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62" r:id="rId3"/>
    <p:sldId id="257" r:id="rId4"/>
    <p:sldId id="258" r:id="rId5"/>
    <p:sldId id="260" r:id="rId6"/>
    <p:sldId id="259" r:id="rId7"/>
    <p:sldId id="261" r:id="rId8"/>
    <p:sldId id="263" r:id="rId9"/>
  </p:sldIdLst>
  <p:sldSz cx="9144000" cy="6858000" type="screen4x3"/>
  <p:notesSz cx="6743700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2" y="-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B1C41-63D0-4F65-B03B-95F2534D4503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8053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76090-24B9-4F59-B6FB-80F79F6AFBA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07836A3-6ACF-44AC-B3A9-151EAF4E1449}" type="datetimeFigureOut">
              <a:rPr lang="en-US" smtClean="0"/>
              <a:pPr/>
              <a:t>5/23/2012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7CB4B5A-BEE8-49D2-807C-CB9129DC3FD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ia.org/conferences/iaia12/default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ia.org/conferences/iaia12/default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ia.org/conferences/iaia12/default.aspx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ia.org/conferences/iaia12/default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ia.org/conferences/iaia12/default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ia.org/conferences/iaia12/default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ia.org/conferences/iaia12/default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ia.org/conferences/iaia12/default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Hydraulic fracturing in </a:t>
            </a:r>
            <a:r>
              <a:rPr lang="en-US" sz="4000" b="1" dirty="0" err="1" smtClean="0"/>
              <a:t>australia’s</a:t>
            </a:r>
            <a:r>
              <a:rPr lang="en-US" sz="4000" b="1" dirty="0" smtClean="0"/>
              <a:t> northern territory</a:t>
            </a:r>
            <a:endParaRPr lang="en-AU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7554" y="4286256"/>
            <a:ext cx="5114778" cy="1101248"/>
          </a:xfrm>
        </p:spPr>
        <p:txBody>
          <a:bodyPr>
            <a:normAutofit/>
          </a:bodyPr>
          <a:lstStyle/>
          <a:p>
            <a:r>
              <a:rPr lang="en-AU" sz="2000" dirty="0" smtClean="0"/>
              <a:t>Dr Howard Smith</a:t>
            </a:r>
          </a:p>
          <a:p>
            <a:r>
              <a:rPr lang="en-AU" sz="2000" dirty="0" smtClean="0"/>
              <a:t>Northern Land Council</a:t>
            </a:r>
          </a:p>
          <a:p>
            <a:r>
              <a:rPr lang="en-AU" sz="2000" dirty="0" smtClean="0"/>
              <a:t>Darwin, Australia</a:t>
            </a:r>
            <a:endParaRPr lang="en-AU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057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057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14282" y="6143644"/>
            <a:ext cx="822960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z="1100" b="1" dirty="0"/>
              <a:t>Energy </a:t>
            </a:r>
            <a:r>
              <a:rPr lang="en-AU" sz="1100" b="1" dirty="0" smtClean="0"/>
              <a:t>Future </a:t>
            </a:r>
            <a:r>
              <a:rPr lang="en-AU" sz="1100" b="1" i="1" dirty="0" smtClean="0"/>
              <a:t>The </a:t>
            </a:r>
            <a:r>
              <a:rPr lang="en-AU" sz="1100" b="1" i="1" dirty="0"/>
              <a:t>Role of Impact </a:t>
            </a:r>
            <a:r>
              <a:rPr lang="en-AU" sz="1100" b="1" i="1" dirty="0" smtClean="0"/>
              <a:t>Assessment </a:t>
            </a:r>
            <a:r>
              <a:rPr lang="en-AU" sz="1100" b="1" dirty="0" smtClean="0"/>
              <a:t>Centro </a:t>
            </a:r>
            <a:r>
              <a:rPr lang="en-AU" sz="1100" b="1" dirty="0"/>
              <a:t>de </a:t>
            </a:r>
            <a:r>
              <a:rPr lang="en-AU" sz="1100" b="1" dirty="0" err="1"/>
              <a:t>Congresso</a:t>
            </a:r>
            <a:r>
              <a:rPr lang="en-AU" sz="1100" b="1" dirty="0"/>
              <a:t> </a:t>
            </a:r>
            <a:r>
              <a:rPr lang="en-AU" sz="1100" b="1" dirty="0" err="1"/>
              <a:t>da</a:t>
            </a:r>
            <a:r>
              <a:rPr lang="en-AU" sz="1100" b="1" dirty="0"/>
              <a:t> </a:t>
            </a:r>
            <a:r>
              <a:rPr lang="en-AU" sz="1100" b="1" dirty="0" err="1"/>
              <a:t>Alfândega</a:t>
            </a:r>
            <a:r>
              <a:rPr lang="en-AU" sz="1100" b="1" dirty="0"/>
              <a:t> | Porto, </a:t>
            </a:r>
            <a:r>
              <a:rPr lang="en-AU" sz="1100" b="1" dirty="0" smtClean="0"/>
              <a:t>Portugal   27 </a:t>
            </a:r>
            <a:r>
              <a:rPr lang="en-AU" sz="1100" b="1" dirty="0"/>
              <a:t>May - 1 June 2012</a:t>
            </a:r>
            <a:endParaRPr lang="en-AU" sz="1100" dirty="0"/>
          </a:p>
        </p:txBody>
      </p:sp>
      <p:pic>
        <p:nvPicPr>
          <p:cNvPr id="9" name="eventlogo" descr="Energy Future logo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01090" y="6215082"/>
            <a:ext cx="542919" cy="45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4143404" cy="1643074"/>
          </a:xfrm>
        </p:spPr>
        <p:txBody>
          <a:bodyPr>
            <a:normAutofit/>
          </a:bodyPr>
          <a:lstStyle/>
          <a:p>
            <a:pPr algn="just"/>
            <a:r>
              <a:rPr lang="en-AU" sz="1400" dirty="0" smtClean="0"/>
              <a:t>The Northern Land Council is a statutory body created by the Australian Federal Government to deal with issues related to management of land by the Aboriginal people of the top end of Australia’s Northern Territory.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pPr algn="r"/>
            <a:r>
              <a:rPr lang="en-US" sz="1800" b="1" dirty="0" smtClean="0"/>
              <a:t>Hydraulic Fracturing in </a:t>
            </a:r>
            <a:r>
              <a:rPr lang="en-US" sz="1800" b="1" dirty="0"/>
              <a:t>Australia’s Northern </a:t>
            </a:r>
            <a:r>
              <a:rPr lang="en-US" sz="1800" b="1" dirty="0" smtClean="0"/>
              <a:t>Territory   </a:t>
            </a:r>
            <a:endParaRPr lang="en-AU" sz="18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057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14282" y="6143644"/>
            <a:ext cx="822960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z="1100" b="1" dirty="0"/>
              <a:t>Energy </a:t>
            </a:r>
            <a:r>
              <a:rPr lang="en-AU" sz="1100" b="1" dirty="0" smtClean="0"/>
              <a:t>Future </a:t>
            </a:r>
            <a:r>
              <a:rPr lang="en-AU" sz="1100" b="1" i="1" dirty="0" smtClean="0"/>
              <a:t>The </a:t>
            </a:r>
            <a:r>
              <a:rPr lang="en-AU" sz="1100" b="1" i="1" dirty="0"/>
              <a:t>Role of Impact </a:t>
            </a:r>
            <a:r>
              <a:rPr lang="en-AU" sz="1100" b="1" i="1" dirty="0" smtClean="0"/>
              <a:t>Assessment </a:t>
            </a:r>
            <a:r>
              <a:rPr lang="en-AU" sz="1100" b="1" dirty="0" smtClean="0"/>
              <a:t>Centro </a:t>
            </a:r>
            <a:r>
              <a:rPr lang="en-AU" sz="1100" b="1" dirty="0"/>
              <a:t>de </a:t>
            </a:r>
            <a:r>
              <a:rPr lang="en-AU" sz="1100" b="1" dirty="0" err="1"/>
              <a:t>Congresso</a:t>
            </a:r>
            <a:r>
              <a:rPr lang="en-AU" sz="1100" b="1" dirty="0"/>
              <a:t> </a:t>
            </a:r>
            <a:r>
              <a:rPr lang="en-AU" sz="1100" b="1" dirty="0" err="1"/>
              <a:t>da</a:t>
            </a:r>
            <a:r>
              <a:rPr lang="en-AU" sz="1100" b="1" dirty="0"/>
              <a:t> </a:t>
            </a:r>
            <a:r>
              <a:rPr lang="en-AU" sz="1100" b="1" dirty="0" err="1"/>
              <a:t>Alfândega</a:t>
            </a:r>
            <a:r>
              <a:rPr lang="en-AU" sz="1100" b="1" dirty="0"/>
              <a:t> | Porto, </a:t>
            </a:r>
            <a:r>
              <a:rPr lang="en-AU" sz="1100" b="1" dirty="0" smtClean="0"/>
              <a:t>Portugal   27 </a:t>
            </a:r>
            <a:r>
              <a:rPr lang="en-AU" sz="1100" b="1" dirty="0"/>
              <a:t>May - 1 June 2012</a:t>
            </a:r>
            <a:endParaRPr lang="en-AU" sz="1100" dirty="0"/>
          </a:p>
        </p:txBody>
      </p:sp>
      <p:pic>
        <p:nvPicPr>
          <p:cNvPr id="7" name="eventlogo" descr="Energy Future logo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01090" y="6215082"/>
            <a:ext cx="542919" cy="45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1357298"/>
            <a:ext cx="3338764" cy="417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28596" y="3643314"/>
            <a:ext cx="4143404" cy="8572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AU" sz="1400" dirty="0" smtClean="0"/>
              <a:t>Hydraulic fracturing of shales is a process that is new to our Aboriginal constituents.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28596" y="4429132"/>
            <a:ext cx="5715040" cy="8572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AU" sz="1400" dirty="0" smtClean="0"/>
              <a:t>We were caught by surprise at the rapid increase in the number of applications seeking to use the process on Aboriginal lands in our jurisdiction .  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28596" y="2643182"/>
            <a:ext cx="4143404" cy="78581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deal with land that is subject mainly to 2 types of tenure – freehold and “Native Title”.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28596" y="5357826"/>
            <a:ext cx="7143800" cy="642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AU" sz="1400" dirty="0" smtClean="0"/>
              <a:t>The NLC travelled to the USA to gather information about all aspects of hydraulic fracturing and the on-shore oil and gas industry.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057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4282" y="6143644"/>
            <a:ext cx="822960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z="1100" b="1" dirty="0"/>
              <a:t>Energy </a:t>
            </a:r>
            <a:r>
              <a:rPr lang="en-AU" sz="1100" b="1" dirty="0" smtClean="0"/>
              <a:t>Future </a:t>
            </a:r>
            <a:r>
              <a:rPr lang="en-AU" sz="1100" b="1" i="1" dirty="0" smtClean="0"/>
              <a:t>The </a:t>
            </a:r>
            <a:r>
              <a:rPr lang="en-AU" sz="1100" b="1" i="1" dirty="0"/>
              <a:t>Role of Impact </a:t>
            </a:r>
            <a:r>
              <a:rPr lang="en-AU" sz="1100" b="1" i="1" dirty="0" smtClean="0"/>
              <a:t>Assessment </a:t>
            </a:r>
            <a:r>
              <a:rPr lang="en-AU" sz="1100" b="1" dirty="0" smtClean="0"/>
              <a:t>Centro </a:t>
            </a:r>
            <a:r>
              <a:rPr lang="en-AU" sz="1100" b="1" dirty="0"/>
              <a:t>de </a:t>
            </a:r>
            <a:r>
              <a:rPr lang="en-AU" sz="1100" b="1" dirty="0" err="1"/>
              <a:t>Congresso</a:t>
            </a:r>
            <a:r>
              <a:rPr lang="en-AU" sz="1100" b="1" dirty="0"/>
              <a:t> </a:t>
            </a:r>
            <a:r>
              <a:rPr lang="en-AU" sz="1100" b="1" dirty="0" err="1"/>
              <a:t>da</a:t>
            </a:r>
            <a:r>
              <a:rPr lang="en-AU" sz="1100" b="1" dirty="0"/>
              <a:t> </a:t>
            </a:r>
            <a:r>
              <a:rPr lang="en-AU" sz="1100" b="1" dirty="0" err="1"/>
              <a:t>Alfândega</a:t>
            </a:r>
            <a:r>
              <a:rPr lang="en-AU" sz="1100" b="1" dirty="0"/>
              <a:t> | Porto, </a:t>
            </a:r>
            <a:r>
              <a:rPr lang="en-AU" sz="1100" b="1" dirty="0" smtClean="0"/>
              <a:t>Portugal   27 </a:t>
            </a:r>
            <a:r>
              <a:rPr lang="en-AU" sz="1100" b="1" dirty="0"/>
              <a:t>May - 1 June 2012</a:t>
            </a:r>
            <a:endParaRPr lang="en-AU" sz="1100" dirty="0"/>
          </a:p>
        </p:txBody>
      </p:sp>
      <p:pic>
        <p:nvPicPr>
          <p:cNvPr id="11" name="eventlogo" descr="Energy Future logo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01090" y="6215082"/>
            <a:ext cx="542919" cy="45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42844" y="1071546"/>
            <a:ext cx="77153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                The situation in 2001			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The situation in 2011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pPr algn="r"/>
            <a:r>
              <a:rPr lang="en-US" sz="1800" b="1" dirty="0" smtClean="0"/>
              <a:t>Hydraulic Fracturing in </a:t>
            </a:r>
            <a:r>
              <a:rPr lang="en-US" sz="1800" b="1" dirty="0"/>
              <a:t>Australia’s Northern </a:t>
            </a:r>
            <a:r>
              <a:rPr lang="en-US" sz="1800" b="1" dirty="0" smtClean="0"/>
              <a:t>Territory   </a:t>
            </a:r>
            <a:endParaRPr lang="en-AU" sz="1800" dirty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1428736"/>
            <a:ext cx="3853302" cy="4814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1428736"/>
            <a:ext cx="39243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44" y="4429132"/>
            <a:ext cx="2667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57158" y="4500570"/>
            <a:ext cx="1428760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800" dirty="0" smtClean="0"/>
              <a:t>Granted</a:t>
            </a:r>
          </a:p>
          <a:p>
            <a:pPr>
              <a:spcBef>
                <a:spcPts val="300"/>
              </a:spcBef>
            </a:pPr>
            <a:r>
              <a:rPr lang="en-AU" sz="800" dirty="0" smtClean="0"/>
              <a:t>Application</a:t>
            </a:r>
            <a:endParaRPr lang="en-AU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4286248" y="4500570"/>
            <a:ext cx="1428760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800" dirty="0" smtClean="0"/>
              <a:t>Granted</a:t>
            </a:r>
          </a:p>
          <a:p>
            <a:pPr>
              <a:spcBef>
                <a:spcPts val="300"/>
              </a:spcBef>
            </a:pPr>
            <a:r>
              <a:rPr lang="en-AU" sz="800" dirty="0" smtClean="0"/>
              <a:t>Application</a:t>
            </a:r>
            <a:endParaRPr lang="en-A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057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14282" y="6143644"/>
            <a:ext cx="822960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z="1100" b="1" dirty="0"/>
              <a:t>Energy </a:t>
            </a:r>
            <a:r>
              <a:rPr lang="en-AU" sz="1100" b="1" dirty="0" smtClean="0"/>
              <a:t>Future </a:t>
            </a:r>
            <a:r>
              <a:rPr lang="en-AU" sz="1100" b="1" i="1" dirty="0" smtClean="0"/>
              <a:t>The </a:t>
            </a:r>
            <a:r>
              <a:rPr lang="en-AU" sz="1100" b="1" i="1" dirty="0"/>
              <a:t>Role of Impact </a:t>
            </a:r>
            <a:r>
              <a:rPr lang="en-AU" sz="1100" b="1" i="1" dirty="0" smtClean="0"/>
              <a:t>Assessment </a:t>
            </a:r>
            <a:r>
              <a:rPr lang="en-AU" sz="1100" b="1" dirty="0" smtClean="0"/>
              <a:t>Centro </a:t>
            </a:r>
            <a:r>
              <a:rPr lang="en-AU" sz="1100" b="1" dirty="0"/>
              <a:t>de </a:t>
            </a:r>
            <a:r>
              <a:rPr lang="en-AU" sz="1100" b="1" dirty="0" err="1"/>
              <a:t>Congresso</a:t>
            </a:r>
            <a:r>
              <a:rPr lang="en-AU" sz="1100" b="1" dirty="0"/>
              <a:t> </a:t>
            </a:r>
            <a:r>
              <a:rPr lang="en-AU" sz="1100" b="1" dirty="0" err="1"/>
              <a:t>da</a:t>
            </a:r>
            <a:r>
              <a:rPr lang="en-AU" sz="1100" b="1" dirty="0"/>
              <a:t> </a:t>
            </a:r>
            <a:r>
              <a:rPr lang="en-AU" sz="1100" b="1" dirty="0" err="1"/>
              <a:t>Alfândega</a:t>
            </a:r>
            <a:r>
              <a:rPr lang="en-AU" sz="1100" b="1" dirty="0"/>
              <a:t> | Porto, </a:t>
            </a:r>
            <a:r>
              <a:rPr lang="en-AU" sz="1100" b="1" dirty="0" smtClean="0"/>
              <a:t>Portugal   27 </a:t>
            </a:r>
            <a:r>
              <a:rPr lang="en-AU" sz="1100" b="1" dirty="0"/>
              <a:t>May - 1 June 2012</a:t>
            </a:r>
            <a:endParaRPr lang="en-AU" sz="1100" dirty="0"/>
          </a:p>
        </p:txBody>
      </p:sp>
      <p:pic>
        <p:nvPicPr>
          <p:cNvPr id="11" name="eventlogo" descr="Energy Future logo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2" y="6215082"/>
            <a:ext cx="542919" cy="45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14282" y="1071546"/>
            <a:ext cx="3571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FIGURE 2: Major aquifers of the Northern Territory</a:t>
            </a:r>
            <a:r>
              <a:rPr lang="en-US" sz="1400" b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000496" y="1643050"/>
            <a:ext cx="4143404" cy="928694"/>
          </a:xfrm>
        </p:spPr>
        <p:txBody>
          <a:bodyPr>
            <a:noAutofit/>
          </a:bodyPr>
          <a:lstStyle/>
          <a:p>
            <a:pPr algn="just"/>
            <a:r>
              <a:rPr lang="en-AU" sz="1400" dirty="0" smtClean="0"/>
              <a:t>Many Aboriginal communities are remote and rely almost exclusively on groundwater aquifers for their water supplies.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000496" y="3500438"/>
            <a:ext cx="4143404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AU" sz="1400" dirty="0" smtClean="0"/>
              <a:t>The most significant environmental concern we have is with the security and the integrity of water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000496" y="5143512"/>
            <a:ext cx="4143404" cy="92869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are fears that improperly constructed wells will leak chemicals,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oil and/or gas into aquifers – even well after abandonment</a:t>
            </a:r>
            <a:r>
              <a:rPr lang="en-AU" sz="1400" dirty="0" smtClean="0"/>
              <a:t>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00496" y="2643182"/>
            <a:ext cx="4143404" cy="78581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most prospective areas also coincide with the most valuable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water supplies in the Northern Territory</a:t>
            </a:r>
            <a:r>
              <a:rPr lang="en-AU" sz="1400" dirty="0" smtClean="0"/>
              <a:t>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pPr algn="r"/>
            <a:r>
              <a:rPr lang="en-US" sz="1800" b="1" dirty="0" smtClean="0"/>
              <a:t>Hydraulic Fracturing in </a:t>
            </a:r>
            <a:r>
              <a:rPr lang="en-US" sz="1800" b="1" dirty="0"/>
              <a:t>Australia’s Northern </a:t>
            </a:r>
            <a:r>
              <a:rPr lang="en-US" sz="1800" b="1" dirty="0" smtClean="0"/>
              <a:t>Territory   </a:t>
            </a:r>
            <a:endParaRPr lang="en-AU" sz="1800" dirty="0"/>
          </a:p>
        </p:txBody>
      </p:sp>
      <p:pic>
        <p:nvPicPr>
          <p:cNvPr id="2051" name="Picture 17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1643050"/>
            <a:ext cx="3057524" cy="474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ontent Placeholder 2"/>
          <p:cNvSpPr txBox="1">
            <a:spLocks/>
          </p:cNvSpPr>
          <p:nvPr/>
        </p:nvSpPr>
        <p:spPr>
          <a:xfrm>
            <a:off x="4000496" y="4429132"/>
            <a:ext cx="4143404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AU" sz="1400" dirty="0" smtClean="0"/>
              <a:t>Multiple wells will have a cumulative and widespread impact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000496" y="1071546"/>
            <a:ext cx="4143404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AU" sz="2000" b="1" dirty="0" smtClean="0"/>
              <a:t>Environmental Concerns</a:t>
            </a:r>
            <a:endParaRPr kumimoji="0" lang="en-A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  <p:bldP spid="15" grpId="0"/>
      <p:bldP spid="16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057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214282" y="6143644"/>
            <a:ext cx="822960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z="1100" b="1" dirty="0"/>
              <a:t>Energy </a:t>
            </a:r>
            <a:r>
              <a:rPr lang="en-AU" sz="1100" b="1" dirty="0" smtClean="0"/>
              <a:t>Future </a:t>
            </a:r>
            <a:r>
              <a:rPr lang="en-AU" sz="1100" b="1" i="1" dirty="0" smtClean="0"/>
              <a:t>The </a:t>
            </a:r>
            <a:r>
              <a:rPr lang="en-AU" sz="1100" b="1" i="1" dirty="0"/>
              <a:t>Role of Impact </a:t>
            </a:r>
            <a:r>
              <a:rPr lang="en-AU" sz="1100" b="1" i="1" dirty="0" smtClean="0"/>
              <a:t>Assessment </a:t>
            </a:r>
            <a:r>
              <a:rPr lang="en-AU" sz="1100" b="1" dirty="0" smtClean="0"/>
              <a:t>Centro </a:t>
            </a:r>
            <a:r>
              <a:rPr lang="en-AU" sz="1100" b="1" dirty="0"/>
              <a:t>de </a:t>
            </a:r>
            <a:r>
              <a:rPr lang="en-AU" sz="1100" b="1" dirty="0" err="1"/>
              <a:t>Congresso</a:t>
            </a:r>
            <a:r>
              <a:rPr lang="en-AU" sz="1100" b="1" dirty="0"/>
              <a:t> </a:t>
            </a:r>
            <a:r>
              <a:rPr lang="en-AU" sz="1100" b="1" dirty="0" err="1"/>
              <a:t>da</a:t>
            </a:r>
            <a:r>
              <a:rPr lang="en-AU" sz="1100" b="1" dirty="0"/>
              <a:t> </a:t>
            </a:r>
            <a:r>
              <a:rPr lang="en-AU" sz="1100" b="1" dirty="0" err="1"/>
              <a:t>Alfândega</a:t>
            </a:r>
            <a:r>
              <a:rPr lang="en-AU" sz="1100" b="1" dirty="0"/>
              <a:t> | Porto, </a:t>
            </a:r>
            <a:r>
              <a:rPr lang="en-AU" sz="1100" b="1" dirty="0" smtClean="0"/>
              <a:t>Portugal   27 </a:t>
            </a:r>
            <a:r>
              <a:rPr lang="en-AU" sz="1100" b="1" dirty="0"/>
              <a:t>May - 1 June 2012</a:t>
            </a:r>
            <a:endParaRPr lang="en-AU" sz="1100" dirty="0"/>
          </a:p>
        </p:txBody>
      </p:sp>
      <p:pic>
        <p:nvPicPr>
          <p:cNvPr id="12" name="eventlogo" descr="Energy Future logo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01090" y="6215082"/>
            <a:ext cx="542919" cy="45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14282" y="1071546"/>
            <a:ext cx="37862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FIGURE 3: Minimum standard of well design sought by the NLC</a:t>
            </a:r>
            <a:r>
              <a:rPr lang="en-US" sz="1400" b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00496" y="1857364"/>
            <a:ext cx="4143404" cy="78581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AU" sz="1400" dirty="0" smtClean="0"/>
              <a:t>It is possible to refuse access to freehold land, but not where only Native Title rights are held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000496" y="2714620"/>
            <a:ext cx="4143404" cy="92869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are currently negotiating with the Government to develop better legislation and regulation to control the industry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000496" y="3500438"/>
            <a:ext cx="4143404" cy="78581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negotiate with companies to ensure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our agreements require them to build the wells to the highest possible standards.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pPr algn="r"/>
            <a:r>
              <a:rPr lang="en-US" sz="1800" b="1" dirty="0" smtClean="0"/>
              <a:t>Hydraulic Fracturing in </a:t>
            </a:r>
            <a:r>
              <a:rPr lang="en-US" sz="1800" b="1" dirty="0"/>
              <a:t>Australia’s Northern </a:t>
            </a:r>
            <a:r>
              <a:rPr lang="en-US" sz="1800" b="1" dirty="0" smtClean="0"/>
              <a:t>Territory   </a:t>
            </a:r>
            <a:endParaRPr lang="en-AU" sz="180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000496" y="4357694"/>
            <a:ext cx="4143404" cy="100013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also seek them to test well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integrity during construction, at </a:t>
            </a:r>
            <a:r>
              <a:rPr lang="en-AU" sz="1400" dirty="0" smtClean="0"/>
              <a:t>regular periods during operations and immediately prior to abandonment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000496" y="5357826"/>
            <a:ext cx="4143404" cy="85725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have an interest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developing the industry, but don’t want outcomes like we have seen or heard about elsewhere.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1857364"/>
            <a:ext cx="249555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4000496" y="1071546"/>
            <a:ext cx="4143404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AU" sz="2000" b="1" dirty="0" smtClean="0"/>
              <a:t>Controls</a:t>
            </a:r>
            <a:endParaRPr kumimoji="0" lang="en-A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057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214282" y="6143644"/>
            <a:ext cx="822960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z="1100" b="1" dirty="0"/>
              <a:t>Energy </a:t>
            </a:r>
            <a:r>
              <a:rPr lang="en-AU" sz="1100" b="1" dirty="0" smtClean="0"/>
              <a:t>Future </a:t>
            </a:r>
            <a:r>
              <a:rPr lang="en-AU" sz="1100" b="1" i="1" dirty="0" smtClean="0"/>
              <a:t>The </a:t>
            </a:r>
            <a:r>
              <a:rPr lang="en-AU" sz="1100" b="1" i="1" dirty="0"/>
              <a:t>Role of Impact </a:t>
            </a:r>
            <a:r>
              <a:rPr lang="en-AU" sz="1100" b="1" i="1" dirty="0" smtClean="0"/>
              <a:t>Assessment </a:t>
            </a:r>
            <a:r>
              <a:rPr lang="en-AU" sz="1100" b="1" dirty="0" smtClean="0"/>
              <a:t>Centro </a:t>
            </a:r>
            <a:r>
              <a:rPr lang="en-AU" sz="1100" b="1" dirty="0"/>
              <a:t>de </a:t>
            </a:r>
            <a:r>
              <a:rPr lang="en-AU" sz="1100" b="1" dirty="0" err="1"/>
              <a:t>Congresso</a:t>
            </a:r>
            <a:r>
              <a:rPr lang="en-AU" sz="1100" b="1" dirty="0"/>
              <a:t> </a:t>
            </a:r>
            <a:r>
              <a:rPr lang="en-AU" sz="1100" b="1" dirty="0" err="1"/>
              <a:t>da</a:t>
            </a:r>
            <a:r>
              <a:rPr lang="en-AU" sz="1100" b="1" dirty="0"/>
              <a:t> </a:t>
            </a:r>
            <a:r>
              <a:rPr lang="en-AU" sz="1100" b="1" dirty="0" err="1"/>
              <a:t>Alfândega</a:t>
            </a:r>
            <a:r>
              <a:rPr lang="en-AU" sz="1100" b="1" dirty="0"/>
              <a:t> | Porto, </a:t>
            </a:r>
            <a:r>
              <a:rPr lang="en-AU" sz="1100" b="1" dirty="0" smtClean="0"/>
              <a:t>Portugal   27 </a:t>
            </a:r>
            <a:r>
              <a:rPr lang="en-AU" sz="1100" b="1" dirty="0"/>
              <a:t>May - 1 June 2012</a:t>
            </a:r>
            <a:endParaRPr lang="en-AU" sz="1100" dirty="0"/>
          </a:p>
        </p:txBody>
      </p:sp>
      <p:pic>
        <p:nvPicPr>
          <p:cNvPr id="12" name="eventlogo" descr="Energy Future logo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01090" y="6215082"/>
            <a:ext cx="542919" cy="45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ontent Placeholder 2"/>
          <p:cNvSpPr txBox="1">
            <a:spLocks/>
          </p:cNvSpPr>
          <p:nvPr/>
        </p:nvSpPr>
        <p:spPr>
          <a:xfrm>
            <a:off x="500034" y="2071678"/>
            <a:ext cx="7643866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are also concerned about the ‘resource curse’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oil and gas production will lead to the release of large amounts of cash into impoverished areas.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00034" y="2786058"/>
            <a:ext cx="7643866" cy="7143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AU" sz="1400" dirty="0" smtClean="0"/>
              <a:t>We see work opportunities in the future but recognise that Aboriginal people in the affected areas lack sufficient capacity to participate effectively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71472" y="4214818"/>
            <a:ext cx="7572428" cy="78581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recognise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need to develop improved systems to cope with the large amounts of royalties and other income expected</a:t>
            </a:r>
            <a:r>
              <a:rPr lang="en-AU" sz="1400" dirty="0" smtClean="0"/>
              <a:t>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pPr algn="r"/>
            <a:r>
              <a:rPr lang="en-US" sz="1800" b="1" dirty="0" smtClean="0"/>
              <a:t>Hydraulic Fracturing in </a:t>
            </a:r>
            <a:r>
              <a:rPr lang="en-US" sz="1800" b="1" dirty="0"/>
              <a:t>Australia’s Northern </a:t>
            </a:r>
            <a:r>
              <a:rPr lang="en-US" sz="1800" b="1" dirty="0" smtClean="0"/>
              <a:t>Territory   </a:t>
            </a:r>
            <a:endParaRPr lang="en-AU" sz="18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000232" y="1428736"/>
            <a:ext cx="4143404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AU" sz="2000" b="1" dirty="0" smtClean="0"/>
              <a:t>Social Concerns</a:t>
            </a:r>
            <a:endParaRPr kumimoji="0" lang="en-A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857356" y="3643314"/>
            <a:ext cx="4143404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AU" sz="2000" b="1" dirty="0" smtClean="0"/>
              <a:t>Controls</a:t>
            </a:r>
            <a:endParaRPr kumimoji="0" lang="en-A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71472" y="4857760"/>
            <a:ext cx="7572428" cy="50006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Through our agreements we seek a minimum percentage of local employment</a:t>
            </a:r>
            <a:r>
              <a:rPr lang="en-AU" sz="1400" dirty="0" smtClean="0"/>
              <a:t>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571472" y="5357826"/>
            <a:ext cx="7572428" cy="50006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are investigating the feasibility of an</a:t>
            </a:r>
            <a:r>
              <a:rPr kumimoji="0" lang="en-A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industry specific local training centre</a:t>
            </a:r>
            <a:r>
              <a:rPr lang="en-AU" sz="1400" dirty="0" smtClean="0"/>
              <a:t>.</a:t>
            </a:r>
            <a:endParaRPr kumimoji="0" lang="en-A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057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214282" y="6143644"/>
            <a:ext cx="822960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z="1100" b="1" dirty="0"/>
              <a:t>Energy </a:t>
            </a:r>
            <a:r>
              <a:rPr lang="en-AU" sz="1100" b="1" dirty="0" smtClean="0"/>
              <a:t>Future </a:t>
            </a:r>
            <a:r>
              <a:rPr lang="en-AU" sz="1100" b="1" i="1" dirty="0" smtClean="0"/>
              <a:t>The </a:t>
            </a:r>
            <a:r>
              <a:rPr lang="en-AU" sz="1100" b="1" i="1" dirty="0"/>
              <a:t>Role of Impact </a:t>
            </a:r>
            <a:r>
              <a:rPr lang="en-AU" sz="1100" b="1" i="1" dirty="0" smtClean="0"/>
              <a:t>Assessment </a:t>
            </a:r>
            <a:r>
              <a:rPr lang="en-AU" sz="1100" b="1" dirty="0" smtClean="0"/>
              <a:t>Centro </a:t>
            </a:r>
            <a:r>
              <a:rPr lang="en-AU" sz="1100" b="1" dirty="0"/>
              <a:t>de </a:t>
            </a:r>
            <a:r>
              <a:rPr lang="en-AU" sz="1100" b="1" dirty="0" err="1"/>
              <a:t>Congresso</a:t>
            </a:r>
            <a:r>
              <a:rPr lang="en-AU" sz="1100" b="1" dirty="0"/>
              <a:t> </a:t>
            </a:r>
            <a:r>
              <a:rPr lang="en-AU" sz="1100" b="1" dirty="0" err="1"/>
              <a:t>da</a:t>
            </a:r>
            <a:r>
              <a:rPr lang="en-AU" sz="1100" b="1" dirty="0"/>
              <a:t> </a:t>
            </a:r>
            <a:r>
              <a:rPr lang="en-AU" sz="1100" b="1" dirty="0" err="1"/>
              <a:t>Alfândega</a:t>
            </a:r>
            <a:r>
              <a:rPr lang="en-AU" sz="1100" b="1" dirty="0"/>
              <a:t> | Porto, </a:t>
            </a:r>
            <a:r>
              <a:rPr lang="en-AU" sz="1100" b="1" dirty="0" smtClean="0"/>
              <a:t>Portugal   27 </a:t>
            </a:r>
            <a:r>
              <a:rPr lang="en-AU" sz="1100" b="1" dirty="0"/>
              <a:t>May - 1 June 2012</a:t>
            </a:r>
            <a:endParaRPr lang="en-AU" sz="1100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pPr algn="r"/>
            <a:r>
              <a:rPr lang="en-US" sz="1800" b="1" dirty="0" smtClean="0"/>
              <a:t>Hydraulic Fracturing in </a:t>
            </a:r>
            <a:r>
              <a:rPr lang="en-US" sz="1800" b="1" dirty="0"/>
              <a:t>Australia’s Northern </a:t>
            </a:r>
            <a:r>
              <a:rPr lang="en-US" sz="1800" b="1" dirty="0" smtClean="0"/>
              <a:t>Territory   </a:t>
            </a:r>
            <a:endParaRPr lang="en-AU" sz="180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143108" y="1500174"/>
            <a:ext cx="4143404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AU" sz="2000" b="1" dirty="0" smtClean="0"/>
              <a:t>Cultural Concerns</a:t>
            </a:r>
            <a:endParaRPr kumimoji="0" lang="en-A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28596" y="2071678"/>
            <a:ext cx="7715304" cy="35719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AU" sz="1400" dirty="0" smtClean="0"/>
              <a:t>So far we have come across three cultural concerns of significance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28596" y="3071810"/>
            <a:ext cx="7715304" cy="35719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AU" sz="1400" dirty="0" smtClean="0"/>
              <a:t>Drilling and fracturing beneath sacred sites needs to be dealt with on a case by case basis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28596" y="3571876"/>
            <a:ext cx="7715304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AU" sz="1400" dirty="0" smtClean="0"/>
              <a:t>The extraction of oil and/or gas from shale beneath another clan groups lands could be considered a form of ‘cultural assault’ or theft of property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28596" y="2571744"/>
            <a:ext cx="7715304" cy="35719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AU" sz="1400" dirty="0" smtClean="0"/>
              <a:t>Water has a special significance to Aboriginal people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143108" y="4286256"/>
            <a:ext cx="4143404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AU" sz="2000" b="1" dirty="0" smtClean="0"/>
              <a:t>Controls</a:t>
            </a:r>
            <a:endParaRPr kumimoji="0" lang="en-A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500034" y="4786322"/>
            <a:ext cx="7715304" cy="35719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AU" sz="1400" dirty="0" smtClean="0"/>
              <a:t>Controls to protect water have already been discussed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00034" y="5286388"/>
            <a:ext cx="7643866" cy="7143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AU" sz="1400" dirty="0" smtClean="0"/>
              <a:t>We’re not yet sure how to place controls over drilling beneath sacred sites or other clan group lands where this might be a concern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pic>
        <p:nvPicPr>
          <p:cNvPr id="13" name="eventlogo" descr="Energy Future logo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01090" y="6215082"/>
            <a:ext cx="542919" cy="45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4282" y="6143644"/>
            <a:ext cx="822960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z="1100" b="1" dirty="0"/>
              <a:t>Energy </a:t>
            </a:r>
            <a:r>
              <a:rPr lang="en-AU" sz="1100" b="1" dirty="0" smtClean="0"/>
              <a:t>Future </a:t>
            </a:r>
            <a:r>
              <a:rPr lang="en-AU" sz="1100" b="1" i="1" dirty="0" smtClean="0"/>
              <a:t>The </a:t>
            </a:r>
            <a:r>
              <a:rPr lang="en-AU" sz="1100" b="1" i="1" dirty="0"/>
              <a:t>Role of Impact </a:t>
            </a:r>
            <a:r>
              <a:rPr lang="en-AU" sz="1100" b="1" i="1" dirty="0" smtClean="0"/>
              <a:t>Assessment </a:t>
            </a:r>
            <a:r>
              <a:rPr lang="en-AU" sz="1100" b="1" dirty="0" smtClean="0"/>
              <a:t>Centro </a:t>
            </a:r>
            <a:r>
              <a:rPr lang="en-AU" sz="1100" b="1" dirty="0"/>
              <a:t>de </a:t>
            </a:r>
            <a:r>
              <a:rPr lang="en-AU" sz="1100" b="1" dirty="0" err="1"/>
              <a:t>Congresso</a:t>
            </a:r>
            <a:r>
              <a:rPr lang="en-AU" sz="1100" b="1" dirty="0"/>
              <a:t> </a:t>
            </a:r>
            <a:r>
              <a:rPr lang="en-AU" sz="1100" b="1" dirty="0" err="1"/>
              <a:t>da</a:t>
            </a:r>
            <a:r>
              <a:rPr lang="en-AU" sz="1100" b="1" dirty="0"/>
              <a:t> </a:t>
            </a:r>
            <a:r>
              <a:rPr lang="en-AU" sz="1100" b="1" dirty="0" err="1"/>
              <a:t>Alfândega</a:t>
            </a:r>
            <a:r>
              <a:rPr lang="en-AU" sz="1100" b="1" dirty="0"/>
              <a:t> | Porto, </a:t>
            </a:r>
            <a:r>
              <a:rPr lang="en-AU" sz="1100" b="1" dirty="0" smtClean="0"/>
              <a:t>Portugal   27 </a:t>
            </a:r>
            <a:r>
              <a:rPr lang="en-AU" sz="1100" b="1" dirty="0"/>
              <a:t>May - 1 June 2012</a:t>
            </a:r>
            <a:endParaRPr lang="en-AU" sz="11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0572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28596" y="5357826"/>
            <a:ext cx="7358114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A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presenter can be contacted via howard.smith@nlc.org.au.</a:t>
            </a:r>
            <a:endParaRPr kumimoji="0" lang="en-A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71472" y="3000372"/>
            <a:ext cx="7358114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A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LISTENING</a:t>
            </a:r>
            <a:endParaRPr kumimoji="0" lang="en-A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pPr algn="r"/>
            <a:r>
              <a:rPr lang="en-US" sz="1800" b="1" dirty="0" smtClean="0"/>
              <a:t>Hydraulic Fracturing in </a:t>
            </a:r>
            <a:r>
              <a:rPr lang="en-US" sz="1800" b="1" dirty="0"/>
              <a:t>Australia’s Northern </a:t>
            </a:r>
            <a:r>
              <a:rPr lang="en-US" sz="1800" b="1" dirty="0" smtClean="0"/>
              <a:t>Territory   </a:t>
            </a:r>
            <a:endParaRPr lang="en-AU" sz="1800" dirty="0"/>
          </a:p>
        </p:txBody>
      </p:sp>
      <p:pic>
        <p:nvPicPr>
          <p:cNvPr id="7" name="eventlogo" descr="Energy Future logo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01090" y="6215082"/>
            <a:ext cx="542919" cy="45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1">
      <a:dk1>
        <a:sysClr val="windowText" lastClr="000000"/>
      </a:dk1>
      <a:lt1>
        <a:sysClr val="window" lastClr="FFFFFF"/>
      </a:lt1>
      <a:dk2>
        <a:srgbClr val="92D050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341</TotalTime>
  <Words>791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Hydraulic fracturing in australia’s northern territory</vt:lpstr>
      <vt:lpstr>Hydraulic Fracturing in Australia’s Northern Territory   </vt:lpstr>
      <vt:lpstr>Hydraulic Fracturing in Australia’s Northern Territory   </vt:lpstr>
      <vt:lpstr>Hydraulic Fracturing in Australia’s Northern Territory   </vt:lpstr>
      <vt:lpstr>Hydraulic Fracturing in Australia’s Northern Territory   </vt:lpstr>
      <vt:lpstr>Hydraulic Fracturing in Australia’s Northern Territory   </vt:lpstr>
      <vt:lpstr>Hydraulic Fracturing in Australia’s Northern Territory   </vt:lpstr>
      <vt:lpstr>Hydraulic Fracturing in Australia’s Northern Territory   </vt:lpstr>
    </vt:vector>
  </TitlesOfParts>
  <Company>Northern Land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Smith</dc:creator>
  <cp:lastModifiedBy>Smith</cp:lastModifiedBy>
  <cp:revision>42</cp:revision>
  <dcterms:created xsi:type="dcterms:W3CDTF">2012-05-22T00:58:23Z</dcterms:created>
  <dcterms:modified xsi:type="dcterms:W3CDTF">2012-05-23T03:01:25Z</dcterms:modified>
</cp:coreProperties>
</file>