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0"/>
  </p:handoutMasterIdLst>
  <p:sldIdLst>
    <p:sldId id="256" r:id="rId2"/>
    <p:sldId id="262" r:id="rId3"/>
    <p:sldId id="257" r:id="rId4"/>
    <p:sldId id="258" r:id="rId5"/>
    <p:sldId id="260" r:id="rId6"/>
    <p:sldId id="259" r:id="rId7"/>
    <p:sldId id="261" r:id="rId8"/>
    <p:sldId id="263" r:id="rId9"/>
  </p:sldIdLst>
  <p:sldSz cx="9144000" cy="6858000" type="screen4x3"/>
  <p:notesSz cx="6743700"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windows-1252"/>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varScale="1">
        <p:scale>
          <a:sx n="79" d="100"/>
          <a:sy n="79" d="100"/>
        </p:scale>
        <p:origin x="-102" y="-10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2588" cy="493713"/>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19525" y="0"/>
            <a:ext cx="2922588" cy="493713"/>
          </a:xfrm>
          <a:prstGeom prst="rect">
            <a:avLst/>
          </a:prstGeom>
        </p:spPr>
        <p:txBody>
          <a:bodyPr vert="horz" lIns="91440" tIns="45720" rIns="91440" bIns="45720" rtlCol="0"/>
          <a:lstStyle>
            <a:lvl1pPr algn="r">
              <a:defRPr sz="1200"/>
            </a:lvl1pPr>
          </a:lstStyle>
          <a:p>
            <a:fld id="{9E0B1C41-63D0-4F65-B03B-95F2534D4503}" type="datetimeFigureOut">
              <a:rPr lang="en-US" smtClean="0"/>
              <a:pPr/>
              <a:t>5/23/2012</a:t>
            </a:fld>
            <a:endParaRPr lang="en-AU"/>
          </a:p>
        </p:txBody>
      </p:sp>
      <p:sp>
        <p:nvSpPr>
          <p:cNvPr id="4" name="Footer Placeholder 3"/>
          <p:cNvSpPr>
            <a:spLocks noGrp="1"/>
          </p:cNvSpPr>
          <p:nvPr>
            <p:ph type="ftr" sz="quarter" idx="2"/>
          </p:nvPr>
        </p:nvSpPr>
        <p:spPr>
          <a:xfrm>
            <a:off x="0" y="9380538"/>
            <a:ext cx="2922588" cy="493712"/>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19525" y="9380538"/>
            <a:ext cx="2922588" cy="493712"/>
          </a:xfrm>
          <a:prstGeom prst="rect">
            <a:avLst/>
          </a:prstGeom>
        </p:spPr>
        <p:txBody>
          <a:bodyPr vert="horz" lIns="91440" tIns="45720" rIns="91440" bIns="45720" rtlCol="0" anchor="b"/>
          <a:lstStyle>
            <a:lvl1pPr algn="r">
              <a:defRPr sz="1200"/>
            </a:lvl1pPr>
          </a:lstStyle>
          <a:p>
            <a:fld id="{74E76090-24B9-4F59-B6FB-80F79F6AFBAC}" type="slidenum">
              <a:rPr lang="en-AU" smtClean="0"/>
              <a:pPr/>
              <a:t>‹#›</a:t>
            </a:fld>
            <a:endParaRPr lang="en-AU"/>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707836A3-6ACF-44AC-B3A9-151EAF4E1449}" type="datetimeFigureOut">
              <a:rPr lang="en-US" smtClean="0"/>
              <a:pPr/>
              <a:t>5/23/2012</a:t>
            </a:fld>
            <a:endParaRPr lang="en-AU"/>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AU"/>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87CB4B5A-BEE8-49D2-807C-CB9129DC3FD5}" type="slidenum">
              <a:rPr lang="en-AU" smtClean="0"/>
              <a:pPr/>
              <a:t>‹#›</a:t>
            </a:fld>
            <a:endParaRPr lang="en-A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07836A3-6ACF-44AC-B3A9-151EAF4E1449}" type="datetimeFigureOut">
              <a:rPr lang="en-US" smtClean="0"/>
              <a:pPr/>
              <a:t>5/23/2012</a:t>
            </a:fld>
            <a:endParaRPr lang="en-AU"/>
          </a:p>
        </p:txBody>
      </p:sp>
      <p:sp>
        <p:nvSpPr>
          <p:cNvPr id="5" name="Footer Placeholder 4"/>
          <p:cNvSpPr>
            <a:spLocks noGrp="1"/>
          </p:cNvSpPr>
          <p:nvPr>
            <p:ph type="ftr" sz="quarter" idx="11"/>
          </p:nvPr>
        </p:nvSpPr>
        <p:spPr/>
        <p:txBody>
          <a:bodyPr/>
          <a:lstStyle>
            <a:extLst/>
          </a:lstStyle>
          <a:p>
            <a:endParaRPr lang="en-AU"/>
          </a:p>
        </p:txBody>
      </p:sp>
      <p:sp>
        <p:nvSpPr>
          <p:cNvPr id="6" name="Slide Number Placeholder 5"/>
          <p:cNvSpPr>
            <a:spLocks noGrp="1"/>
          </p:cNvSpPr>
          <p:nvPr>
            <p:ph type="sldNum" sz="quarter" idx="12"/>
          </p:nvPr>
        </p:nvSpPr>
        <p:spPr/>
        <p:txBody>
          <a:bodyPr/>
          <a:lstStyle>
            <a:extLst/>
          </a:lstStyle>
          <a:p>
            <a:fld id="{87CB4B5A-BEE8-49D2-807C-CB9129DC3FD5}" type="slidenum">
              <a:rPr lang="en-AU" smtClean="0"/>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707836A3-6ACF-44AC-B3A9-151EAF4E1449}" type="datetimeFigureOut">
              <a:rPr lang="en-US" smtClean="0"/>
              <a:pPr/>
              <a:t>5/23/2012</a:t>
            </a:fld>
            <a:endParaRPr lang="en-AU"/>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AU"/>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87CB4B5A-BEE8-49D2-807C-CB9129DC3FD5}" type="slidenum">
              <a:rPr lang="en-AU" smtClean="0"/>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07836A3-6ACF-44AC-B3A9-151EAF4E1449}" type="datetimeFigureOut">
              <a:rPr lang="en-US" smtClean="0"/>
              <a:pPr/>
              <a:t>5/23/2012</a:t>
            </a:fld>
            <a:endParaRPr lang="en-AU"/>
          </a:p>
        </p:txBody>
      </p:sp>
      <p:sp>
        <p:nvSpPr>
          <p:cNvPr id="5" name="Footer Placeholder 4"/>
          <p:cNvSpPr>
            <a:spLocks noGrp="1"/>
          </p:cNvSpPr>
          <p:nvPr>
            <p:ph type="ftr" sz="quarter" idx="11"/>
          </p:nvPr>
        </p:nvSpPr>
        <p:spPr/>
        <p:txBody>
          <a:bodyPr/>
          <a:lstStyle>
            <a:extLst/>
          </a:lstStyle>
          <a:p>
            <a:endParaRPr lang="en-AU"/>
          </a:p>
        </p:txBody>
      </p:sp>
      <p:sp>
        <p:nvSpPr>
          <p:cNvPr id="6" name="Slide Number Placeholder 5"/>
          <p:cNvSpPr>
            <a:spLocks noGrp="1"/>
          </p:cNvSpPr>
          <p:nvPr>
            <p:ph type="sldNum" sz="quarter" idx="12"/>
          </p:nvPr>
        </p:nvSpPr>
        <p:spPr/>
        <p:txBody>
          <a:bodyPr/>
          <a:lstStyle>
            <a:extLst/>
          </a:lstStyle>
          <a:p>
            <a:fld id="{87CB4B5A-BEE8-49D2-807C-CB9129DC3FD5}" type="slidenum">
              <a:rPr lang="en-AU" smtClean="0"/>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707836A3-6ACF-44AC-B3A9-151EAF4E1449}" type="datetimeFigureOut">
              <a:rPr lang="en-US" smtClean="0"/>
              <a:pPr/>
              <a:t>5/23/2012</a:t>
            </a:fld>
            <a:endParaRPr lang="en-AU"/>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AU"/>
          </a:p>
        </p:txBody>
      </p:sp>
      <p:sp>
        <p:nvSpPr>
          <p:cNvPr id="6" name="Slide Number Placeholder 5"/>
          <p:cNvSpPr>
            <a:spLocks noGrp="1"/>
          </p:cNvSpPr>
          <p:nvPr>
            <p:ph type="sldNum" sz="quarter" idx="12"/>
          </p:nvPr>
        </p:nvSpPr>
        <p:spPr>
          <a:xfrm>
            <a:off x="6733952" y="6555112"/>
            <a:ext cx="588336" cy="228600"/>
          </a:xfrm>
        </p:spPr>
        <p:txBody>
          <a:bodyPr/>
          <a:lstStyle>
            <a:extLst/>
          </a:lstStyle>
          <a:p>
            <a:fld id="{87CB4B5A-BEE8-49D2-807C-CB9129DC3FD5}" type="slidenum">
              <a:rPr lang="en-AU" smtClean="0"/>
              <a:pPr/>
              <a:t>‹#›</a:t>
            </a:fld>
            <a:endParaRPr lang="en-A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07836A3-6ACF-44AC-B3A9-151EAF4E1449}" type="datetimeFigureOut">
              <a:rPr lang="en-US" smtClean="0"/>
              <a:pPr/>
              <a:t>5/23/2012</a:t>
            </a:fld>
            <a:endParaRPr lang="en-AU"/>
          </a:p>
        </p:txBody>
      </p:sp>
      <p:sp>
        <p:nvSpPr>
          <p:cNvPr id="6" name="Footer Placeholder 5"/>
          <p:cNvSpPr>
            <a:spLocks noGrp="1"/>
          </p:cNvSpPr>
          <p:nvPr>
            <p:ph type="ftr" sz="quarter" idx="11"/>
          </p:nvPr>
        </p:nvSpPr>
        <p:spPr/>
        <p:txBody>
          <a:bodyPr/>
          <a:lstStyle>
            <a:extLst/>
          </a:lstStyle>
          <a:p>
            <a:endParaRPr lang="en-AU"/>
          </a:p>
        </p:txBody>
      </p:sp>
      <p:sp>
        <p:nvSpPr>
          <p:cNvPr id="7" name="Slide Number Placeholder 6"/>
          <p:cNvSpPr>
            <a:spLocks noGrp="1"/>
          </p:cNvSpPr>
          <p:nvPr>
            <p:ph type="sldNum" sz="quarter" idx="12"/>
          </p:nvPr>
        </p:nvSpPr>
        <p:spPr/>
        <p:txBody>
          <a:bodyPr/>
          <a:lstStyle>
            <a:extLst/>
          </a:lstStyle>
          <a:p>
            <a:fld id="{87CB4B5A-BEE8-49D2-807C-CB9129DC3FD5}" type="slidenum">
              <a:rPr lang="en-AU" smtClean="0"/>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07836A3-6ACF-44AC-B3A9-151EAF4E1449}" type="datetimeFigureOut">
              <a:rPr lang="en-US" smtClean="0"/>
              <a:pPr/>
              <a:t>5/23/2012</a:t>
            </a:fld>
            <a:endParaRPr lang="en-AU"/>
          </a:p>
        </p:txBody>
      </p:sp>
      <p:sp>
        <p:nvSpPr>
          <p:cNvPr id="8" name="Footer Placeholder 7"/>
          <p:cNvSpPr>
            <a:spLocks noGrp="1"/>
          </p:cNvSpPr>
          <p:nvPr>
            <p:ph type="ftr" sz="quarter" idx="11"/>
          </p:nvPr>
        </p:nvSpPr>
        <p:spPr/>
        <p:txBody>
          <a:bodyPr/>
          <a:lstStyle>
            <a:extLst/>
          </a:lstStyle>
          <a:p>
            <a:endParaRPr lang="en-AU"/>
          </a:p>
        </p:txBody>
      </p:sp>
      <p:sp>
        <p:nvSpPr>
          <p:cNvPr id="9" name="Slide Number Placeholder 8"/>
          <p:cNvSpPr>
            <a:spLocks noGrp="1"/>
          </p:cNvSpPr>
          <p:nvPr>
            <p:ph type="sldNum" sz="quarter" idx="12"/>
          </p:nvPr>
        </p:nvSpPr>
        <p:spPr/>
        <p:txBody>
          <a:bodyPr/>
          <a:lstStyle>
            <a:extLst/>
          </a:lstStyle>
          <a:p>
            <a:fld id="{87CB4B5A-BEE8-49D2-807C-CB9129DC3FD5}" type="slidenum">
              <a:rPr lang="en-AU" smtClean="0"/>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707836A3-6ACF-44AC-B3A9-151EAF4E1449}" type="datetimeFigureOut">
              <a:rPr lang="en-US" smtClean="0"/>
              <a:pPr/>
              <a:t>5/23/2012</a:t>
            </a:fld>
            <a:endParaRPr lang="en-AU"/>
          </a:p>
        </p:txBody>
      </p:sp>
      <p:sp>
        <p:nvSpPr>
          <p:cNvPr id="4" name="Footer Placeholder 3"/>
          <p:cNvSpPr>
            <a:spLocks noGrp="1"/>
          </p:cNvSpPr>
          <p:nvPr>
            <p:ph type="ftr" sz="quarter" idx="11"/>
          </p:nvPr>
        </p:nvSpPr>
        <p:spPr/>
        <p:txBody>
          <a:bodyPr/>
          <a:lstStyle>
            <a:extLst/>
          </a:lstStyle>
          <a:p>
            <a:endParaRPr lang="en-AU"/>
          </a:p>
        </p:txBody>
      </p:sp>
      <p:sp>
        <p:nvSpPr>
          <p:cNvPr id="5" name="Slide Number Placeholder 4"/>
          <p:cNvSpPr>
            <a:spLocks noGrp="1"/>
          </p:cNvSpPr>
          <p:nvPr>
            <p:ph type="sldNum" sz="quarter" idx="12"/>
          </p:nvPr>
        </p:nvSpPr>
        <p:spPr/>
        <p:txBody>
          <a:bodyPr/>
          <a:lstStyle>
            <a:extLst/>
          </a:lstStyle>
          <a:p>
            <a:fld id="{87CB4B5A-BEE8-49D2-807C-CB9129DC3FD5}" type="slidenum">
              <a:rPr lang="en-AU" smtClean="0"/>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707836A3-6ACF-44AC-B3A9-151EAF4E1449}" type="datetimeFigureOut">
              <a:rPr lang="en-US" smtClean="0"/>
              <a:pPr/>
              <a:t>5/23/2012</a:t>
            </a:fld>
            <a:endParaRPr lang="en-AU"/>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AU"/>
          </a:p>
        </p:txBody>
      </p:sp>
      <p:sp>
        <p:nvSpPr>
          <p:cNvPr id="4" name="Slide Number Placeholder 3"/>
          <p:cNvSpPr>
            <a:spLocks noGrp="1"/>
          </p:cNvSpPr>
          <p:nvPr>
            <p:ph type="sldNum" sz="quarter" idx="12"/>
          </p:nvPr>
        </p:nvSpPr>
        <p:spPr/>
        <p:txBody>
          <a:bodyPr/>
          <a:lstStyle>
            <a:extLst/>
          </a:lstStyle>
          <a:p>
            <a:fld id="{87CB4B5A-BEE8-49D2-807C-CB9129DC3FD5}" type="slidenum">
              <a:rPr lang="en-AU" smtClean="0"/>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07836A3-6ACF-44AC-B3A9-151EAF4E1449}" type="datetimeFigureOut">
              <a:rPr lang="en-US" smtClean="0"/>
              <a:pPr/>
              <a:t>5/23/2012</a:t>
            </a:fld>
            <a:endParaRPr lang="en-AU"/>
          </a:p>
        </p:txBody>
      </p:sp>
      <p:sp>
        <p:nvSpPr>
          <p:cNvPr id="6" name="Footer Placeholder 5"/>
          <p:cNvSpPr>
            <a:spLocks noGrp="1"/>
          </p:cNvSpPr>
          <p:nvPr>
            <p:ph type="ftr" sz="quarter" idx="11"/>
          </p:nvPr>
        </p:nvSpPr>
        <p:spPr/>
        <p:txBody>
          <a:bodyPr/>
          <a:lstStyle>
            <a:extLst/>
          </a:lstStyle>
          <a:p>
            <a:endParaRPr lang="en-AU"/>
          </a:p>
        </p:txBody>
      </p:sp>
      <p:sp>
        <p:nvSpPr>
          <p:cNvPr id="7" name="Slide Number Placeholder 6"/>
          <p:cNvSpPr>
            <a:spLocks noGrp="1"/>
          </p:cNvSpPr>
          <p:nvPr>
            <p:ph type="sldNum" sz="quarter" idx="12"/>
          </p:nvPr>
        </p:nvSpPr>
        <p:spPr/>
        <p:txBody>
          <a:bodyPr/>
          <a:lstStyle>
            <a:extLst/>
          </a:lstStyle>
          <a:p>
            <a:fld id="{87CB4B5A-BEE8-49D2-807C-CB9129DC3FD5}" type="slidenum">
              <a:rPr lang="en-AU" smtClean="0"/>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707836A3-6ACF-44AC-B3A9-151EAF4E1449}" type="datetimeFigureOut">
              <a:rPr lang="en-US" smtClean="0"/>
              <a:pPr/>
              <a:t>5/23/2012</a:t>
            </a:fld>
            <a:endParaRPr lang="en-AU"/>
          </a:p>
        </p:txBody>
      </p:sp>
      <p:sp>
        <p:nvSpPr>
          <p:cNvPr id="6" name="Footer Placeholder 5"/>
          <p:cNvSpPr>
            <a:spLocks noGrp="1"/>
          </p:cNvSpPr>
          <p:nvPr>
            <p:ph type="ftr" sz="quarter" idx="11"/>
          </p:nvPr>
        </p:nvSpPr>
        <p:spPr/>
        <p:txBody>
          <a:bodyPr/>
          <a:lstStyle>
            <a:extLst/>
          </a:lstStyle>
          <a:p>
            <a:endParaRPr lang="en-AU"/>
          </a:p>
        </p:txBody>
      </p:sp>
      <p:sp>
        <p:nvSpPr>
          <p:cNvPr id="7" name="Slide Number Placeholder 6"/>
          <p:cNvSpPr>
            <a:spLocks noGrp="1"/>
          </p:cNvSpPr>
          <p:nvPr>
            <p:ph type="sldNum" sz="quarter" idx="12"/>
          </p:nvPr>
        </p:nvSpPr>
        <p:spPr/>
        <p:txBody>
          <a:bodyPr/>
          <a:lstStyle>
            <a:extLst/>
          </a:lstStyle>
          <a:p>
            <a:fld id="{87CB4B5A-BEE8-49D2-807C-CB9129DC3FD5}" type="slidenum">
              <a:rPr lang="en-AU" smtClean="0"/>
              <a:pPr/>
              <a:t>‹#›</a:t>
            </a:fld>
            <a:endParaRPr lang="en-AU"/>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707836A3-6ACF-44AC-B3A9-151EAF4E1449}" type="datetimeFigureOut">
              <a:rPr lang="en-US" smtClean="0"/>
              <a:pPr/>
              <a:t>5/23/2012</a:t>
            </a:fld>
            <a:endParaRPr lang="en-AU"/>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AU"/>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87CB4B5A-BEE8-49D2-807C-CB9129DC3FD5}" type="slidenum">
              <a:rPr lang="en-AU" smtClean="0"/>
              <a:pPr/>
              <a:t>‹#›</a:t>
            </a:fld>
            <a:endParaRPr lang="en-A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iaia.org/conferences/iaia12/default.aspx" TargetMode="External"/><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2.xml.rels><?xml version="1.0" encoding="UTF-8" standalone="yes"?>
<Relationships xmlns="http://schemas.openxmlformats.org/package/2006/relationships"><Relationship Id="rId3" Type="http://schemas.openxmlformats.org/officeDocument/2006/relationships/hyperlink" Target="http://www.iaia.org/conferences/iaia12/default.aspx" TargetMode="External"/><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gif"/></Relationships>
</file>

<file path=ppt/slides/_rels/slide3.xml.rels><?xml version="1.0" encoding="UTF-8" standalone="yes"?>
<Relationships xmlns="http://schemas.openxmlformats.org/package/2006/relationships"><Relationship Id="rId3" Type="http://schemas.openxmlformats.org/officeDocument/2006/relationships/hyperlink" Target="http://www.iaia.org/conferences/iaia12/default.aspx" TargetMode="External"/><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emf"/><Relationship Id="rId4" Type="http://schemas.openxmlformats.org/officeDocument/2006/relationships/image" Target="../media/image3.gif"/></Relationships>
</file>

<file path=ppt/slides/_rels/slide4.xml.rels><?xml version="1.0" encoding="UTF-8" standalone="yes"?>
<Relationships xmlns="http://schemas.openxmlformats.org/package/2006/relationships"><Relationship Id="rId3" Type="http://schemas.openxmlformats.org/officeDocument/2006/relationships/hyperlink" Target="http://www.iaia.org/conferences/iaia12/default.aspx" TargetMode="External"/><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6.emf"/><Relationship Id="rId4" Type="http://schemas.openxmlformats.org/officeDocument/2006/relationships/image" Target="../media/image3.gif"/></Relationships>
</file>

<file path=ppt/slides/_rels/slide5.xml.rels><?xml version="1.0" encoding="UTF-8" standalone="yes"?>
<Relationships xmlns="http://schemas.openxmlformats.org/package/2006/relationships"><Relationship Id="rId3" Type="http://schemas.openxmlformats.org/officeDocument/2006/relationships/hyperlink" Target="http://www.iaia.org/conferences/iaia12/default.aspx" TargetMode="External"/><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7.emf"/><Relationship Id="rId4" Type="http://schemas.openxmlformats.org/officeDocument/2006/relationships/image" Target="../media/image3.gif"/></Relationships>
</file>

<file path=ppt/slides/_rels/slide6.xml.rels><?xml version="1.0" encoding="UTF-8" standalone="yes"?>
<Relationships xmlns="http://schemas.openxmlformats.org/package/2006/relationships"><Relationship Id="rId3" Type="http://schemas.openxmlformats.org/officeDocument/2006/relationships/hyperlink" Target="http://www.iaia.org/conferences/iaia12/default.aspx" TargetMode="External"/><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8.emf"/><Relationship Id="rId4" Type="http://schemas.openxmlformats.org/officeDocument/2006/relationships/image" Target="../media/image3.gif"/></Relationships>
</file>

<file path=ppt/slides/_rels/slide7.xml.rels><?xml version="1.0" encoding="UTF-8" standalone="yes"?>
<Relationships xmlns="http://schemas.openxmlformats.org/package/2006/relationships"><Relationship Id="rId3" Type="http://schemas.openxmlformats.org/officeDocument/2006/relationships/hyperlink" Target="http://www.iaia.org/conferences/iaia12/default.aspx"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8.xml.rels><?xml version="1.0" encoding="UTF-8" standalone="yes"?>
<Relationships xmlns="http://schemas.openxmlformats.org/package/2006/relationships"><Relationship Id="rId3" Type="http://schemas.openxmlformats.org/officeDocument/2006/relationships/hyperlink" Target="http://www.iaia.org/conferences/iaia12/default.aspx"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b="1" dirty="0" smtClean="0"/>
              <a:t>Informed consent in </a:t>
            </a:r>
            <a:r>
              <a:rPr lang="en-US" sz="4000" b="1" dirty="0" err="1" smtClean="0"/>
              <a:t>australia’s</a:t>
            </a:r>
            <a:r>
              <a:rPr lang="en-US" sz="4000" b="1" dirty="0" smtClean="0"/>
              <a:t> northern territory</a:t>
            </a:r>
            <a:endParaRPr lang="en-AU" sz="4000" dirty="0"/>
          </a:p>
        </p:txBody>
      </p:sp>
      <p:sp>
        <p:nvSpPr>
          <p:cNvPr id="3" name="Subtitle 2"/>
          <p:cNvSpPr>
            <a:spLocks noGrp="1"/>
          </p:cNvSpPr>
          <p:nvPr>
            <p:ph type="subTitle" idx="1"/>
          </p:nvPr>
        </p:nvSpPr>
        <p:spPr>
          <a:xfrm>
            <a:off x="3357554" y="4286256"/>
            <a:ext cx="5114778" cy="1101248"/>
          </a:xfrm>
        </p:spPr>
        <p:txBody>
          <a:bodyPr>
            <a:normAutofit/>
          </a:bodyPr>
          <a:lstStyle/>
          <a:p>
            <a:r>
              <a:rPr lang="en-AU" sz="2000" dirty="0" smtClean="0"/>
              <a:t>Dr Howard Smith</a:t>
            </a:r>
          </a:p>
          <a:p>
            <a:r>
              <a:rPr lang="en-AU" sz="2000" dirty="0" smtClean="0"/>
              <a:t>Northern Land Council</a:t>
            </a:r>
          </a:p>
          <a:p>
            <a:r>
              <a:rPr lang="en-AU" sz="2000" dirty="0" smtClean="0"/>
              <a:t>Darwin, Australia</a:t>
            </a:r>
            <a:endParaRPr lang="en-AU" sz="2000" dirty="0"/>
          </a:p>
        </p:txBody>
      </p:sp>
      <p:pic>
        <p:nvPicPr>
          <p:cNvPr id="4" name="Picture 4"/>
          <p:cNvPicPr>
            <a:picLocks noChangeAspect="1" noChangeArrowheads="1"/>
          </p:cNvPicPr>
          <p:nvPr/>
        </p:nvPicPr>
        <p:blipFill>
          <a:blip r:embed="rId2"/>
          <a:srcRect/>
          <a:stretch>
            <a:fillRect/>
          </a:stretch>
        </p:blipFill>
        <p:spPr bwMode="auto">
          <a:xfrm>
            <a:off x="428596" y="285728"/>
            <a:ext cx="1057275" cy="666750"/>
          </a:xfrm>
          <a:prstGeom prst="rect">
            <a:avLst/>
          </a:prstGeom>
          <a:noFill/>
          <a:ln w="9525">
            <a:noFill/>
            <a:miter lim="800000"/>
            <a:headEnd/>
            <a:tailEnd/>
          </a:ln>
          <a:effectLst/>
        </p:spPr>
      </p:pic>
      <p:pic>
        <p:nvPicPr>
          <p:cNvPr id="7" name="Picture 4"/>
          <p:cNvPicPr>
            <a:picLocks noChangeAspect="1" noChangeArrowheads="1"/>
          </p:cNvPicPr>
          <p:nvPr/>
        </p:nvPicPr>
        <p:blipFill>
          <a:blip r:embed="rId2"/>
          <a:srcRect/>
          <a:stretch>
            <a:fillRect/>
          </a:stretch>
        </p:blipFill>
        <p:spPr bwMode="auto">
          <a:xfrm>
            <a:off x="428596" y="285728"/>
            <a:ext cx="1057275" cy="666750"/>
          </a:xfrm>
          <a:prstGeom prst="rect">
            <a:avLst/>
          </a:prstGeom>
          <a:noFill/>
          <a:ln w="9525">
            <a:noFill/>
            <a:miter lim="800000"/>
            <a:headEnd/>
            <a:tailEnd/>
          </a:ln>
          <a:effectLst/>
        </p:spPr>
      </p:pic>
      <p:sp>
        <p:nvSpPr>
          <p:cNvPr id="8" name="Title 1"/>
          <p:cNvSpPr txBox="1">
            <a:spLocks/>
          </p:cNvSpPr>
          <p:nvPr/>
        </p:nvSpPr>
        <p:spPr>
          <a:xfrm>
            <a:off x="214282" y="6143644"/>
            <a:ext cx="8229600" cy="582594"/>
          </a:xfrm>
          <a:prstGeom prst="rect">
            <a:avLst/>
          </a:prstGeom>
        </p:spPr>
        <p:txBody>
          <a:bodyPr vert="horz" lIns="91440" tIns="45720" rIns="91440" bIns="45720" rtlCol="0" anchor="ctr">
            <a:normAutofit/>
          </a:bodyPr>
          <a:lstStyle/>
          <a:p>
            <a:r>
              <a:rPr lang="en-AU" sz="1100" b="1" dirty="0"/>
              <a:t>Energy </a:t>
            </a:r>
            <a:r>
              <a:rPr lang="en-AU" sz="1100" b="1" dirty="0" smtClean="0"/>
              <a:t>Future </a:t>
            </a:r>
            <a:r>
              <a:rPr lang="en-AU" sz="1100" b="1" i="1" dirty="0" smtClean="0"/>
              <a:t>The </a:t>
            </a:r>
            <a:r>
              <a:rPr lang="en-AU" sz="1100" b="1" i="1" dirty="0"/>
              <a:t>Role of Impact </a:t>
            </a:r>
            <a:r>
              <a:rPr lang="en-AU" sz="1100" b="1" i="1" dirty="0" smtClean="0"/>
              <a:t>Assessment </a:t>
            </a:r>
            <a:r>
              <a:rPr lang="en-AU" sz="1100" b="1" dirty="0" smtClean="0"/>
              <a:t>Centro </a:t>
            </a:r>
            <a:r>
              <a:rPr lang="en-AU" sz="1100" b="1" dirty="0"/>
              <a:t>de </a:t>
            </a:r>
            <a:r>
              <a:rPr lang="en-AU" sz="1100" b="1" dirty="0" err="1"/>
              <a:t>Congresso</a:t>
            </a:r>
            <a:r>
              <a:rPr lang="en-AU" sz="1100" b="1" dirty="0"/>
              <a:t> </a:t>
            </a:r>
            <a:r>
              <a:rPr lang="en-AU" sz="1100" b="1" dirty="0" err="1"/>
              <a:t>da</a:t>
            </a:r>
            <a:r>
              <a:rPr lang="en-AU" sz="1100" b="1" dirty="0"/>
              <a:t> </a:t>
            </a:r>
            <a:r>
              <a:rPr lang="en-AU" sz="1100" b="1" dirty="0" err="1"/>
              <a:t>Alfândega</a:t>
            </a:r>
            <a:r>
              <a:rPr lang="en-AU" sz="1100" b="1" dirty="0"/>
              <a:t> | Porto, </a:t>
            </a:r>
            <a:r>
              <a:rPr lang="en-AU" sz="1100" b="1" dirty="0" smtClean="0"/>
              <a:t>Portugal   27 </a:t>
            </a:r>
            <a:r>
              <a:rPr lang="en-AU" sz="1100" b="1" dirty="0"/>
              <a:t>May - 1 June 2012</a:t>
            </a:r>
            <a:endParaRPr lang="en-AU" sz="1100" dirty="0"/>
          </a:p>
        </p:txBody>
      </p:sp>
      <p:pic>
        <p:nvPicPr>
          <p:cNvPr id="9" name="eventlogo" descr="Energy Future logo">
            <a:hlinkClick r:id="rId3"/>
          </p:cNvPr>
          <p:cNvPicPr/>
          <p:nvPr/>
        </p:nvPicPr>
        <p:blipFill>
          <a:blip r:embed="rId4"/>
          <a:srcRect/>
          <a:stretch>
            <a:fillRect/>
          </a:stretch>
        </p:blipFill>
        <p:spPr bwMode="auto">
          <a:xfrm>
            <a:off x="8501090" y="6215082"/>
            <a:ext cx="542919" cy="45243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285860"/>
            <a:ext cx="4143404" cy="1643074"/>
          </a:xfrm>
        </p:spPr>
        <p:txBody>
          <a:bodyPr>
            <a:normAutofit/>
          </a:bodyPr>
          <a:lstStyle/>
          <a:p>
            <a:pPr algn="just"/>
            <a:r>
              <a:rPr lang="en-AU" sz="1400" dirty="0" smtClean="0"/>
              <a:t>The Northern Land Council is a statutory body created by the Australian Federal Government to deal with issues related to management of land by the Aboriginal people of the top end of Australia’s Northern Territory.</a:t>
            </a:r>
          </a:p>
        </p:txBody>
      </p:sp>
      <p:sp>
        <p:nvSpPr>
          <p:cNvPr id="4" name="Title 1"/>
          <p:cNvSpPr>
            <a:spLocks noGrp="1"/>
          </p:cNvSpPr>
          <p:nvPr>
            <p:ph type="title"/>
          </p:nvPr>
        </p:nvSpPr>
        <p:spPr>
          <a:xfrm>
            <a:off x="457200" y="274638"/>
            <a:ext cx="8229600" cy="439718"/>
          </a:xfrm>
        </p:spPr>
        <p:txBody>
          <a:bodyPr>
            <a:normAutofit/>
          </a:bodyPr>
          <a:lstStyle/>
          <a:p>
            <a:pPr algn="r"/>
            <a:r>
              <a:rPr lang="en-US" sz="1800" b="1" dirty="0" smtClean="0"/>
              <a:t>Informed consent in </a:t>
            </a:r>
            <a:r>
              <a:rPr lang="en-US" sz="1800" b="1" dirty="0"/>
              <a:t>Australia’s Northern </a:t>
            </a:r>
            <a:r>
              <a:rPr lang="en-US" sz="1800" b="1" dirty="0" smtClean="0"/>
              <a:t>Territory   </a:t>
            </a:r>
            <a:endParaRPr lang="en-AU" sz="1800" dirty="0"/>
          </a:p>
        </p:txBody>
      </p:sp>
      <p:pic>
        <p:nvPicPr>
          <p:cNvPr id="5" name="Picture 4"/>
          <p:cNvPicPr>
            <a:picLocks noChangeAspect="1" noChangeArrowheads="1"/>
          </p:cNvPicPr>
          <p:nvPr/>
        </p:nvPicPr>
        <p:blipFill>
          <a:blip r:embed="rId2"/>
          <a:srcRect/>
          <a:stretch>
            <a:fillRect/>
          </a:stretch>
        </p:blipFill>
        <p:spPr bwMode="auto">
          <a:xfrm>
            <a:off x="428596" y="285728"/>
            <a:ext cx="1057275" cy="666750"/>
          </a:xfrm>
          <a:prstGeom prst="rect">
            <a:avLst/>
          </a:prstGeom>
          <a:noFill/>
          <a:ln w="9525">
            <a:noFill/>
            <a:miter lim="800000"/>
            <a:headEnd/>
            <a:tailEnd/>
          </a:ln>
          <a:effectLst/>
        </p:spPr>
      </p:pic>
      <p:sp>
        <p:nvSpPr>
          <p:cNvPr id="6" name="Title 1"/>
          <p:cNvSpPr txBox="1">
            <a:spLocks/>
          </p:cNvSpPr>
          <p:nvPr/>
        </p:nvSpPr>
        <p:spPr>
          <a:xfrm>
            <a:off x="214282" y="6143644"/>
            <a:ext cx="8229600" cy="582594"/>
          </a:xfrm>
          <a:prstGeom prst="rect">
            <a:avLst/>
          </a:prstGeom>
        </p:spPr>
        <p:txBody>
          <a:bodyPr vert="horz" lIns="91440" tIns="45720" rIns="91440" bIns="45720" rtlCol="0" anchor="ctr">
            <a:normAutofit/>
          </a:bodyPr>
          <a:lstStyle/>
          <a:p>
            <a:r>
              <a:rPr lang="en-AU" sz="1100" b="1" dirty="0"/>
              <a:t>Energy </a:t>
            </a:r>
            <a:r>
              <a:rPr lang="en-AU" sz="1100" b="1" dirty="0" smtClean="0"/>
              <a:t>Future </a:t>
            </a:r>
            <a:r>
              <a:rPr lang="en-AU" sz="1100" b="1" i="1" dirty="0" smtClean="0"/>
              <a:t>The </a:t>
            </a:r>
            <a:r>
              <a:rPr lang="en-AU" sz="1100" b="1" i="1" dirty="0"/>
              <a:t>Role of Impact </a:t>
            </a:r>
            <a:r>
              <a:rPr lang="en-AU" sz="1100" b="1" i="1" dirty="0" smtClean="0"/>
              <a:t>Assessment </a:t>
            </a:r>
            <a:r>
              <a:rPr lang="en-AU" sz="1100" b="1" dirty="0" smtClean="0"/>
              <a:t>Centro </a:t>
            </a:r>
            <a:r>
              <a:rPr lang="en-AU" sz="1100" b="1" dirty="0"/>
              <a:t>de </a:t>
            </a:r>
            <a:r>
              <a:rPr lang="en-AU" sz="1100" b="1" dirty="0" err="1"/>
              <a:t>Congresso</a:t>
            </a:r>
            <a:r>
              <a:rPr lang="en-AU" sz="1100" b="1" dirty="0"/>
              <a:t> </a:t>
            </a:r>
            <a:r>
              <a:rPr lang="en-AU" sz="1100" b="1" dirty="0" err="1"/>
              <a:t>da</a:t>
            </a:r>
            <a:r>
              <a:rPr lang="en-AU" sz="1100" b="1" dirty="0"/>
              <a:t> </a:t>
            </a:r>
            <a:r>
              <a:rPr lang="en-AU" sz="1100" b="1" dirty="0" err="1"/>
              <a:t>Alfândega</a:t>
            </a:r>
            <a:r>
              <a:rPr lang="en-AU" sz="1100" b="1" dirty="0"/>
              <a:t> | Porto, </a:t>
            </a:r>
            <a:r>
              <a:rPr lang="en-AU" sz="1100" b="1" dirty="0" smtClean="0"/>
              <a:t>Portugal   27 </a:t>
            </a:r>
            <a:r>
              <a:rPr lang="en-AU" sz="1100" b="1" dirty="0"/>
              <a:t>May - 1 June 2012</a:t>
            </a:r>
            <a:endParaRPr lang="en-AU" sz="1100" dirty="0"/>
          </a:p>
        </p:txBody>
      </p:sp>
      <p:pic>
        <p:nvPicPr>
          <p:cNvPr id="7" name="eventlogo" descr="Energy Future logo">
            <a:hlinkClick r:id="rId3"/>
          </p:cNvPr>
          <p:cNvPicPr/>
          <p:nvPr/>
        </p:nvPicPr>
        <p:blipFill>
          <a:blip r:embed="rId4"/>
          <a:srcRect/>
          <a:stretch>
            <a:fillRect/>
          </a:stretch>
        </p:blipFill>
        <p:spPr bwMode="auto">
          <a:xfrm>
            <a:off x="8501090" y="6215082"/>
            <a:ext cx="542919" cy="452434"/>
          </a:xfrm>
          <a:prstGeom prst="rect">
            <a:avLst/>
          </a:prstGeom>
          <a:noFill/>
          <a:ln w="9525">
            <a:noFill/>
            <a:miter lim="800000"/>
            <a:headEnd/>
            <a:tailEnd/>
          </a:ln>
        </p:spPr>
      </p:pic>
      <p:pic>
        <p:nvPicPr>
          <p:cNvPr id="5122" name="Picture 2"/>
          <p:cNvPicPr>
            <a:picLocks noChangeAspect="1" noChangeArrowheads="1"/>
          </p:cNvPicPr>
          <p:nvPr/>
        </p:nvPicPr>
        <p:blipFill>
          <a:blip r:embed="rId5"/>
          <a:srcRect/>
          <a:stretch>
            <a:fillRect/>
          </a:stretch>
        </p:blipFill>
        <p:spPr bwMode="auto">
          <a:xfrm>
            <a:off x="4572000" y="1357298"/>
            <a:ext cx="3338764" cy="4171956"/>
          </a:xfrm>
          <a:prstGeom prst="rect">
            <a:avLst/>
          </a:prstGeom>
          <a:noFill/>
          <a:ln w="9525">
            <a:noFill/>
            <a:miter lim="800000"/>
            <a:headEnd/>
            <a:tailEnd/>
          </a:ln>
          <a:effectLst/>
        </p:spPr>
      </p:pic>
      <p:sp>
        <p:nvSpPr>
          <p:cNvPr id="10" name="Content Placeholder 2"/>
          <p:cNvSpPr txBox="1">
            <a:spLocks/>
          </p:cNvSpPr>
          <p:nvPr/>
        </p:nvSpPr>
        <p:spPr>
          <a:xfrm>
            <a:off x="428596" y="4000504"/>
            <a:ext cx="4929222" cy="857256"/>
          </a:xfrm>
          <a:prstGeom prst="rect">
            <a:avLst/>
          </a:prstGeom>
        </p:spPr>
        <p:txBody>
          <a:bodyPr vert="horz">
            <a:normAutofit/>
          </a:bodyPr>
          <a:lstStyle/>
          <a:p>
            <a:pPr marL="274320" indent="-274320" algn="just">
              <a:spcBef>
                <a:spcPts val="600"/>
              </a:spcBef>
              <a:buClr>
                <a:schemeClr val="tx2"/>
              </a:buClr>
              <a:buSzPct val="73000"/>
              <a:buFont typeface="Wingdings 2"/>
              <a:buChar char=""/>
            </a:pPr>
            <a:r>
              <a:rPr lang="en-AU" sz="1400" dirty="0" smtClean="0"/>
              <a:t>Development of industry on both types of tenure requires Agreements with traditional (or customary) Aboriginal landowners.</a:t>
            </a:r>
          </a:p>
        </p:txBody>
      </p:sp>
      <p:sp>
        <p:nvSpPr>
          <p:cNvPr id="11" name="Content Placeholder 2"/>
          <p:cNvSpPr txBox="1">
            <a:spLocks/>
          </p:cNvSpPr>
          <p:nvPr/>
        </p:nvSpPr>
        <p:spPr>
          <a:xfrm>
            <a:off x="500034" y="5072074"/>
            <a:ext cx="6643734" cy="857256"/>
          </a:xfrm>
          <a:prstGeom prst="rect">
            <a:avLst/>
          </a:prstGeom>
        </p:spPr>
        <p:txBody>
          <a:bodyPr vert="horz">
            <a:normAutofit/>
          </a:bodyPr>
          <a:lstStyle/>
          <a:p>
            <a:pPr marL="274320" indent="-274320" algn="just">
              <a:spcBef>
                <a:spcPts val="600"/>
              </a:spcBef>
              <a:buClr>
                <a:schemeClr val="tx2"/>
              </a:buClr>
              <a:buSzPct val="73000"/>
              <a:buFont typeface="Wingdings 2"/>
              <a:buChar char=""/>
            </a:pPr>
            <a:r>
              <a:rPr lang="en-AU" sz="1400" dirty="0" smtClean="0"/>
              <a:t>The key to our success is to ensure that all relevant parties are included in the discussions so that free, prior and informed consent is obtained.  </a:t>
            </a:r>
          </a:p>
        </p:txBody>
      </p:sp>
      <p:sp>
        <p:nvSpPr>
          <p:cNvPr id="12" name="Content Placeholder 2"/>
          <p:cNvSpPr txBox="1">
            <a:spLocks/>
          </p:cNvSpPr>
          <p:nvPr/>
        </p:nvSpPr>
        <p:spPr>
          <a:xfrm>
            <a:off x="428596" y="2786058"/>
            <a:ext cx="4143404" cy="785818"/>
          </a:xfrm>
          <a:prstGeom prst="rect">
            <a:avLst/>
          </a:prstGeom>
        </p:spPr>
        <p:txBody>
          <a:bodyPr vert="horz">
            <a:normAutofit lnSpcReduction="10000"/>
          </a:bodyPr>
          <a:lstStyle/>
          <a:p>
            <a:pPr marL="274320" marR="0" lvl="0" indent="-274320" algn="just" defTabSz="914400" rtl="0" eaLnBrk="1" fontAlgn="auto" latinLnBrk="0" hangingPunct="1">
              <a:lnSpc>
                <a:spcPct val="100000"/>
              </a:lnSpc>
              <a:spcBef>
                <a:spcPts val="600"/>
              </a:spcBef>
              <a:spcAft>
                <a:spcPts val="0"/>
              </a:spcAft>
              <a:buClr>
                <a:schemeClr val="tx2"/>
              </a:buClr>
              <a:buSzPct val="73000"/>
              <a:buFont typeface="Wingdings 2"/>
              <a:buChar char=""/>
              <a:tabLst/>
              <a:defRPr/>
            </a:pPr>
            <a:endParaRPr kumimoji="0" lang="en-AU" sz="14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just" defTabSz="914400" rtl="0" eaLnBrk="1" fontAlgn="auto" latinLnBrk="0" hangingPunct="1">
              <a:lnSpc>
                <a:spcPct val="100000"/>
              </a:lnSpc>
              <a:spcBef>
                <a:spcPts val="600"/>
              </a:spcBef>
              <a:spcAft>
                <a:spcPts val="0"/>
              </a:spcAft>
              <a:buClr>
                <a:schemeClr val="tx2"/>
              </a:buClr>
              <a:buSzPct val="73000"/>
              <a:buFont typeface="Wingdings 2"/>
              <a:buChar char=""/>
              <a:tabLst/>
              <a:defRPr/>
            </a:pPr>
            <a:r>
              <a:rPr kumimoji="0" lang="en-AU" sz="1400" b="0" i="0" u="none" strike="noStrike" kern="1200" cap="none" spc="0" normalizeH="0" baseline="0" noProof="0" dirty="0" smtClean="0">
                <a:ln>
                  <a:noFill/>
                </a:ln>
                <a:solidFill>
                  <a:schemeClr val="tx1"/>
                </a:solidFill>
                <a:effectLst/>
                <a:uLnTx/>
                <a:uFillTx/>
                <a:latin typeface="+mn-lt"/>
                <a:ea typeface="+mn-ea"/>
                <a:cs typeface="+mn-cs"/>
              </a:rPr>
              <a:t>We deal with land that is subject mainly to 2 types of tenure – freehold and “Native Title”.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linds(horizontal)">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4"/>
          <p:cNvPicPr>
            <a:picLocks noChangeAspect="1" noChangeArrowheads="1"/>
          </p:cNvPicPr>
          <p:nvPr/>
        </p:nvPicPr>
        <p:blipFill>
          <a:blip r:embed="rId2"/>
          <a:srcRect/>
          <a:stretch>
            <a:fillRect/>
          </a:stretch>
        </p:blipFill>
        <p:spPr bwMode="auto">
          <a:xfrm>
            <a:off x="428596" y="285728"/>
            <a:ext cx="1057275" cy="666750"/>
          </a:xfrm>
          <a:prstGeom prst="rect">
            <a:avLst/>
          </a:prstGeom>
          <a:noFill/>
          <a:ln w="9525">
            <a:noFill/>
            <a:miter lim="800000"/>
            <a:headEnd/>
            <a:tailEnd/>
          </a:ln>
          <a:effectLst/>
        </p:spPr>
      </p:pic>
      <p:sp>
        <p:nvSpPr>
          <p:cNvPr id="9" name="Title 1"/>
          <p:cNvSpPr txBox="1">
            <a:spLocks/>
          </p:cNvSpPr>
          <p:nvPr/>
        </p:nvSpPr>
        <p:spPr>
          <a:xfrm>
            <a:off x="214282" y="6143644"/>
            <a:ext cx="8229600" cy="582594"/>
          </a:xfrm>
          <a:prstGeom prst="rect">
            <a:avLst/>
          </a:prstGeom>
        </p:spPr>
        <p:txBody>
          <a:bodyPr vert="horz" lIns="91440" tIns="45720" rIns="91440" bIns="45720" rtlCol="0" anchor="ctr">
            <a:normAutofit/>
          </a:bodyPr>
          <a:lstStyle/>
          <a:p>
            <a:r>
              <a:rPr lang="en-AU" sz="1100" b="1" dirty="0"/>
              <a:t>Energy </a:t>
            </a:r>
            <a:r>
              <a:rPr lang="en-AU" sz="1100" b="1" dirty="0" smtClean="0"/>
              <a:t>Future </a:t>
            </a:r>
            <a:r>
              <a:rPr lang="en-AU" sz="1100" b="1" i="1" dirty="0" smtClean="0"/>
              <a:t>The </a:t>
            </a:r>
            <a:r>
              <a:rPr lang="en-AU" sz="1100" b="1" i="1" dirty="0"/>
              <a:t>Role of Impact </a:t>
            </a:r>
            <a:r>
              <a:rPr lang="en-AU" sz="1100" b="1" i="1" dirty="0" smtClean="0"/>
              <a:t>Assessment </a:t>
            </a:r>
            <a:r>
              <a:rPr lang="en-AU" sz="1100" b="1" dirty="0" smtClean="0"/>
              <a:t>Centro </a:t>
            </a:r>
            <a:r>
              <a:rPr lang="en-AU" sz="1100" b="1" dirty="0"/>
              <a:t>de </a:t>
            </a:r>
            <a:r>
              <a:rPr lang="en-AU" sz="1100" b="1" dirty="0" err="1"/>
              <a:t>Congresso</a:t>
            </a:r>
            <a:r>
              <a:rPr lang="en-AU" sz="1100" b="1" dirty="0"/>
              <a:t> </a:t>
            </a:r>
            <a:r>
              <a:rPr lang="en-AU" sz="1100" b="1" dirty="0" err="1"/>
              <a:t>da</a:t>
            </a:r>
            <a:r>
              <a:rPr lang="en-AU" sz="1100" b="1" dirty="0"/>
              <a:t> </a:t>
            </a:r>
            <a:r>
              <a:rPr lang="en-AU" sz="1100" b="1" dirty="0" err="1"/>
              <a:t>Alfândega</a:t>
            </a:r>
            <a:r>
              <a:rPr lang="en-AU" sz="1100" b="1" dirty="0"/>
              <a:t> | Porto, </a:t>
            </a:r>
            <a:r>
              <a:rPr lang="en-AU" sz="1100" b="1" dirty="0" smtClean="0"/>
              <a:t>Portugal   27 </a:t>
            </a:r>
            <a:r>
              <a:rPr lang="en-AU" sz="1100" b="1" dirty="0"/>
              <a:t>May - 1 June 2012</a:t>
            </a:r>
            <a:endParaRPr lang="en-AU" sz="1100" dirty="0"/>
          </a:p>
        </p:txBody>
      </p:sp>
      <p:pic>
        <p:nvPicPr>
          <p:cNvPr id="11" name="eventlogo" descr="Energy Future logo">
            <a:hlinkClick r:id="rId3"/>
          </p:cNvPr>
          <p:cNvPicPr/>
          <p:nvPr/>
        </p:nvPicPr>
        <p:blipFill>
          <a:blip r:embed="rId4"/>
          <a:srcRect/>
          <a:stretch>
            <a:fillRect/>
          </a:stretch>
        </p:blipFill>
        <p:spPr bwMode="auto">
          <a:xfrm>
            <a:off x="8501090" y="6215082"/>
            <a:ext cx="542919" cy="452434"/>
          </a:xfrm>
          <a:prstGeom prst="rect">
            <a:avLst/>
          </a:prstGeom>
          <a:noFill/>
          <a:ln w="9525">
            <a:noFill/>
            <a:miter lim="800000"/>
            <a:headEnd/>
            <a:tailEnd/>
          </a:ln>
        </p:spPr>
      </p:pic>
      <p:sp>
        <p:nvSpPr>
          <p:cNvPr id="16" name="Title 1"/>
          <p:cNvSpPr>
            <a:spLocks noGrp="1"/>
          </p:cNvSpPr>
          <p:nvPr>
            <p:ph type="title"/>
          </p:nvPr>
        </p:nvSpPr>
        <p:spPr>
          <a:xfrm>
            <a:off x="457200" y="274638"/>
            <a:ext cx="8229600" cy="439718"/>
          </a:xfrm>
        </p:spPr>
        <p:txBody>
          <a:bodyPr>
            <a:normAutofit/>
          </a:bodyPr>
          <a:lstStyle/>
          <a:p>
            <a:pPr algn="r"/>
            <a:r>
              <a:rPr lang="en-US" sz="1800" b="1" dirty="0" smtClean="0"/>
              <a:t>Informed consent in </a:t>
            </a:r>
            <a:r>
              <a:rPr lang="en-US" sz="1800" b="1" dirty="0"/>
              <a:t>Australia’s Northern </a:t>
            </a:r>
            <a:r>
              <a:rPr lang="en-US" sz="1800" b="1" dirty="0" smtClean="0"/>
              <a:t>Territory   </a:t>
            </a:r>
            <a:endParaRPr lang="en-AU" sz="1800" dirty="0"/>
          </a:p>
        </p:txBody>
      </p:sp>
      <p:sp>
        <p:nvSpPr>
          <p:cNvPr id="17" name="Rectangle 5"/>
          <p:cNvSpPr>
            <a:spLocks noChangeArrowheads="1"/>
          </p:cNvSpPr>
          <p:nvPr/>
        </p:nvSpPr>
        <p:spPr bwMode="auto">
          <a:xfrm>
            <a:off x="214282" y="1357298"/>
            <a:ext cx="785818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FIGURE 1: General process used for </a:t>
            </a:r>
            <a:r>
              <a:rPr kumimoji="0" lang="en-US" sz="1400" b="1" i="0" u="none" strike="noStrike" cap="none" normalizeH="0" baseline="0" dirty="0" err="1" smtClean="0">
                <a:ln>
                  <a:noFill/>
                </a:ln>
                <a:solidFill>
                  <a:schemeClr val="tx1"/>
                </a:solidFill>
                <a:effectLst/>
                <a:latin typeface="Cambria" pitchFamily="18" charset="0"/>
                <a:ea typeface="Times New Roman" pitchFamily="18" charset="0"/>
                <a:cs typeface="Times New Roman" pitchFamily="18" charset="0"/>
              </a:rPr>
              <a:t>organising</a:t>
            </a:r>
            <a:r>
              <a:rPr kumimoji="0" lang="en-US" sz="1400" b="1"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 meetings required</a:t>
            </a:r>
            <a:r>
              <a:rPr kumimoji="0" lang="en-US" sz="1400" b="1" i="0" u="none" strike="noStrike" cap="none" normalizeH="0" dirty="0" smtClean="0">
                <a:ln>
                  <a:noFill/>
                </a:ln>
                <a:solidFill>
                  <a:schemeClr val="tx1"/>
                </a:solidFill>
                <a:effectLst/>
                <a:latin typeface="Cambria" pitchFamily="18" charset="0"/>
                <a:ea typeface="Times New Roman" pitchFamily="18" charset="0"/>
                <a:cs typeface="Times New Roman" pitchFamily="18" charset="0"/>
              </a:rPr>
              <a:t> for collection of information and obtaining free, prior and informed consent</a:t>
            </a:r>
            <a:r>
              <a:rPr lang="en-US" sz="1400" b="1" dirty="0" smtClean="0">
                <a:latin typeface="Cambria" pitchFamily="18" charset="0"/>
                <a:ea typeface="Times New Roman" pitchFamily="18" charset="0"/>
                <a:cs typeface="Times New Roman" pitchFamily="18" charset="0"/>
              </a:rPr>
              <a:t>.</a:t>
            </a:r>
            <a:endParaRPr kumimoji="0" lang="en-US" sz="1400" b="1" i="0" u="none" strike="noStrike" cap="none" normalizeH="0" baseline="0" dirty="0" smtClean="0">
              <a:ln>
                <a:noFill/>
              </a:ln>
              <a:solidFill>
                <a:schemeClr val="tx1"/>
              </a:solidFill>
              <a:effectLst/>
              <a:latin typeface="Arial" pitchFamily="34" charset="0"/>
            </a:endParaRPr>
          </a:p>
        </p:txBody>
      </p:sp>
      <p:sp>
        <p:nvSpPr>
          <p:cNvPr id="20" name="Content Placeholder 2"/>
          <p:cNvSpPr>
            <a:spLocks noGrp="1"/>
          </p:cNvSpPr>
          <p:nvPr>
            <p:ph idx="1"/>
          </p:nvPr>
        </p:nvSpPr>
        <p:spPr>
          <a:xfrm>
            <a:off x="4000496" y="2786058"/>
            <a:ext cx="4143404" cy="642942"/>
          </a:xfrm>
        </p:spPr>
        <p:txBody>
          <a:bodyPr>
            <a:noAutofit/>
          </a:bodyPr>
          <a:lstStyle/>
          <a:p>
            <a:pPr algn="just"/>
            <a:r>
              <a:rPr lang="en-AU" sz="1400" dirty="0" smtClean="0"/>
              <a:t>We must remain aware of any external events, especially ceremony.</a:t>
            </a:r>
          </a:p>
        </p:txBody>
      </p:sp>
      <p:sp>
        <p:nvSpPr>
          <p:cNvPr id="21" name="Content Placeholder 2"/>
          <p:cNvSpPr txBox="1">
            <a:spLocks/>
          </p:cNvSpPr>
          <p:nvPr/>
        </p:nvSpPr>
        <p:spPr>
          <a:xfrm>
            <a:off x="4000496" y="4572008"/>
            <a:ext cx="4143404" cy="1285884"/>
          </a:xfrm>
          <a:prstGeom prst="rect">
            <a:avLst/>
          </a:prstGeom>
        </p:spPr>
        <p:txBody>
          <a:bodyPr vert="horz">
            <a:noAutofit/>
          </a:bodyPr>
          <a:lstStyle/>
          <a:p>
            <a:pPr marL="274320" lvl="0" indent="-274320" algn="just">
              <a:spcBef>
                <a:spcPts val="600"/>
              </a:spcBef>
              <a:buClr>
                <a:schemeClr val="tx2"/>
              </a:buClr>
              <a:buSzPct val="73000"/>
              <a:buFont typeface="Wingdings 2"/>
              <a:buChar char=""/>
            </a:pPr>
            <a:r>
              <a:rPr lang="en-AU" sz="1400" dirty="0" smtClean="0"/>
              <a:t>We must remain sensitive to the different needs of men and women – especially where information related to spiritual matters or gender specific ceremonies is to be discussed.</a:t>
            </a:r>
            <a:endParaRPr kumimoji="0" lang="en-AU" sz="1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22" name="Content Placeholder 2"/>
          <p:cNvSpPr txBox="1">
            <a:spLocks/>
          </p:cNvSpPr>
          <p:nvPr/>
        </p:nvSpPr>
        <p:spPr>
          <a:xfrm>
            <a:off x="4000496" y="3643314"/>
            <a:ext cx="4143404" cy="785818"/>
          </a:xfrm>
          <a:prstGeom prst="rect">
            <a:avLst/>
          </a:prstGeom>
        </p:spPr>
        <p:txBody>
          <a:bodyPr vert="horz">
            <a:noAutofit/>
          </a:bodyPr>
          <a:lstStyle/>
          <a:p>
            <a:pPr marL="274320" lvl="0" indent="-274320" algn="just">
              <a:spcBef>
                <a:spcPts val="600"/>
              </a:spcBef>
              <a:buClr>
                <a:schemeClr val="tx2"/>
              </a:buClr>
              <a:buSzPct val="73000"/>
              <a:buFont typeface="Wingdings 2"/>
              <a:buChar char=""/>
            </a:pPr>
            <a:r>
              <a:rPr kumimoji="0" lang="en-AU" sz="1400" b="0" i="0" u="none" strike="noStrike" kern="1200" cap="none" spc="0" normalizeH="0" baseline="0" noProof="0" dirty="0" smtClean="0">
                <a:ln>
                  <a:noFill/>
                </a:ln>
                <a:solidFill>
                  <a:schemeClr val="tx1"/>
                </a:solidFill>
                <a:effectLst/>
                <a:uLnTx/>
                <a:uFillTx/>
                <a:latin typeface="+mn-lt"/>
                <a:ea typeface="+mn-ea"/>
                <a:cs typeface="+mn-cs"/>
              </a:rPr>
              <a:t>We </a:t>
            </a:r>
            <a:r>
              <a:rPr kumimoji="0" lang="en-AU" sz="1400" b="0" i="0" u="none" strike="noStrike" kern="1200" cap="none" spc="0" normalizeH="0" baseline="0" noProof="0" dirty="0" smtClean="0">
                <a:ln>
                  <a:noFill/>
                </a:ln>
                <a:solidFill>
                  <a:schemeClr val="tx1"/>
                </a:solidFill>
                <a:effectLst/>
                <a:uLnTx/>
                <a:uFillTx/>
                <a:latin typeface="+mn-lt"/>
                <a:ea typeface="+mn-ea"/>
                <a:cs typeface="+mn-cs"/>
              </a:rPr>
              <a:t>must remain aware of any tensions between clan groups</a:t>
            </a:r>
            <a:endParaRPr kumimoji="0" lang="en-AU" sz="14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23" name="Picture 2"/>
          <p:cNvPicPr>
            <a:picLocks noChangeAspect="1" noChangeArrowheads="1"/>
          </p:cNvPicPr>
          <p:nvPr/>
        </p:nvPicPr>
        <p:blipFill>
          <a:blip r:embed="rId5"/>
          <a:srcRect/>
          <a:stretch>
            <a:fillRect/>
          </a:stretch>
        </p:blipFill>
        <p:spPr bwMode="auto">
          <a:xfrm>
            <a:off x="401740" y="2071678"/>
            <a:ext cx="3117721" cy="356235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
                                            <p:txEl>
                                              <p:pRg st="0" end="0"/>
                                            </p:txEl>
                                          </p:spTgt>
                                        </p:tgtEl>
                                        <p:attrNameLst>
                                          <p:attrName>style.visibility</p:attrName>
                                        </p:attrNameLst>
                                      </p:cBhvr>
                                      <p:to>
                                        <p:strVal val="visible"/>
                                      </p:to>
                                    </p:set>
                                    <p:animEffect transition="in" filter="blinds(horizontal)">
                                      <p:cBhvr>
                                        <p:cTn id="7" dur="500"/>
                                        <p:tgtEl>
                                          <p:spTgt spid="2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blinds(horizontal)">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blinds(horizontal)">
                                      <p:cBhvr>
                                        <p:cTn id="1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uild="p"/>
      <p:bldP spid="21" grpId="0"/>
      <p:bldP spid="2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4"/>
          <p:cNvPicPr>
            <a:picLocks noChangeAspect="1" noChangeArrowheads="1"/>
          </p:cNvPicPr>
          <p:nvPr/>
        </p:nvPicPr>
        <p:blipFill>
          <a:blip r:embed="rId2"/>
          <a:srcRect/>
          <a:stretch>
            <a:fillRect/>
          </a:stretch>
        </p:blipFill>
        <p:spPr bwMode="auto">
          <a:xfrm>
            <a:off x="428596" y="285728"/>
            <a:ext cx="1057275" cy="666750"/>
          </a:xfrm>
          <a:prstGeom prst="rect">
            <a:avLst/>
          </a:prstGeom>
          <a:noFill/>
          <a:ln w="9525">
            <a:noFill/>
            <a:miter lim="800000"/>
            <a:headEnd/>
            <a:tailEnd/>
          </a:ln>
          <a:effectLst/>
        </p:spPr>
      </p:pic>
      <p:sp>
        <p:nvSpPr>
          <p:cNvPr id="10" name="Title 1"/>
          <p:cNvSpPr txBox="1">
            <a:spLocks/>
          </p:cNvSpPr>
          <p:nvPr/>
        </p:nvSpPr>
        <p:spPr>
          <a:xfrm>
            <a:off x="214282" y="6143644"/>
            <a:ext cx="8229600" cy="582594"/>
          </a:xfrm>
          <a:prstGeom prst="rect">
            <a:avLst/>
          </a:prstGeom>
        </p:spPr>
        <p:txBody>
          <a:bodyPr vert="horz" lIns="91440" tIns="45720" rIns="91440" bIns="45720" rtlCol="0" anchor="ctr">
            <a:normAutofit/>
          </a:bodyPr>
          <a:lstStyle/>
          <a:p>
            <a:r>
              <a:rPr lang="en-AU" sz="1100" b="1" dirty="0"/>
              <a:t>Energy </a:t>
            </a:r>
            <a:r>
              <a:rPr lang="en-AU" sz="1100" b="1" dirty="0" smtClean="0"/>
              <a:t>Future </a:t>
            </a:r>
            <a:r>
              <a:rPr lang="en-AU" sz="1100" b="1" i="1" dirty="0" smtClean="0"/>
              <a:t>The </a:t>
            </a:r>
            <a:r>
              <a:rPr lang="en-AU" sz="1100" b="1" i="1" dirty="0"/>
              <a:t>Role of Impact </a:t>
            </a:r>
            <a:r>
              <a:rPr lang="en-AU" sz="1100" b="1" i="1" dirty="0" smtClean="0"/>
              <a:t>Assessment </a:t>
            </a:r>
            <a:r>
              <a:rPr lang="en-AU" sz="1100" b="1" dirty="0" smtClean="0"/>
              <a:t>Centro </a:t>
            </a:r>
            <a:r>
              <a:rPr lang="en-AU" sz="1100" b="1" dirty="0"/>
              <a:t>de </a:t>
            </a:r>
            <a:r>
              <a:rPr lang="en-AU" sz="1100" b="1" dirty="0" err="1"/>
              <a:t>Congresso</a:t>
            </a:r>
            <a:r>
              <a:rPr lang="en-AU" sz="1100" b="1" dirty="0"/>
              <a:t> </a:t>
            </a:r>
            <a:r>
              <a:rPr lang="en-AU" sz="1100" b="1" dirty="0" err="1"/>
              <a:t>da</a:t>
            </a:r>
            <a:r>
              <a:rPr lang="en-AU" sz="1100" b="1" dirty="0"/>
              <a:t> </a:t>
            </a:r>
            <a:r>
              <a:rPr lang="en-AU" sz="1100" b="1" dirty="0" err="1"/>
              <a:t>Alfândega</a:t>
            </a:r>
            <a:r>
              <a:rPr lang="en-AU" sz="1100" b="1" dirty="0"/>
              <a:t> | Porto, </a:t>
            </a:r>
            <a:r>
              <a:rPr lang="en-AU" sz="1100" b="1" dirty="0" smtClean="0"/>
              <a:t>Portugal   27 </a:t>
            </a:r>
            <a:r>
              <a:rPr lang="en-AU" sz="1100" b="1" dirty="0"/>
              <a:t>May - 1 June 2012</a:t>
            </a:r>
            <a:endParaRPr lang="en-AU" sz="1100" dirty="0"/>
          </a:p>
        </p:txBody>
      </p:sp>
      <p:pic>
        <p:nvPicPr>
          <p:cNvPr id="11" name="eventlogo" descr="Energy Future logo">
            <a:hlinkClick r:id="rId3"/>
          </p:cNvPr>
          <p:cNvPicPr/>
          <p:nvPr/>
        </p:nvPicPr>
        <p:blipFill>
          <a:blip r:embed="rId4"/>
          <a:srcRect/>
          <a:stretch>
            <a:fillRect/>
          </a:stretch>
        </p:blipFill>
        <p:spPr bwMode="auto">
          <a:xfrm>
            <a:off x="8429652" y="6215082"/>
            <a:ext cx="542919" cy="452434"/>
          </a:xfrm>
          <a:prstGeom prst="rect">
            <a:avLst/>
          </a:prstGeom>
          <a:noFill/>
          <a:ln w="9525">
            <a:noFill/>
            <a:miter lim="800000"/>
            <a:headEnd/>
            <a:tailEnd/>
          </a:ln>
        </p:spPr>
      </p:pic>
      <p:sp>
        <p:nvSpPr>
          <p:cNvPr id="12" name="Rectangle 5"/>
          <p:cNvSpPr>
            <a:spLocks noChangeArrowheads="1"/>
          </p:cNvSpPr>
          <p:nvPr/>
        </p:nvSpPr>
        <p:spPr bwMode="auto">
          <a:xfrm>
            <a:off x="214282" y="1357298"/>
            <a:ext cx="785818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FIGURE 2: Process used for negotiating access agreements where Aboriginal freehold rights exist</a:t>
            </a:r>
            <a:r>
              <a:rPr lang="en-US" sz="1400" b="1" dirty="0" smtClean="0">
                <a:latin typeface="Cambria" pitchFamily="18" charset="0"/>
                <a:ea typeface="Times New Roman" pitchFamily="18" charset="0"/>
                <a:cs typeface="Times New Roman" pitchFamily="18" charset="0"/>
              </a:rPr>
              <a:t>.</a:t>
            </a:r>
            <a:endParaRPr kumimoji="0" lang="en-US" sz="1400" b="1" i="0" u="none" strike="noStrike" cap="none" normalizeH="0" baseline="0" dirty="0" smtClean="0">
              <a:ln>
                <a:noFill/>
              </a:ln>
              <a:solidFill>
                <a:schemeClr val="tx1"/>
              </a:solidFill>
              <a:effectLst/>
              <a:latin typeface="Arial" pitchFamily="34" charset="0"/>
            </a:endParaRPr>
          </a:p>
        </p:txBody>
      </p:sp>
      <p:sp>
        <p:nvSpPr>
          <p:cNvPr id="13" name="Content Placeholder 2"/>
          <p:cNvSpPr>
            <a:spLocks noGrp="1"/>
          </p:cNvSpPr>
          <p:nvPr>
            <p:ph idx="1"/>
          </p:nvPr>
        </p:nvSpPr>
        <p:spPr>
          <a:xfrm>
            <a:off x="4000496" y="2071678"/>
            <a:ext cx="4143404" cy="1000132"/>
          </a:xfrm>
        </p:spPr>
        <p:txBody>
          <a:bodyPr>
            <a:noAutofit/>
          </a:bodyPr>
          <a:lstStyle/>
          <a:p>
            <a:pPr algn="just"/>
            <a:r>
              <a:rPr lang="en-AU" sz="1400" dirty="0" smtClean="0"/>
              <a:t>First phase requires us to provide technical information in an easily understood format.  A decision to veto the project can be made here.</a:t>
            </a:r>
          </a:p>
        </p:txBody>
      </p:sp>
      <p:sp>
        <p:nvSpPr>
          <p:cNvPr id="14" name="Content Placeholder 2"/>
          <p:cNvSpPr txBox="1">
            <a:spLocks/>
          </p:cNvSpPr>
          <p:nvPr/>
        </p:nvSpPr>
        <p:spPr>
          <a:xfrm>
            <a:off x="4000496" y="4429132"/>
            <a:ext cx="4143404" cy="714380"/>
          </a:xfrm>
          <a:prstGeom prst="rect">
            <a:avLst/>
          </a:prstGeom>
        </p:spPr>
        <p:txBody>
          <a:bodyPr vert="horz">
            <a:noAutofit/>
          </a:bodyPr>
          <a:lstStyle/>
          <a:p>
            <a:pPr marL="274320" lvl="0" indent="-274320" algn="just">
              <a:spcBef>
                <a:spcPts val="600"/>
              </a:spcBef>
              <a:buClr>
                <a:schemeClr val="tx2"/>
              </a:buClr>
              <a:buSzPct val="73000"/>
              <a:buFont typeface="Wingdings 2"/>
              <a:buChar char=""/>
            </a:pPr>
            <a:r>
              <a:rPr lang="en-AU" sz="1400" dirty="0" smtClean="0"/>
              <a:t>Third phase requires us to present the terms of the agreement.  A decision to veto the project can also be made here.</a:t>
            </a:r>
            <a:endParaRPr kumimoji="0" lang="en-AU" sz="1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6" name="Content Placeholder 2"/>
          <p:cNvSpPr txBox="1">
            <a:spLocks/>
          </p:cNvSpPr>
          <p:nvPr/>
        </p:nvSpPr>
        <p:spPr>
          <a:xfrm>
            <a:off x="4000496" y="3214686"/>
            <a:ext cx="4143404" cy="1000132"/>
          </a:xfrm>
          <a:prstGeom prst="rect">
            <a:avLst/>
          </a:prstGeom>
        </p:spPr>
        <p:txBody>
          <a:bodyPr vert="horz">
            <a:noAutofit/>
          </a:bodyPr>
          <a:lstStyle/>
          <a:p>
            <a:pPr marL="274320" lvl="0" indent="-274320" algn="just">
              <a:spcBef>
                <a:spcPts val="600"/>
              </a:spcBef>
              <a:buClr>
                <a:schemeClr val="tx2"/>
              </a:buClr>
              <a:buSzPct val="73000"/>
              <a:buFont typeface="Wingdings 2"/>
              <a:buChar char=""/>
            </a:pPr>
            <a:r>
              <a:rPr kumimoji="0" lang="en-AU" sz="1400" b="0" i="0" u="none" strike="noStrike" kern="1200" cap="none" spc="0" normalizeH="0" baseline="0" noProof="0" dirty="0" smtClean="0">
                <a:ln>
                  <a:noFill/>
                </a:ln>
                <a:solidFill>
                  <a:schemeClr val="tx1"/>
                </a:solidFill>
                <a:effectLst/>
                <a:uLnTx/>
                <a:uFillTx/>
                <a:latin typeface="+mn-lt"/>
                <a:ea typeface="+mn-ea"/>
                <a:cs typeface="+mn-cs"/>
              </a:rPr>
              <a:t>Second phase requires us to negotiate the terms of the agreement, including identification of which area of land will be made accessible</a:t>
            </a:r>
          </a:p>
        </p:txBody>
      </p:sp>
      <p:sp>
        <p:nvSpPr>
          <p:cNvPr id="19" name="Title 1"/>
          <p:cNvSpPr>
            <a:spLocks noGrp="1"/>
          </p:cNvSpPr>
          <p:nvPr>
            <p:ph type="title"/>
          </p:nvPr>
        </p:nvSpPr>
        <p:spPr>
          <a:xfrm>
            <a:off x="457200" y="274638"/>
            <a:ext cx="8229600" cy="439718"/>
          </a:xfrm>
        </p:spPr>
        <p:txBody>
          <a:bodyPr>
            <a:normAutofit/>
          </a:bodyPr>
          <a:lstStyle/>
          <a:p>
            <a:pPr algn="r"/>
            <a:r>
              <a:rPr lang="en-US" sz="1800" b="1" dirty="0" smtClean="0"/>
              <a:t>Informed consent in </a:t>
            </a:r>
            <a:r>
              <a:rPr lang="en-US" sz="1800" b="1" dirty="0"/>
              <a:t>Australia’s Northern </a:t>
            </a:r>
            <a:r>
              <a:rPr lang="en-US" sz="1800" b="1" dirty="0" smtClean="0"/>
              <a:t>Territory   </a:t>
            </a:r>
            <a:endParaRPr lang="en-AU" sz="1800" dirty="0"/>
          </a:p>
        </p:txBody>
      </p:sp>
      <p:pic>
        <p:nvPicPr>
          <p:cNvPr id="1027" name="Picture 3"/>
          <p:cNvPicPr>
            <a:picLocks noChangeAspect="1" noChangeArrowheads="1"/>
          </p:cNvPicPr>
          <p:nvPr/>
        </p:nvPicPr>
        <p:blipFill>
          <a:blip r:embed="rId5"/>
          <a:srcRect/>
          <a:stretch>
            <a:fillRect/>
          </a:stretch>
        </p:blipFill>
        <p:spPr bwMode="auto">
          <a:xfrm>
            <a:off x="714348" y="2071678"/>
            <a:ext cx="2743200" cy="3873500"/>
          </a:xfrm>
          <a:prstGeom prst="rect">
            <a:avLst/>
          </a:prstGeom>
          <a:noFill/>
          <a:ln w="9525">
            <a:noFill/>
            <a:miter lim="800000"/>
            <a:headEnd/>
            <a:tailEnd/>
          </a:ln>
        </p:spPr>
      </p:pic>
      <p:sp>
        <p:nvSpPr>
          <p:cNvPr id="22" name="Content Placeholder 2"/>
          <p:cNvSpPr txBox="1">
            <a:spLocks/>
          </p:cNvSpPr>
          <p:nvPr/>
        </p:nvSpPr>
        <p:spPr>
          <a:xfrm>
            <a:off x="4000496" y="5429264"/>
            <a:ext cx="4143404" cy="714380"/>
          </a:xfrm>
          <a:prstGeom prst="rect">
            <a:avLst/>
          </a:prstGeom>
        </p:spPr>
        <p:txBody>
          <a:bodyPr vert="horz">
            <a:noAutofit/>
          </a:bodyPr>
          <a:lstStyle/>
          <a:p>
            <a:pPr marL="274320" lvl="0" indent="-274320" algn="just">
              <a:spcBef>
                <a:spcPts val="600"/>
              </a:spcBef>
              <a:buClr>
                <a:schemeClr val="tx2"/>
              </a:buClr>
              <a:buSzPct val="73000"/>
              <a:buFont typeface="Wingdings 2"/>
              <a:buChar char=""/>
            </a:pPr>
            <a:r>
              <a:rPr lang="en-AU" sz="1400" dirty="0" smtClean="0"/>
              <a:t>Fourth phase requires us to provide feedback on progress of the project, usually on an annual basis.</a:t>
            </a:r>
            <a:endParaRPr kumimoji="0" lang="en-AU" sz="14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blinds(horizontal)">
                                      <p:cBhvr>
                                        <p:cTn id="7" dur="5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blinds(horizontal)">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linds(horizontal)">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blinds(horizontal)">
                                      <p:cBhvr>
                                        <p:cTn id="2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P spid="14" grpId="0"/>
      <p:bldP spid="16" grpId="0"/>
      <p:bldP spid="2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4"/>
          <p:cNvPicPr>
            <a:picLocks noChangeAspect="1" noChangeArrowheads="1"/>
          </p:cNvPicPr>
          <p:nvPr/>
        </p:nvPicPr>
        <p:blipFill>
          <a:blip r:embed="rId2"/>
          <a:srcRect/>
          <a:stretch>
            <a:fillRect/>
          </a:stretch>
        </p:blipFill>
        <p:spPr bwMode="auto">
          <a:xfrm>
            <a:off x="428596" y="285728"/>
            <a:ext cx="1057275" cy="666750"/>
          </a:xfrm>
          <a:prstGeom prst="rect">
            <a:avLst/>
          </a:prstGeom>
          <a:noFill/>
          <a:ln w="9525">
            <a:noFill/>
            <a:miter lim="800000"/>
            <a:headEnd/>
            <a:tailEnd/>
          </a:ln>
          <a:effectLst/>
        </p:spPr>
      </p:pic>
      <p:sp>
        <p:nvSpPr>
          <p:cNvPr id="11" name="Title 1"/>
          <p:cNvSpPr txBox="1">
            <a:spLocks/>
          </p:cNvSpPr>
          <p:nvPr/>
        </p:nvSpPr>
        <p:spPr>
          <a:xfrm>
            <a:off x="214282" y="6143644"/>
            <a:ext cx="8229600" cy="582594"/>
          </a:xfrm>
          <a:prstGeom prst="rect">
            <a:avLst/>
          </a:prstGeom>
        </p:spPr>
        <p:txBody>
          <a:bodyPr vert="horz" lIns="91440" tIns="45720" rIns="91440" bIns="45720" rtlCol="0" anchor="ctr">
            <a:normAutofit/>
          </a:bodyPr>
          <a:lstStyle/>
          <a:p>
            <a:r>
              <a:rPr lang="en-AU" sz="1100" b="1" dirty="0"/>
              <a:t>Energy </a:t>
            </a:r>
            <a:r>
              <a:rPr lang="en-AU" sz="1100" b="1" dirty="0" smtClean="0"/>
              <a:t>Future </a:t>
            </a:r>
            <a:r>
              <a:rPr lang="en-AU" sz="1100" b="1" i="1" dirty="0" smtClean="0"/>
              <a:t>The </a:t>
            </a:r>
            <a:r>
              <a:rPr lang="en-AU" sz="1100" b="1" i="1" dirty="0"/>
              <a:t>Role of Impact </a:t>
            </a:r>
            <a:r>
              <a:rPr lang="en-AU" sz="1100" b="1" i="1" dirty="0" smtClean="0"/>
              <a:t>Assessment </a:t>
            </a:r>
            <a:r>
              <a:rPr lang="en-AU" sz="1100" b="1" dirty="0" smtClean="0"/>
              <a:t>Centro </a:t>
            </a:r>
            <a:r>
              <a:rPr lang="en-AU" sz="1100" b="1" dirty="0"/>
              <a:t>de </a:t>
            </a:r>
            <a:r>
              <a:rPr lang="en-AU" sz="1100" b="1" dirty="0" err="1"/>
              <a:t>Congresso</a:t>
            </a:r>
            <a:r>
              <a:rPr lang="en-AU" sz="1100" b="1" dirty="0"/>
              <a:t> </a:t>
            </a:r>
            <a:r>
              <a:rPr lang="en-AU" sz="1100" b="1" dirty="0" err="1"/>
              <a:t>da</a:t>
            </a:r>
            <a:r>
              <a:rPr lang="en-AU" sz="1100" b="1" dirty="0"/>
              <a:t> </a:t>
            </a:r>
            <a:r>
              <a:rPr lang="en-AU" sz="1100" b="1" dirty="0" err="1"/>
              <a:t>Alfândega</a:t>
            </a:r>
            <a:r>
              <a:rPr lang="en-AU" sz="1100" b="1" dirty="0"/>
              <a:t> | Porto, </a:t>
            </a:r>
            <a:r>
              <a:rPr lang="en-AU" sz="1100" b="1" dirty="0" smtClean="0"/>
              <a:t>Portugal   27 </a:t>
            </a:r>
            <a:r>
              <a:rPr lang="en-AU" sz="1100" b="1" dirty="0"/>
              <a:t>May - 1 June 2012</a:t>
            </a:r>
            <a:endParaRPr lang="en-AU" sz="1100" dirty="0"/>
          </a:p>
        </p:txBody>
      </p:sp>
      <p:pic>
        <p:nvPicPr>
          <p:cNvPr id="12" name="eventlogo" descr="Energy Future logo">
            <a:hlinkClick r:id="rId3"/>
          </p:cNvPr>
          <p:cNvPicPr/>
          <p:nvPr/>
        </p:nvPicPr>
        <p:blipFill>
          <a:blip r:embed="rId4"/>
          <a:srcRect/>
          <a:stretch>
            <a:fillRect/>
          </a:stretch>
        </p:blipFill>
        <p:spPr bwMode="auto">
          <a:xfrm>
            <a:off x="8501090" y="6215082"/>
            <a:ext cx="542919" cy="452434"/>
          </a:xfrm>
          <a:prstGeom prst="rect">
            <a:avLst/>
          </a:prstGeom>
          <a:noFill/>
          <a:ln w="9525">
            <a:noFill/>
            <a:miter lim="800000"/>
            <a:headEnd/>
            <a:tailEnd/>
          </a:ln>
        </p:spPr>
      </p:pic>
      <p:sp>
        <p:nvSpPr>
          <p:cNvPr id="15" name="Rectangle 5"/>
          <p:cNvSpPr>
            <a:spLocks noChangeArrowheads="1"/>
          </p:cNvSpPr>
          <p:nvPr/>
        </p:nvSpPr>
        <p:spPr bwMode="auto">
          <a:xfrm>
            <a:off x="214282" y="1357298"/>
            <a:ext cx="785818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FIGURE 3: Process used for negotiating access agreements where Native Title rights exist</a:t>
            </a:r>
            <a:r>
              <a:rPr lang="en-US" sz="1400" b="1" dirty="0" smtClean="0">
                <a:latin typeface="Cambria" pitchFamily="18" charset="0"/>
                <a:ea typeface="Times New Roman" pitchFamily="18" charset="0"/>
                <a:cs typeface="Times New Roman" pitchFamily="18" charset="0"/>
              </a:rPr>
              <a:t>.</a:t>
            </a:r>
            <a:endParaRPr kumimoji="0" lang="en-US" sz="1400" b="1" i="0" u="none" strike="noStrike" cap="none" normalizeH="0" baseline="0" dirty="0" smtClean="0">
              <a:ln>
                <a:noFill/>
              </a:ln>
              <a:solidFill>
                <a:schemeClr val="tx1"/>
              </a:solidFill>
              <a:effectLst/>
              <a:latin typeface="Arial" pitchFamily="34" charset="0"/>
            </a:endParaRPr>
          </a:p>
        </p:txBody>
      </p:sp>
      <p:sp>
        <p:nvSpPr>
          <p:cNvPr id="19" name="Content Placeholder 2"/>
          <p:cNvSpPr>
            <a:spLocks noGrp="1"/>
          </p:cNvSpPr>
          <p:nvPr>
            <p:ph idx="1"/>
          </p:nvPr>
        </p:nvSpPr>
        <p:spPr>
          <a:xfrm>
            <a:off x="4000496" y="2357430"/>
            <a:ext cx="4143404" cy="1000132"/>
          </a:xfrm>
        </p:spPr>
        <p:txBody>
          <a:bodyPr>
            <a:noAutofit/>
          </a:bodyPr>
          <a:lstStyle/>
          <a:p>
            <a:pPr algn="just"/>
            <a:r>
              <a:rPr lang="en-AU" sz="1400" dirty="0" smtClean="0"/>
              <a:t>First phase requires us to negotiate the terms of the agreement, including identification of which areas of land will be made accessible.</a:t>
            </a:r>
          </a:p>
        </p:txBody>
      </p:sp>
      <p:sp>
        <p:nvSpPr>
          <p:cNvPr id="24" name="Content Placeholder 2"/>
          <p:cNvSpPr txBox="1">
            <a:spLocks/>
          </p:cNvSpPr>
          <p:nvPr/>
        </p:nvSpPr>
        <p:spPr>
          <a:xfrm>
            <a:off x="4000496" y="3571876"/>
            <a:ext cx="4143404" cy="1214446"/>
          </a:xfrm>
          <a:prstGeom prst="rect">
            <a:avLst/>
          </a:prstGeom>
        </p:spPr>
        <p:txBody>
          <a:bodyPr vert="horz">
            <a:noAutofit/>
          </a:bodyPr>
          <a:lstStyle/>
          <a:p>
            <a:pPr marL="274320" lvl="0" indent="-274320" algn="just">
              <a:spcBef>
                <a:spcPts val="600"/>
              </a:spcBef>
              <a:buClr>
                <a:schemeClr val="tx2"/>
              </a:buClr>
              <a:buSzPct val="73000"/>
              <a:buFont typeface="Wingdings 2"/>
              <a:buChar char=""/>
            </a:pPr>
            <a:r>
              <a:rPr kumimoji="0" lang="en-AU" sz="1400" b="0" i="0" u="none" strike="noStrike" kern="1200" cap="none" spc="0" normalizeH="0" baseline="0" noProof="0" dirty="0" smtClean="0">
                <a:ln>
                  <a:noFill/>
                </a:ln>
                <a:solidFill>
                  <a:schemeClr val="tx1"/>
                </a:solidFill>
                <a:effectLst/>
                <a:uLnTx/>
                <a:uFillTx/>
                <a:latin typeface="+mn-lt"/>
                <a:ea typeface="+mn-ea"/>
                <a:cs typeface="+mn-cs"/>
              </a:rPr>
              <a:t>Second phase requires us to provide technical information and then the terms of the agreement.  There is no right to veto the agreement, but it may be possible to renegotiate some of the terms</a:t>
            </a:r>
          </a:p>
        </p:txBody>
      </p:sp>
      <p:sp>
        <p:nvSpPr>
          <p:cNvPr id="27" name="Content Placeholder 2"/>
          <p:cNvSpPr txBox="1">
            <a:spLocks/>
          </p:cNvSpPr>
          <p:nvPr/>
        </p:nvSpPr>
        <p:spPr>
          <a:xfrm>
            <a:off x="4000496" y="5214950"/>
            <a:ext cx="4143404" cy="714380"/>
          </a:xfrm>
          <a:prstGeom prst="rect">
            <a:avLst/>
          </a:prstGeom>
        </p:spPr>
        <p:txBody>
          <a:bodyPr vert="horz">
            <a:noAutofit/>
          </a:bodyPr>
          <a:lstStyle/>
          <a:p>
            <a:pPr marL="274320" lvl="0" indent="-274320" algn="just">
              <a:spcBef>
                <a:spcPts val="600"/>
              </a:spcBef>
              <a:buClr>
                <a:schemeClr val="tx2"/>
              </a:buClr>
              <a:buSzPct val="73000"/>
              <a:buFont typeface="Wingdings 2"/>
              <a:buChar char=""/>
            </a:pPr>
            <a:r>
              <a:rPr lang="en-AU" sz="1400" dirty="0" smtClean="0"/>
              <a:t>Third phase requires us to provide feedback on progress of the project, usually on an annual basis.</a:t>
            </a:r>
            <a:endParaRPr kumimoji="0" lang="en-AU" sz="14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2050" name="Picture 2"/>
          <p:cNvPicPr>
            <a:picLocks noChangeAspect="1" noChangeArrowheads="1"/>
          </p:cNvPicPr>
          <p:nvPr/>
        </p:nvPicPr>
        <p:blipFill>
          <a:blip r:embed="rId5"/>
          <a:srcRect/>
          <a:stretch>
            <a:fillRect/>
          </a:stretch>
        </p:blipFill>
        <p:spPr bwMode="auto">
          <a:xfrm>
            <a:off x="928662" y="2143116"/>
            <a:ext cx="2208452" cy="3786214"/>
          </a:xfrm>
          <a:prstGeom prst="rect">
            <a:avLst/>
          </a:prstGeom>
          <a:noFill/>
          <a:ln w="9525">
            <a:noFill/>
            <a:miter lim="800000"/>
            <a:headEnd/>
            <a:tailEnd/>
          </a:ln>
        </p:spPr>
      </p:pic>
      <p:sp>
        <p:nvSpPr>
          <p:cNvPr id="17" name="Title 1"/>
          <p:cNvSpPr>
            <a:spLocks noGrp="1"/>
          </p:cNvSpPr>
          <p:nvPr>
            <p:ph type="title"/>
          </p:nvPr>
        </p:nvSpPr>
        <p:spPr>
          <a:xfrm>
            <a:off x="457200" y="274638"/>
            <a:ext cx="8229600" cy="439718"/>
          </a:xfrm>
        </p:spPr>
        <p:txBody>
          <a:bodyPr>
            <a:normAutofit/>
          </a:bodyPr>
          <a:lstStyle/>
          <a:p>
            <a:pPr algn="r"/>
            <a:r>
              <a:rPr lang="en-US" sz="1800" b="1" dirty="0" smtClean="0"/>
              <a:t>Informed consent in </a:t>
            </a:r>
            <a:r>
              <a:rPr lang="en-US" sz="1800" b="1" dirty="0"/>
              <a:t>Australia’s Northern </a:t>
            </a:r>
            <a:r>
              <a:rPr lang="en-US" sz="1800" b="1" dirty="0" smtClean="0"/>
              <a:t>Territory   </a:t>
            </a:r>
            <a:endParaRPr lang="en-AU"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animEffect transition="in" filter="blinds(horizontal)">
                                      <p:cBhvr>
                                        <p:cTn id="7" dur="500"/>
                                        <p:tgtEl>
                                          <p:spTgt spid="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blinds(horizontal)">
                                      <p:cBhvr>
                                        <p:cTn id="12" dur="5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blinds(horizontal)">
                                      <p:cBhvr>
                                        <p:cTn id="17"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uild="p"/>
      <p:bldP spid="24" grpId="0"/>
      <p:bldP spid="2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4"/>
          <p:cNvPicPr>
            <a:picLocks noChangeAspect="1" noChangeArrowheads="1"/>
          </p:cNvPicPr>
          <p:nvPr/>
        </p:nvPicPr>
        <p:blipFill>
          <a:blip r:embed="rId2"/>
          <a:srcRect/>
          <a:stretch>
            <a:fillRect/>
          </a:stretch>
        </p:blipFill>
        <p:spPr bwMode="auto">
          <a:xfrm>
            <a:off x="428596" y="285728"/>
            <a:ext cx="1057275" cy="666750"/>
          </a:xfrm>
          <a:prstGeom prst="rect">
            <a:avLst/>
          </a:prstGeom>
          <a:noFill/>
          <a:ln w="9525">
            <a:noFill/>
            <a:miter lim="800000"/>
            <a:headEnd/>
            <a:tailEnd/>
          </a:ln>
          <a:effectLst/>
        </p:spPr>
      </p:pic>
      <p:sp>
        <p:nvSpPr>
          <p:cNvPr id="11" name="Title 1"/>
          <p:cNvSpPr txBox="1">
            <a:spLocks/>
          </p:cNvSpPr>
          <p:nvPr/>
        </p:nvSpPr>
        <p:spPr>
          <a:xfrm>
            <a:off x="214282" y="6143644"/>
            <a:ext cx="8229600" cy="582594"/>
          </a:xfrm>
          <a:prstGeom prst="rect">
            <a:avLst/>
          </a:prstGeom>
        </p:spPr>
        <p:txBody>
          <a:bodyPr vert="horz" lIns="91440" tIns="45720" rIns="91440" bIns="45720" rtlCol="0" anchor="ctr">
            <a:normAutofit/>
          </a:bodyPr>
          <a:lstStyle/>
          <a:p>
            <a:r>
              <a:rPr lang="en-AU" sz="1100" b="1" dirty="0"/>
              <a:t>Energy </a:t>
            </a:r>
            <a:r>
              <a:rPr lang="en-AU" sz="1100" b="1" dirty="0" smtClean="0"/>
              <a:t>Future </a:t>
            </a:r>
            <a:r>
              <a:rPr lang="en-AU" sz="1100" b="1" i="1" dirty="0" smtClean="0"/>
              <a:t>The </a:t>
            </a:r>
            <a:r>
              <a:rPr lang="en-AU" sz="1100" b="1" i="1" dirty="0"/>
              <a:t>Role of Impact </a:t>
            </a:r>
            <a:r>
              <a:rPr lang="en-AU" sz="1100" b="1" i="1" dirty="0" smtClean="0"/>
              <a:t>Assessment </a:t>
            </a:r>
            <a:r>
              <a:rPr lang="en-AU" sz="1100" b="1" dirty="0" smtClean="0"/>
              <a:t>Centro </a:t>
            </a:r>
            <a:r>
              <a:rPr lang="en-AU" sz="1100" b="1" dirty="0"/>
              <a:t>de </a:t>
            </a:r>
            <a:r>
              <a:rPr lang="en-AU" sz="1100" b="1" dirty="0" err="1"/>
              <a:t>Congresso</a:t>
            </a:r>
            <a:r>
              <a:rPr lang="en-AU" sz="1100" b="1" dirty="0"/>
              <a:t> </a:t>
            </a:r>
            <a:r>
              <a:rPr lang="en-AU" sz="1100" b="1" dirty="0" err="1"/>
              <a:t>da</a:t>
            </a:r>
            <a:r>
              <a:rPr lang="en-AU" sz="1100" b="1" dirty="0"/>
              <a:t> </a:t>
            </a:r>
            <a:r>
              <a:rPr lang="en-AU" sz="1100" b="1" dirty="0" err="1"/>
              <a:t>Alfândega</a:t>
            </a:r>
            <a:r>
              <a:rPr lang="en-AU" sz="1100" b="1" dirty="0"/>
              <a:t> | Porto, </a:t>
            </a:r>
            <a:r>
              <a:rPr lang="en-AU" sz="1100" b="1" dirty="0" smtClean="0"/>
              <a:t>Portugal   27 </a:t>
            </a:r>
            <a:r>
              <a:rPr lang="en-AU" sz="1100" b="1" dirty="0"/>
              <a:t>May - 1 June 2012</a:t>
            </a:r>
            <a:endParaRPr lang="en-AU" sz="1100" dirty="0"/>
          </a:p>
        </p:txBody>
      </p:sp>
      <p:pic>
        <p:nvPicPr>
          <p:cNvPr id="12" name="eventlogo" descr="Energy Future logo">
            <a:hlinkClick r:id="rId3"/>
          </p:cNvPr>
          <p:cNvPicPr/>
          <p:nvPr/>
        </p:nvPicPr>
        <p:blipFill>
          <a:blip r:embed="rId4"/>
          <a:srcRect/>
          <a:stretch>
            <a:fillRect/>
          </a:stretch>
        </p:blipFill>
        <p:spPr bwMode="auto">
          <a:xfrm>
            <a:off x="8501090" y="6215082"/>
            <a:ext cx="542919" cy="452434"/>
          </a:xfrm>
          <a:prstGeom prst="rect">
            <a:avLst/>
          </a:prstGeom>
          <a:noFill/>
          <a:ln w="9525">
            <a:noFill/>
            <a:miter lim="800000"/>
            <a:headEnd/>
            <a:tailEnd/>
          </a:ln>
        </p:spPr>
      </p:pic>
      <p:sp>
        <p:nvSpPr>
          <p:cNvPr id="13" name="Rectangle 5"/>
          <p:cNvSpPr>
            <a:spLocks noChangeArrowheads="1"/>
          </p:cNvSpPr>
          <p:nvPr/>
        </p:nvSpPr>
        <p:spPr bwMode="auto">
          <a:xfrm>
            <a:off x="214282" y="1357298"/>
            <a:ext cx="785818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rPr>
              <a:t>FIGURE 4: A practical example of the process used for a special project – incorporating traditional knowledge into mine closure</a:t>
            </a:r>
            <a:r>
              <a:rPr lang="en-US" sz="1400" b="1" dirty="0" smtClean="0">
                <a:latin typeface="Cambria" pitchFamily="18" charset="0"/>
                <a:ea typeface="Times New Roman" pitchFamily="18" charset="0"/>
                <a:cs typeface="Times New Roman" pitchFamily="18" charset="0"/>
              </a:rPr>
              <a:t>.</a:t>
            </a:r>
            <a:endParaRPr kumimoji="0" lang="en-US" sz="1400" b="1" i="0" u="none" strike="noStrike" cap="none" normalizeH="0" baseline="0" dirty="0" smtClean="0">
              <a:ln>
                <a:noFill/>
              </a:ln>
              <a:solidFill>
                <a:schemeClr val="tx1"/>
              </a:solidFill>
              <a:effectLst/>
              <a:latin typeface="Arial" pitchFamily="34" charset="0"/>
            </a:endParaRPr>
          </a:p>
        </p:txBody>
      </p:sp>
      <p:sp>
        <p:nvSpPr>
          <p:cNvPr id="16" name="Content Placeholder 2"/>
          <p:cNvSpPr>
            <a:spLocks noGrp="1"/>
          </p:cNvSpPr>
          <p:nvPr>
            <p:ph idx="1"/>
          </p:nvPr>
        </p:nvSpPr>
        <p:spPr>
          <a:xfrm>
            <a:off x="4000496" y="2143116"/>
            <a:ext cx="4143404" cy="1000132"/>
          </a:xfrm>
        </p:spPr>
        <p:txBody>
          <a:bodyPr>
            <a:noAutofit/>
          </a:bodyPr>
          <a:lstStyle/>
          <a:p>
            <a:pPr algn="just"/>
            <a:r>
              <a:rPr lang="en-AU" sz="1400" dirty="0" smtClean="0"/>
              <a:t>First phase requires us to obtain relevant traditional knowledge from the custodians and develop a nexus with the modern scientific view.</a:t>
            </a:r>
          </a:p>
        </p:txBody>
      </p:sp>
      <p:sp>
        <p:nvSpPr>
          <p:cNvPr id="23" name="Content Placeholder 2"/>
          <p:cNvSpPr txBox="1">
            <a:spLocks/>
          </p:cNvSpPr>
          <p:nvPr/>
        </p:nvSpPr>
        <p:spPr>
          <a:xfrm>
            <a:off x="4000496" y="3571876"/>
            <a:ext cx="4143404" cy="1214446"/>
          </a:xfrm>
          <a:prstGeom prst="rect">
            <a:avLst/>
          </a:prstGeom>
        </p:spPr>
        <p:txBody>
          <a:bodyPr vert="horz">
            <a:noAutofit/>
          </a:bodyPr>
          <a:lstStyle/>
          <a:p>
            <a:pPr marL="274320" lvl="0" indent="-274320" algn="just">
              <a:spcBef>
                <a:spcPts val="600"/>
              </a:spcBef>
              <a:buClr>
                <a:schemeClr val="tx2"/>
              </a:buClr>
              <a:buSzPct val="73000"/>
              <a:buFont typeface="Wingdings 2"/>
              <a:buChar char=""/>
            </a:pPr>
            <a:r>
              <a:rPr kumimoji="0" lang="en-AU" sz="1400" b="0" i="0" u="none" strike="noStrike" kern="1200" cap="none" spc="0" normalizeH="0" baseline="0" noProof="0" dirty="0" smtClean="0">
                <a:ln>
                  <a:noFill/>
                </a:ln>
                <a:solidFill>
                  <a:schemeClr val="tx1"/>
                </a:solidFill>
                <a:effectLst/>
                <a:uLnTx/>
                <a:uFillTx/>
                <a:latin typeface="+mn-lt"/>
                <a:ea typeface="+mn-ea"/>
                <a:cs typeface="+mn-cs"/>
              </a:rPr>
              <a:t>Second phase requires us to address a series of 3 questions – if a negative answer is found for any of them, we need to seek suitable alternatives.</a:t>
            </a:r>
          </a:p>
        </p:txBody>
      </p:sp>
      <p:sp>
        <p:nvSpPr>
          <p:cNvPr id="24" name="Content Placeholder 2"/>
          <p:cNvSpPr txBox="1">
            <a:spLocks/>
          </p:cNvSpPr>
          <p:nvPr/>
        </p:nvSpPr>
        <p:spPr>
          <a:xfrm>
            <a:off x="4000496" y="5000636"/>
            <a:ext cx="4143404" cy="928694"/>
          </a:xfrm>
          <a:prstGeom prst="rect">
            <a:avLst/>
          </a:prstGeom>
        </p:spPr>
        <p:txBody>
          <a:bodyPr vert="horz">
            <a:noAutofit/>
          </a:bodyPr>
          <a:lstStyle/>
          <a:p>
            <a:pPr marL="274320" lvl="0" indent="-274320" algn="just">
              <a:spcBef>
                <a:spcPts val="600"/>
              </a:spcBef>
              <a:buClr>
                <a:schemeClr val="tx2"/>
              </a:buClr>
              <a:buSzPct val="73000"/>
              <a:buFont typeface="Wingdings 2"/>
              <a:buChar char=""/>
            </a:pPr>
            <a:r>
              <a:rPr lang="en-AU" sz="1400" dirty="0" smtClean="0"/>
              <a:t>This represents a collaborative approach between traditional owners and a major mining company in addressing major environmental impacts.</a:t>
            </a:r>
            <a:endParaRPr kumimoji="0" lang="en-AU" sz="14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3074" name="Picture 2"/>
          <p:cNvPicPr>
            <a:picLocks noChangeAspect="1" noChangeArrowheads="1"/>
          </p:cNvPicPr>
          <p:nvPr/>
        </p:nvPicPr>
        <p:blipFill>
          <a:blip r:embed="rId5"/>
          <a:srcRect/>
          <a:stretch>
            <a:fillRect/>
          </a:stretch>
        </p:blipFill>
        <p:spPr bwMode="auto">
          <a:xfrm>
            <a:off x="714348" y="2214554"/>
            <a:ext cx="2671245" cy="3786214"/>
          </a:xfrm>
          <a:prstGeom prst="rect">
            <a:avLst/>
          </a:prstGeom>
          <a:noFill/>
          <a:ln w="9525">
            <a:noFill/>
            <a:miter lim="800000"/>
            <a:headEnd/>
            <a:tailEnd/>
          </a:ln>
        </p:spPr>
      </p:pic>
      <p:sp>
        <p:nvSpPr>
          <p:cNvPr id="15" name="Title 1"/>
          <p:cNvSpPr>
            <a:spLocks noGrp="1"/>
          </p:cNvSpPr>
          <p:nvPr>
            <p:ph type="title"/>
          </p:nvPr>
        </p:nvSpPr>
        <p:spPr>
          <a:xfrm>
            <a:off x="457200" y="274638"/>
            <a:ext cx="8229600" cy="439718"/>
          </a:xfrm>
        </p:spPr>
        <p:txBody>
          <a:bodyPr>
            <a:normAutofit/>
          </a:bodyPr>
          <a:lstStyle/>
          <a:p>
            <a:pPr algn="r"/>
            <a:r>
              <a:rPr lang="en-US" sz="1800" b="1" dirty="0" smtClean="0"/>
              <a:t>Informed consent in </a:t>
            </a:r>
            <a:r>
              <a:rPr lang="en-US" sz="1800" b="1" dirty="0"/>
              <a:t>Australia’s Northern </a:t>
            </a:r>
            <a:r>
              <a:rPr lang="en-US" sz="1800" b="1" dirty="0" smtClean="0"/>
              <a:t>Territory   </a:t>
            </a:r>
            <a:endParaRPr lang="en-AU"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blinds(horizontal)">
                                      <p:cBhvr>
                                        <p:cTn id="7" dur="500"/>
                                        <p:tgtEl>
                                          <p:spTgt spid="1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blinds(horizontal)">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blinds(horizontal)">
                                      <p:cBhvr>
                                        <p:cTn id="1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P spid="23" grpId="0"/>
      <p:bldP spid="2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ChangeAspect="1" noChangeArrowheads="1"/>
          </p:cNvPicPr>
          <p:nvPr/>
        </p:nvPicPr>
        <p:blipFill>
          <a:blip r:embed="rId2"/>
          <a:srcRect/>
          <a:stretch>
            <a:fillRect/>
          </a:stretch>
        </p:blipFill>
        <p:spPr bwMode="auto">
          <a:xfrm>
            <a:off x="428596" y="285728"/>
            <a:ext cx="1057275" cy="666750"/>
          </a:xfrm>
          <a:prstGeom prst="rect">
            <a:avLst/>
          </a:prstGeom>
          <a:noFill/>
          <a:ln w="9525">
            <a:noFill/>
            <a:miter lim="800000"/>
            <a:headEnd/>
            <a:tailEnd/>
          </a:ln>
          <a:effectLst/>
        </p:spPr>
      </p:pic>
      <p:sp>
        <p:nvSpPr>
          <p:cNvPr id="16" name="Title 1"/>
          <p:cNvSpPr txBox="1">
            <a:spLocks/>
          </p:cNvSpPr>
          <p:nvPr/>
        </p:nvSpPr>
        <p:spPr>
          <a:xfrm>
            <a:off x="214282" y="6143644"/>
            <a:ext cx="8229600" cy="582594"/>
          </a:xfrm>
          <a:prstGeom prst="rect">
            <a:avLst/>
          </a:prstGeom>
        </p:spPr>
        <p:txBody>
          <a:bodyPr vert="horz" lIns="91440" tIns="45720" rIns="91440" bIns="45720" rtlCol="0" anchor="ctr">
            <a:normAutofit/>
          </a:bodyPr>
          <a:lstStyle/>
          <a:p>
            <a:r>
              <a:rPr lang="en-AU" sz="1100" b="1" dirty="0"/>
              <a:t>Energy </a:t>
            </a:r>
            <a:r>
              <a:rPr lang="en-AU" sz="1100" b="1" dirty="0" smtClean="0"/>
              <a:t>Future </a:t>
            </a:r>
            <a:r>
              <a:rPr lang="en-AU" sz="1100" b="1" i="1" dirty="0" smtClean="0"/>
              <a:t>The </a:t>
            </a:r>
            <a:r>
              <a:rPr lang="en-AU" sz="1100" b="1" i="1" dirty="0"/>
              <a:t>Role of Impact </a:t>
            </a:r>
            <a:r>
              <a:rPr lang="en-AU" sz="1100" b="1" i="1" dirty="0" smtClean="0"/>
              <a:t>Assessment </a:t>
            </a:r>
            <a:r>
              <a:rPr lang="en-AU" sz="1100" b="1" dirty="0" smtClean="0"/>
              <a:t>Centro </a:t>
            </a:r>
            <a:r>
              <a:rPr lang="en-AU" sz="1100" b="1" dirty="0"/>
              <a:t>de </a:t>
            </a:r>
            <a:r>
              <a:rPr lang="en-AU" sz="1100" b="1" dirty="0" err="1"/>
              <a:t>Congresso</a:t>
            </a:r>
            <a:r>
              <a:rPr lang="en-AU" sz="1100" b="1" dirty="0"/>
              <a:t> </a:t>
            </a:r>
            <a:r>
              <a:rPr lang="en-AU" sz="1100" b="1" dirty="0" err="1"/>
              <a:t>da</a:t>
            </a:r>
            <a:r>
              <a:rPr lang="en-AU" sz="1100" b="1" dirty="0"/>
              <a:t> </a:t>
            </a:r>
            <a:r>
              <a:rPr lang="en-AU" sz="1100" b="1" dirty="0" err="1"/>
              <a:t>Alfândega</a:t>
            </a:r>
            <a:r>
              <a:rPr lang="en-AU" sz="1100" b="1" dirty="0"/>
              <a:t> | Porto, </a:t>
            </a:r>
            <a:r>
              <a:rPr lang="en-AU" sz="1100" b="1" dirty="0" smtClean="0"/>
              <a:t>Portugal   27 </a:t>
            </a:r>
            <a:r>
              <a:rPr lang="en-AU" sz="1100" b="1" dirty="0"/>
              <a:t>May - 1 June 2012</a:t>
            </a:r>
            <a:endParaRPr lang="en-AU" sz="1100" dirty="0"/>
          </a:p>
        </p:txBody>
      </p:sp>
      <p:sp>
        <p:nvSpPr>
          <p:cNvPr id="20" name="Content Placeholder 2"/>
          <p:cNvSpPr txBox="1">
            <a:spLocks/>
          </p:cNvSpPr>
          <p:nvPr/>
        </p:nvSpPr>
        <p:spPr>
          <a:xfrm>
            <a:off x="428596" y="1571612"/>
            <a:ext cx="7715304" cy="642942"/>
          </a:xfrm>
          <a:prstGeom prst="rect">
            <a:avLst/>
          </a:prstGeom>
        </p:spPr>
        <p:txBody>
          <a:bodyPr vert="horz">
            <a:noAutofit/>
          </a:bodyPr>
          <a:lstStyle/>
          <a:p>
            <a:pPr marR="0" lvl="0" algn="just" defTabSz="914400" rtl="0" eaLnBrk="1" fontAlgn="auto" latinLnBrk="0" hangingPunct="1">
              <a:lnSpc>
                <a:spcPct val="100000"/>
              </a:lnSpc>
              <a:spcBef>
                <a:spcPts val="600"/>
              </a:spcBef>
              <a:spcAft>
                <a:spcPts val="0"/>
              </a:spcAft>
              <a:buClr>
                <a:schemeClr val="tx2"/>
              </a:buClr>
              <a:buSzPct val="73000"/>
              <a:tabLst/>
              <a:defRPr/>
            </a:pPr>
            <a:r>
              <a:rPr lang="en-AU" sz="1400" dirty="0" smtClean="0"/>
              <a:t>Our consultation processes are designed to meet the cultural needs of the traditional Aboriginal owners whom we represent</a:t>
            </a:r>
            <a:r>
              <a:rPr kumimoji="0" lang="en-AU" sz="1400" b="0" i="0" u="none" strike="noStrike" kern="1200" cap="none" spc="0" normalizeH="0" baseline="0" noProof="0" dirty="0" smtClean="0">
                <a:ln>
                  <a:noFill/>
                </a:ln>
                <a:solidFill>
                  <a:schemeClr val="tx1"/>
                </a:solidFill>
                <a:effectLst/>
                <a:uLnTx/>
                <a:uFillTx/>
                <a:latin typeface="+mn-lt"/>
                <a:ea typeface="+mn-ea"/>
                <a:cs typeface="+mn-cs"/>
              </a:rPr>
              <a:t>.</a:t>
            </a:r>
          </a:p>
        </p:txBody>
      </p:sp>
      <p:sp>
        <p:nvSpPr>
          <p:cNvPr id="21" name="Content Placeholder 2"/>
          <p:cNvSpPr txBox="1">
            <a:spLocks/>
          </p:cNvSpPr>
          <p:nvPr/>
        </p:nvSpPr>
        <p:spPr>
          <a:xfrm>
            <a:off x="428596" y="2786058"/>
            <a:ext cx="7715304" cy="571504"/>
          </a:xfrm>
          <a:prstGeom prst="rect">
            <a:avLst/>
          </a:prstGeom>
        </p:spPr>
        <p:txBody>
          <a:bodyPr vert="horz">
            <a:noAutofit/>
          </a:bodyPr>
          <a:lstStyle/>
          <a:p>
            <a:pPr marL="274320" marR="0" lvl="0" indent="-274320" algn="just" defTabSz="914400" rtl="0" eaLnBrk="1" fontAlgn="auto" latinLnBrk="0" hangingPunct="1">
              <a:lnSpc>
                <a:spcPct val="100000"/>
              </a:lnSpc>
              <a:spcBef>
                <a:spcPts val="600"/>
              </a:spcBef>
              <a:spcAft>
                <a:spcPts val="0"/>
              </a:spcAft>
              <a:buClr>
                <a:schemeClr val="tx2"/>
              </a:buClr>
              <a:buSzPct val="73000"/>
              <a:buFont typeface="Wingdings 2"/>
              <a:buChar char=""/>
              <a:tabLst/>
              <a:defRPr/>
            </a:pPr>
            <a:r>
              <a:rPr lang="en-AU" sz="1400" dirty="0" smtClean="0"/>
              <a:t>Technical information is broken down into plain English and interpreters are used where available</a:t>
            </a:r>
            <a:r>
              <a:rPr kumimoji="0" lang="en-AU" sz="1400" b="0" i="0" u="none" strike="noStrike" kern="1200" cap="none" spc="0" normalizeH="0" baseline="0" noProof="0" dirty="0" smtClean="0">
                <a:ln>
                  <a:noFill/>
                </a:ln>
                <a:solidFill>
                  <a:schemeClr val="tx1"/>
                </a:solidFill>
                <a:effectLst/>
                <a:uLnTx/>
                <a:uFillTx/>
                <a:latin typeface="+mn-lt"/>
                <a:ea typeface="+mn-ea"/>
                <a:cs typeface="+mn-cs"/>
              </a:rPr>
              <a:t>.</a:t>
            </a:r>
          </a:p>
        </p:txBody>
      </p:sp>
      <p:sp>
        <p:nvSpPr>
          <p:cNvPr id="22" name="Content Placeholder 2"/>
          <p:cNvSpPr txBox="1">
            <a:spLocks/>
          </p:cNvSpPr>
          <p:nvPr/>
        </p:nvSpPr>
        <p:spPr>
          <a:xfrm>
            <a:off x="428596" y="3500438"/>
            <a:ext cx="7715304" cy="428628"/>
          </a:xfrm>
          <a:prstGeom prst="rect">
            <a:avLst/>
          </a:prstGeom>
        </p:spPr>
        <p:txBody>
          <a:bodyPr vert="horz">
            <a:noAutofit/>
          </a:bodyPr>
          <a:lstStyle/>
          <a:p>
            <a:pPr marL="274320" marR="0" lvl="0" indent="-274320" algn="just" defTabSz="914400" rtl="0" eaLnBrk="1" fontAlgn="auto" latinLnBrk="0" hangingPunct="1">
              <a:lnSpc>
                <a:spcPct val="100000"/>
              </a:lnSpc>
              <a:spcBef>
                <a:spcPts val="600"/>
              </a:spcBef>
              <a:spcAft>
                <a:spcPts val="0"/>
              </a:spcAft>
              <a:buClr>
                <a:schemeClr val="tx2"/>
              </a:buClr>
              <a:buSzPct val="73000"/>
              <a:buFont typeface="Wingdings 2"/>
              <a:buChar char=""/>
              <a:tabLst/>
              <a:defRPr/>
            </a:pPr>
            <a:r>
              <a:rPr lang="en-AU" sz="1400" dirty="0" smtClean="0"/>
              <a:t>Visual aids and tools are an important part of our consultation process</a:t>
            </a:r>
            <a:r>
              <a:rPr kumimoji="0" lang="en-AU" sz="1400" b="0" i="0" u="none" strike="noStrike" kern="1200" cap="none" spc="0" normalizeH="0" baseline="0" noProof="0" dirty="0" smtClean="0">
                <a:ln>
                  <a:noFill/>
                </a:ln>
                <a:solidFill>
                  <a:schemeClr val="tx1"/>
                </a:solidFill>
                <a:effectLst/>
                <a:uLnTx/>
                <a:uFillTx/>
                <a:latin typeface="+mn-lt"/>
                <a:ea typeface="+mn-ea"/>
                <a:cs typeface="+mn-cs"/>
              </a:rPr>
              <a:t>.</a:t>
            </a:r>
          </a:p>
        </p:txBody>
      </p:sp>
      <p:sp>
        <p:nvSpPr>
          <p:cNvPr id="23" name="Content Placeholder 2"/>
          <p:cNvSpPr txBox="1">
            <a:spLocks/>
          </p:cNvSpPr>
          <p:nvPr/>
        </p:nvSpPr>
        <p:spPr>
          <a:xfrm>
            <a:off x="428596" y="2357430"/>
            <a:ext cx="7715304" cy="357190"/>
          </a:xfrm>
          <a:prstGeom prst="rect">
            <a:avLst/>
          </a:prstGeom>
        </p:spPr>
        <p:txBody>
          <a:bodyPr vert="horz">
            <a:noAutofit/>
          </a:bodyPr>
          <a:lstStyle/>
          <a:p>
            <a:pPr marL="274320" marR="0" lvl="0" indent="-274320" algn="just" defTabSz="914400" rtl="0" eaLnBrk="1" fontAlgn="auto" latinLnBrk="0" hangingPunct="1">
              <a:lnSpc>
                <a:spcPct val="100000"/>
              </a:lnSpc>
              <a:spcBef>
                <a:spcPts val="600"/>
              </a:spcBef>
              <a:spcAft>
                <a:spcPts val="0"/>
              </a:spcAft>
              <a:buClr>
                <a:schemeClr val="tx2"/>
              </a:buClr>
              <a:buSzPct val="73000"/>
              <a:buFont typeface="Wingdings 2"/>
              <a:buChar char=""/>
              <a:tabLst/>
              <a:defRPr/>
            </a:pPr>
            <a:r>
              <a:rPr lang="en-AU" sz="1400" dirty="0" smtClean="0"/>
              <a:t>Wherever possible, we hold our consultations on the affected land</a:t>
            </a:r>
            <a:r>
              <a:rPr kumimoji="0" lang="en-AU" sz="1400" b="0" i="0" u="none" strike="noStrike" kern="1200" cap="none" spc="0" normalizeH="0" baseline="0" noProof="0" dirty="0" smtClean="0">
                <a:ln>
                  <a:noFill/>
                </a:ln>
                <a:solidFill>
                  <a:schemeClr val="tx1"/>
                </a:solidFill>
                <a:effectLst/>
                <a:uLnTx/>
                <a:uFillTx/>
                <a:latin typeface="+mn-lt"/>
                <a:ea typeface="+mn-ea"/>
                <a:cs typeface="+mn-cs"/>
              </a:rPr>
              <a:t>.</a:t>
            </a:r>
          </a:p>
        </p:txBody>
      </p:sp>
      <p:sp>
        <p:nvSpPr>
          <p:cNvPr id="25" name="Content Placeholder 2"/>
          <p:cNvSpPr txBox="1">
            <a:spLocks/>
          </p:cNvSpPr>
          <p:nvPr/>
        </p:nvSpPr>
        <p:spPr>
          <a:xfrm>
            <a:off x="428596" y="4000504"/>
            <a:ext cx="7715304" cy="500066"/>
          </a:xfrm>
          <a:prstGeom prst="rect">
            <a:avLst/>
          </a:prstGeom>
        </p:spPr>
        <p:txBody>
          <a:bodyPr vert="horz">
            <a:noAutofit/>
          </a:bodyPr>
          <a:lstStyle/>
          <a:p>
            <a:pPr marL="274320" marR="0" lvl="0" indent="-274320" algn="just" defTabSz="914400" rtl="0" eaLnBrk="1" fontAlgn="auto" latinLnBrk="0" hangingPunct="1">
              <a:lnSpc>
                <a:spcPct val="100000"/>
              </a:lnSpc>
              <a:spcBef>
                <a:spcPts val="600"/>
              </a:spcBef>
              <a:spcAft>
                <a:spcPts val="0"/>
              </a:spcAft>
              <a:buClr>
                <a:schemeClr val="tx2"/>
              </a:buClr>
              <a:buSzPct val="73000"/>
              <a:buFont typeface="Wingdings 2"/>
              <a:buChar char=""/>
              <a:tabLst/>
              <a:defRPr/>
            </a:pPr>
            <a:r>
              <a:rPr lang="en-AU" sz="1400" dirty="0" smtClean="0"/>
              <a:t>We encourage discussions to be held in language by traditional Aboriginal landowners where decisions are to be made</a:t>
            </a:r>
            <a:r>
              <a:rPr kumimoji="0" lang="en-AU" sz="1400" b="0" i="0" u="none" strike="noStrike" kern="1200" cap="none" spc="0" normalizeH="0" baseline="0" noProof="0" dirty="0" smtClean="0">
                <a:ln>
                  <a:noFill/>
                </a:ln>
                <a:solidFill>
                  <a:schemeClr val="tx1"/>
                </a:solidFill>
                <a:effectLst/>
                <a:uLnTx/>
                <a:uFillTx/>
                <a:latin typeface="+mn-lt"/>
                <a:ea typeface="+mn-ea"/>
                <a:cs typeface="+mn-cs"/>
              </a:rPr>
              <a:t>.</a:t>
            </a:r>
          </a:p>
        </p:txBody>
      </p:sp>
      <p:sp>
        <p:nvSpPr>
          <p:cNvPr id="26" name="Content Placeholder 2"/>
          <p:cNvSpPr txBox="1">
            <a:spLocks/>
          </p:cNvSpPr>
          <p:nvPr/>
        </p:nvSpPr>
        <p:spPr>
          <a:xfrm>
            <a:off x="500034" y="4643446"/>
            <a:ext cx="7643866" cy="571504"/>
          </a:xfrm>
          <a:prstGeom prst="rect">
            <a:avLst/>
          </a:prstGeom>
        </p:spPr>
        <p:txBody>
          <a:bodyPr vert="horz">
            <a:noAutofit/>
          </a:bodyPr>
          <a:lstStyle/>
          <a:p>
            <a:pPr marL="274320" marR="0" lvl="0" indent="-274320" algn="just" defTabSz="914400" rtl="0" eaLnBrk="1" fontAlgn="auto" latinLnBrk="0" hangingPunct="1">
              <a:lnSpc>
                <a:spcPct val="100000"/>
              </a:lnSpc>
              <a:spcBef>
                <a:spcPts val="600"/>
              </a:spcBef>
              <a:spcAft>
                <a:spcPts val="0"/>
              </a:spcAft>
              <a:buClr>
                <a:schemeClr val="tx2"/>
              </a:buClr>
              <a:buSzPct val="73000"/>
              <a:buFont typeface="Wingdings 2"/>
              <a:buChar char=""/>
              <a:tabLst/>
              <a:defRPr/>
            </a:pPr>
            <a:r>
              <a:rPr lang="en-AU" sz="1400" dirty="0" smtClean="0"/>
              <a:t>We seek to hold consultations free of pressure of time (even though this is not always possible).</a:t>
            </a:r>
            <a:endParaRPr kumimoji="0" lang="en-AU" sz="14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13" name="eventlogo" descr="Energy Future logo">
            <a:hlinkClick r:id="rId3"/>
          </p:cNvPr>
          <p:cNvPicPr/>
          <p:nvPr/>
        </p:nvPicPr>
        <p:blipFill>
          <a:blip r:embed="rId4"/>
          <a:srcRect/>
          <a:stretch>
            <a:fillRect/>
          </a:stretch>
        </p:blipFill>
        <p:spPr bwMode="auto">
          <a:xfrm>
            <a:off x="8501090" y="6215082"/>
            <a:ext cx="542919" cy="452434"/>
          </a:xfrm>
          <a:prstGeom prst="rect">
            <a:avLst/>
          </a:prstGeom>
          <a:noFill/>
          <a:ln w="9525">
            <a:noFill/>
            <a:miter lim="800000"/>
            <a:headEnd/>
            <a:tailEnd/>
          </a:ln>
        </p:spPr>
      </p:pic>
      <p:sp>
        <p:nvSpPr>
          <p:cNvPr id="14" name="Content Placeholder 2"/>
          <p:cNvSpPr txBox="1">
            <a:spLocks/>
          </p:cNvSpPr>
          <p:nvPr/>
        </p:nvSpPr>
        <p:spPr>
          <a:xfrm>
            <a:off x="428596" y="5429264"/>
            <a:ext cx="7786742" cy="571504"/>
          </a:xfrm>
          <a:prstGeom prst="rect">
            <a:avLst/>
          </a:prstGeom>
        </p:spPr>
        <p:txBody>
          <a:bodyPr vert="horz">
            <a:noAutofit/>
          </a:bodyPr>
          <a:lstStyle/>
          <a:p>
            <a:pPr marR="0" lvl="0" algn="just" defTabSz="914400" rtl="0" eaLnBrk="1" fontAlgn="auto" latinLnBrk="0" hangingPunct="1">
              <a:lnSpc>
                <a:spcPct val="100000"/>
              </a:lnSpc>
              <a:spcBef>
                <a:spcPts val="600"/>
              </a:spcBef>
              <a:spcAft>
                <a:spcPts val="0"/>
              </a:spcAft>
              <a:buClr>
                <a:schemeClr val="tx2"/>
              </a:buClr>
              <a:buSzPct val="73000"/>
              <a:tabLst/>
              <a:defRPr/>
            </a:pPr>
            <a:r>
              <a:rPr lang="en-AU" sz="1400" dirty="0" smtClean="0"/>
              <a:t>Finally, our consultation practices continue to evolve with changing cultural patterns and the needs of our traditional owners.</a:t>
            </a:r>
            <a:endParaRPr kumimoji="0" lang="en-AU" sz="1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7" name="Title 1"/>
          <p:cNvSpPr>
            <a:spLocks noGrp="1"/>
          </p:cNvSpPr>
          <p:nvPr>
            <p:ph type="title"/>
          </p:nvPr>
        </p:nvSpPr>
        <p:spPr>
          <a:xfrm>
            <a:off x="457200" y="274638"/>
            <a:ext cx="8229600" cy="439718"/>
          </a:xfrm>
        </p:spPr>
        <p:txBody>
          <a:bodyPr>
            <a:normAutofit/>
          </a:bodyPr>
          <a:lstStyle/>
          <a:p>
            <a:pPr algn="r"/>
            <a:r>
              <a:rPr lang="en-US" sz="1800" b="1" dirty="0" smtClean="0"/>
              <a:t>Informed consent in </a:t>
            </a:r>
            <a:r>
              <a:rPr lang="en-US" sz="1800" b="1" dirty="0"/>
              <a:t>Australia’s Northern </a:t>
            </a:r>
            <a:r>
              <a:rPr lang="en-US" sz="1800" b="1" dirty="0" smtClean="0"/>
              <a:t>Territory   </a:t>
            </a:r>
            <a:endParaRPr lang="en-AU"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linds(horizontal)">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blinds(horizontal)">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blinds(horizontal)">
                                      <p:cBhvr>
                                        <p:cTn id="17" dur="5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blinds(horizontal)">
                                      <p:cBhvr>
                                        <p:cTn id="22" dur="500"/>
                                        <p:tgtEl>
                                          <p:spTgt spid="22"/>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blinds(horizontal)">
                                      <p:cBhvr>
                                        <p:cTn id="27" dur="500"/>
                                        <p:tgtEl>
                                          <p:spTgt spid="25"/>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blinds(horizontal)">
                                      <p:cBhvr>
                                        <p:cTn id="32" dur="500"/>
                                        <p:tgtEl>
                                          <p:spTgt spid="26"/>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blinds(horizontal)">
                                      <p:cBhvr>
                                        <p:cTn id="3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2" grpId="0"/>
      <p:bldP spid="23" grpId="0"/>
      <p:bldP spid="25" grpId="0"/>
      <p:bldP spid="26" grpId="0"/>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14282" y="6143644"/>
            <a:ext cx="8229600" cy="582594"/>
          </a:xfrm>
          <a:prstGeom prst="rect">
            <a:avLst/>
          </a:prstGeom>
        </p:spPr>
        <p:txBody>
          <a:bodyPr vert="horz" lIns="91440" tIns="45720" rIns="91440" bIns="45720" rtlCol="0" anchor="ctr">
            <a:normAutofit/>
          </a:bodyPr>
          <a:lstStyle/>
          <a:p>
            <a:r>
              <a:rPr lang="en-AU" sz="1100" b="1" dirty="0"/>
              <a:t>Energy </a:t>
            </a:r>
            <a:r>
              <a:rPr lang="en-AU" sz="1100" b="1" dirty="0" smtClean="0"/>
              <a:t>Future </a:t>
            </a:r>
            <a:r>
              <a:rPr lang="en-AU" sz="1100" b="1" i="1" dirty="0" smtClean="0"/>
              <a:t>The </a:t>
            </a:r>
            <a:r>
              <a:rPr lang="en-AU" sz="1100" b="1" i="1" dirty="0"/>
              <a:t>Role of Impact </a:t>
            </a:r>
            <a:r>
              <a:rPr lang="en-AU" sz="1100" b="1" i="1" dirty="0" smtClean="0"/>
              <a:t>Assessment </a:t>
            </a:r>
            <a:r>
              <a:rPr lang="en-AU" sz="1100" b="1" dirty="0" smtClean="0"/>
              <a:t>Centro </a:t>
            </a:r>
            <a:r>
              <a:rPr lang="en-AU" sz="1100" b="1" dirty="0"/>
              <a:t>de </a:t>
            </a:r>
            <a:r>
              <a:rPr lang="en-AU" sz="1100" b="1" dirty="0" err="1"/>
              <a:t>Congresso</a:t>
            </a:r>
            <a:r>
              <a:rPr lang="en-AU" sz="1100" b="1" dirty="0"/>
              <a:t> </a:t>
            </a:r>
            <a:r>
              <a:rPr lang="en-AU" sz="1100" b="1" dirty="0" err="1"/>
              <a:t>da</a:t>
            </a:r>
            <a:r>
              <a:rPr lang="en-AU" sz="1100" b="1" dirty="0"/>
              <a:t> </a:t>
            </a:r>
            <a:r>
              <a:rPr lang="en-AU" sz="1100" b="1" dirty="0" err="1"/>
              <a:t>Alfândega</a:t>
            </a:r>
            <a:r>
              <a:rPr lang="en-AU" sz="1100" b="1" dirty="0"/>
              <a:t> | Porto, </a:t>
            </a:r>
            <a:r>
              <a:rPr lang="en-AU" sz="1100" b="1" dirty="0" smtClean="0"/>
              <a:t>Portugal   27 </a:t>
            </a:r>
            <a:r>
              <a:rPr lang="en-AU" sz="1100" b="1" dirty="0"/>
              <a:t>May - 1 June 2012</a:t>
            </a:r>
            <a:endParaRPr lang="en-AU" sz="1100" dirty="0"/>
          </a:p>
        </p:txBody>
      </p:sp>
      <p:pic>
        <p:nvPicPr>
          <p:cNvPr id="6" name="Picture 4"/>
          <p:cNvPicPr>
            <a:picLocks noChangeAspect="1" noChangeArrowheads="1"/>
          </p:cNvPicPr>
          <p:nvPr/>
        </p:nvPicPr>
        <p:blipFill>
          <a:blip r:embed="rId2"/>
          <a:srcRect/>
          <a:stretch>
            <a:fillRect/>
          </a:stretch>
        </p:blipFill>
        <p:spPr bwMode="auto">
          <a:xfrm>
            <a:off x="428596" y="285728"/>
            <a:ext cx="1057275" cy="666750"/>
          </a:xfrm>
          <a:prstGeom prst="rect">
            <a:avLst/>
          </a:prstGeom>
          <a:noFill/>
          <a:ln w="9525">
            <a:noFill/>
            <a:miter lim="800000"/>
            <a:headEnd/>
            <a:tailEnd/>
          </a:ln>
          <a:effectLst/>
        </p:spPr>
      </p:pic>
      <p:sp>
        <p:nvSpPr>
          <p:cNvPr id="12" name="Content Placeholder 2"/>
          <p:cNvSpPr txBox="1">
            <a:spLocks/>
          </p:cNvSpPr>
          <p:nvPr/>
        </p:nvSpPr>
        <p:spPr>
          <a:xfrm>
            <a:off x="428596" y="5357826"/>
            <a:ext cx="7358114" cy="428628"/>
          </a:xfrm>
          <a:prstGeom prst="rect">
            <a:avLst/>
          </a:prstGeom>
        </p:spPr>
        <p:txBody>
          <a:bodyPr vert="horz">
            <a:noAutofit/>
          </a:bodyPr>
          <a:lstStyle/>
          <a:p>
            <a:pPr marL="274320" marR="0" lvl="0" indent="-274320" algn="ctr" defTabSz="914400" rtl="0" eaLnBrk="1" fontAlgn="auto" latinLnBrk="0" hangingPunct="1">
              <a:lnSpc>
                <a:spcPct val="100000"/>
              </a:lnSpc>
              <a:spcBef>
                <a:spcPts val="600"/>
              </a:spcBef>
              <a:spcAft>
                <a:spcPts val="0"/>
              </a:spcAft>
              <a:buClr>
                <a:schemeClr val="tx2"/>
              </a:buClr>
              <a:buSzPct val="73000"/>
              <a:tabLst/>
              <a:defRPr/>
            </a:pPr>
            <a:r>
              <a:rPr kumimoji="0" lang="en-AU" sz="1200" b="0" i="0" u="none" strike="noStrike" kern="1200" cap="none" spc="0" normalizeH="0" noProof="0" dirty="0" smtClean="0">
                <a:ln>
                  <a:noFill/>
                </a:ln>
                <a:solidFill>
                  <a:schemeClr val="tx1"/>
                </a:solidFill>
                <a:effectLst/>
                <a:uLnTx/>
                <a:uFillTx/>
                <a:latin typeface="+mn-lt"/>
                <a:ea typeface="+mn-ea"/>
                <a:cs typeface="+mn-cs"/>
              </a:rPr>
              <a:t>The presenter can be contacted via howard.smith@nlc.org.au.</a:t>
            </a:r>
            <a:endParaRPr kumimoji="0" lang="en-AU" sz="1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3" name="Content Placeholder 2"/>
          <p:cNvSpPr txBox="1">
            <a:spLocks/>
          </p:cNvSpPr>
          <p:nvPr/>
        </p:nvSpPr>
        <p:spPr>
          <a:xfrm>
            <a:off x="571472" y="3000372"/>
            <a:ext cx="7358114" cy="428628"/>
          </a:xfrm>
          <a:prstGeom prst="rect">
            <a:avLst/>
          </a:prstGeom>
        </p:spPr>
        <p:txBody>
          <a:bodyPr vert="horz">
            <a:noAutofit/>
          </a:bodyPr>
          <a:lstStyle/>
          <a:p>
            <a:pPr marL="274320" marR="0" lvl="0" indent="-274320" algn="ctr" defTabSz="914400" rtl="0" eaLnBrk="1" fontAlgn="auto" latinLnBrk="0" hangingPunct="1">
              <a:lnSpc>
                <a:spcPct val="100000"/>
              </a:lnSpc>
              <a:spcBef>
                <a:spcPts val="600"/>
              </a:spcBef>
              <a:spcAft>
                <a:spcPts val="0"/>
              </a:spcAft>
              <a:buClr>
                <a:schemeClr val="tx2"/>
              </a:buClr>
              <a:buSzPct val="73000"/>
              <a:tabLst/>
              <a:defRPr/>
            </a:pPr>
            <a:r>
              <a:rPr kumimoji="0" lang="en-AU" sz="2400" b="1" i="0" u="none" strike="noStrike" kern="1200" cap="none" spc="0" normalizeH="0" noProof="0" dirty="0" smtClean="0">
                <a:ln>
                  <a:noFill/>
                </a:ln>
                <a:solidFill>
                  <a:schemeClr val="tx1"/>
                </a:solidFill>
                <a:effectLst/>
                <a:uLnTx/>
                <a:uFillTx/>
                <a:latin typeface="+mn-lt"/>
                <a:ea typeface="+mn-ea"/>
                <a:cs typeface="+mn-cs"/>
              </a:rPr>
              <a:t>THANK YOU FOR LISTENING</a:t>
            </a:r>
            <a:endParaRPr kumimoji="0" lang="en-AU" sz="2400" b="1"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7" name="eventlogo" descr="Energy Future logo">
            <a:hlinkClick r:id="rId3"/>
          </p:cNvPr>
          <p:cNvPicPr/>
          <p:nvPr/>
        </p:nvPicPr>
        <p:blipFill>
          <a:blip r:embed="rId4"/>
          <a:srcRect/>
          <a:stretch>
            <a:fillRect/>
          </a:stretch>
        </p:blipFill>
        <p:spPr bwMode="auto">
          <a:xfrm>
            <a:off x="8501090" y="6215082"/>
            <a:ext cx="542919" cy="452434"/>
          </a:xfrm>
          <a:prstGeom prst="rect">
            <a:avLst/>
          </a:prstGeom>
          <a:noFill/>
          <a:ln w="9525">
            <a:noFill/>
            <a:miter lim="800000"/>
            <a:headEnd/>
            <a:tailEnd/>
          </a:ln>
        </p:spPr>
      </p:pic>
      <p:sp>
        <p:nvSpPr>
          <p:cNvPr id="9" name="Title 1"/>
          <p:cNvSpPr>
            <a:spLocks noGrp="1"/>
          </p:cNvSpPr>
          <p:nvPr>
            <p:ph type="title"/>
          </p:nvPr>
        </p:nvSpPr>
        <p:spPr>
          <a:xfrm>
            <a:off x="457200" y="274638"/>
            <a:ext cx="8229600" cy="439718"/>
          </a:xfrm>
        </p:spPr>
        <p:txBody>
          <a:bodyPr>
            <a:normAutofit/>
          </a:bodyPr>
          <a:lstStyle/>
          <a:p>
            <a:pPr algn="r"/>
            <a:r>
              <a:rPr lang="en-US" sz="1800" b="1" dirty="0" smtClean="0"/>
              <a:t>Informed consent in </a:t>
            </a:r>
            <a:r>
              <a:rPr lang="en-US" sz="1800" b="1" dirty="0"/>
              <a:t>Australia’s Northern </a:t>
            </a:r>
            <a:r>
              <a:rPr lang="en-US" sz="1800" b="1" dirty="0" smtClean="0"/>
              <a:t>Territory   </a:t>
            </a:r>
            <a:endParaRPr lang="en-AU" sz="18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Custom 1">
      <a:dk1>
        <a:sysClr val="windowText" lastClr="000000"/>
      </a:dk1>
      <a:lt1>
        <a:sysClr val="window" lastClr="FFFFFF"/>
      </a:lt1>
      <a:dk2>
        <a:srgbClr val="92D050"/>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461</TotalTime>
  <Words>832</Words>
  <Application>Microsoft Office PowerPoint</Application>
  <PresentationFormat>On-screen Show (4:3)</PresentationFormat>
  <Paragraphs>50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Opulent</vt:lpstr>
      <vt:lpstr>Informed consent in australia’s northern territory</vt:lpstr>
      <vt:lpstr>Informed consent in Australia’s Northern Territory   </vt:lpstr>
      <vt:lpstr>Informed consent in Australia’s Northern Territory   </vt:lpstr>
      <vt:lpstr>Informed consent in Australia’s Northern Territory   </vt:lpstr>
      <vt:lpstr>Informed consent in Australia’s Northern Territory   </vt:lpstr>
      <vt:lpstr>Informed consent in Australia’s Northern Territory   </vt:lpstr>
      <vt:lpstr>Informed consent in Australia’s Northern Territory   </vt:lpstr>
      <vt:lpstr>Informed consent in Australia’s Northern Territory   </vt:lpstr>
    </vt:vector>
  </TitlesOfParts>
  <Company>Northern Land Council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Smith</dc:creator>
  <cp:lastModifiedBy>Smith</cp:lastModifiedBy>
  <cp:revision>50</cp:revision>
  <dcterms:created xsi:type="dcterms:W3CDTF">2012-05-22T00:58:23Z</dcterms:created>
  <dcterms:modified xsi:type="dcterms:W3CDTF">2012-05-23T02:23:21Z</dcterms:modified>
</cp:coreProperties>
</file>