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3"/>
  </p:handoutMasterIdLst>
  <p:sldIdLst>
    <p:sldId id="256" r:id="rId2"/>
    <p:sldId id="262" r:id="rId3"/>
    <p:sldId id="264" r:id="rId4"/>
    <p:sldId id="259" r:id="rId5"/>
    <p:sldId id="257" r:id="rId6"/>
    <p:sldId id="258" r:id="rId7"/>
    <p:sldId id="260" r:id="rId8"/>
    <p:sldId id="261" r:id="rId9"/>
    <p:sldId id="265" r:id="rId10"/>
    <p:sldId id="266" r:id="rId11"/>
    <p:sldId id="263" r:id="rId12"/>
  </p:sldIdLst>
  <p:sldSz cx="9144000" cy="6858000" type="screen4x3"/>
  <p:notesSz cx="6743700"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5" d="100"/>
          <a:sy n="115" d="100"/>
        </p:scale>
        <p:origin x="-24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588" cy="4937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19525" y="0"/>
            <a:ext cx="2922588" cy="493713"/>
          </a:xfrm>
          <a:prstGeom prst="rect">
            <a:avLst/>
          </a:prstGeom>
        </p:spPr>
        <p:txBody>
          <a:bodyPr vert="horz" lIns="91440" tIns="45720" rIns="91440" bIns="45720" rtlCol="0"/>
          <a:lstStyle>
            <a:lvl1pPr algn="r">
              <a:defRPr sz="1200"/>
            </a:lvl1pPr>
          </a:lstStyle>
          <a:p>
            <a:fld id="{9E0B1C41-63D0-4F65-B03B-95F2534D4503}" type="datetimeFigureOut">
              <a:rPr lang="en-US" smtClean="0"/>
              <a:pPr/>
              <a:t>5/22/2012</a:t>
            </a:fld>
            <a:endParaRPr lang="en-AU"/>
          </a:p>
        </p:txBody>
      </p:sp>
      <p:sp>
        <p:nvSpPr>
          <p:cNvPr id="4" name="Footer Placeholder 3"/>
          <p:cNvSpPr>
            <a:spLocks noGrp="1"/>
          </p:cNvSpPr>
          <p:nvPr>
            <p:ph type="ftr" sz="quarter" idx="2"/>
          </p:nvPr>
        </p:nvSpPr>
        <p:spPr>
          <a:xfrm>
            <a:off x="0" y="9380538"/>
            <a:ext cx="2922588" cy="49371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19525" y="9380538"/>
            <a:ext cx="2922588" cy="493712"/>
          </a:xfrm>
          <a:prstGeom prst="rect">
            <a:avLst/>
          </a:prstGeom>
        </p:spPr>
        <p:txBody>
          <a:bodyPr vert="horz" lIns="91440" tIns="45720" rIns="91440" bIns="45720" rtlCol="0" anchor="b"/>
          <a:lstStyle>
            <a:lvl1pPr algn="r">
              <a:defRPr sz="1200"/>
            </a:lvl1pPr>
          </a:lstStyle>
          <a:p>
            <a:fld id="{74E76090-24B9-4F59-B6FB-80F79F6AFBAC}"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07836A3-6ACF-44AC-B3A9-151EAF4E1449}" type="datetimeFigureOut">
              <a:rPr lang="en-US" smtClean="0"/>
              <a:pPr/>
              <a:t>5/22/2012</a:t>
            </a:fld>
            <a:endParaRPr lang="en-AU"/>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AU"/>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7CB4B5A-BEE8-49D2-807C-CB9129DC3FD5}"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7836A3-6ACF-44AC-B3A9-151EAF4E1449}" type="datetimeFigureOut">
              <a:rPr lang="en-US" smtClean="0"/>
              <a:pPr/>
              <a:t>5/22/2012</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87CB4B5A-BEE8-49D2-807C-CB9129DC3FD5}"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707836A3-6ACF-44AC-B3A9-151EAF4E1449}" type="datetimeFigureOut">
              <a:rPr lang="en-US" smtClean="0"/>
              <a:pPr/>
              <a:t>5/22/2012</a:t>
            </a:fld>
            <a:endParaRPr lang="en-AU"/>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AU"/>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7CB4B5A-BEE8-49D2-807C-CB9129DC3FD5}"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7836A3-6ACF-44AC-B3A9-151EAF4E1449}" type="datetimeFigureOut">
              <a:rPr lang="en-US" smtClean="0"/>
              <a:pPr/>
              <a:t>5/22/2012</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87CB4B5A-BEE8-49D2-807C-CB9129DC3FD5}"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07836A3-6ACF-44AC-B3A9-151EAF4E1449}" type="datetimeFigureOut">
              <a:rPr lang="en-US" smtClean="0"/>
              <a:pPr/>
              <a:t>5/22/2012</a:t>
            </a:fld>
            <a:endParaRPr lang="en-AU"/>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AU"/>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7CB4B5A-BEE8-49D2-807C-CB9129DC3FD5}"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7836A3-6ACF-44AC-B3A9-151EAF4E1449}" type="datetimeFigureOut">
              <a:rPr lang="en-US" smtClean="0"/>
              <a:pPr/>
              <a:t>5/22/2012</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87CB4B5A-BEE8-49D2-807C-CB9129DC3FD5}"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07836A3-6ACF-44AC-B3A9-151EAF4E1449}" type="datetimeFigureOut">
              <a:rPr lang="en-US" smtClean="0"/>
              <a:pPr/>
              <a:t>5/22/2012</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p:txBody>
          <a:bodyPr/>
          <a:lstStyle>
            <a:extLst/>
          </a:lstStyle>
          <a:p>
            <a:fld id="{87CB4B5A-BEE8-49D2-807C-CB9129DC3FD5}"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07836A3-6ACF-44AC-B3A9-151EAF4E1449}" type="datetimeFigureOut">
              <a:rPr lang="en-US" smtClean="0"/>
              <a:pPr/>
              <a:t>5/22/2012</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87CB4B5A-BEE8-49D2-807C-CB9129DC3FD5}"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07836A3-6ACF-44AC-B3A9-151EAF4E1449}" type="datetimeFigureOut">
              <a:rPr lang="en-US" smtClean="0"/>
              <a:pPr/>
              <a:t>5/22/2012</a:t>
            </a:fld>
            <a:endParaRPr lang="en-AU"/>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AU"/>
          </a:p>
        </p:txBody>
      </p:sp>
      <p:sp>
        <p:nvSpPr>
          <p:cNvPr id="4" name="Slide Number Placeholder 3"/>
          <p:cNvSpPr>
            <a:spLocks noGrp="1"/>
          </p:cNvSpPr>
          <p:nvPr>
            <p:ph type="sldNum" sz="quarter" idx="12"/>
          </p:nvPr>
        </p:nvSpPr>
        <p:spPr/>
        <p:txBody>
          <a:bodyPr/>
          <a:lstStyle>
            <a:extLst/>
          </a:lstStyle>
          <a:p>
            <a:fld id="{87CB4B5A-BEE8-49D2-807C-CB9129DC3FD5}"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7836A3-6ACF-44AC-B3A9-151EAF4E1449}" type="datetimeFigureOut">
              <a:rPr lang="en-US" smtClean="0"/>
              <a:pPr/>
              <a:t>5/22/2012</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87CB4B5A-BEE8-49D2-807C-CB9129DC3FD5}"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707836A3-6ACF-44AC-B3A9-151EAF4E1449}" type="datetimeFigureOut">
              <a:rPr lang="en-US" smtClean="0"/>
              <a:pPr/>
              <a:t>5/22/2012</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87CB4B5A-BEE8-49D2-807C-CB9129DC3FD5}" type="slidenum">
              <a:rPr lang="en-AU" smtClean="0"/>
              <a:pPr/>
              <a:t>‹#›</a:t>
            </a:fld>
            <a:endParaRPr lang="en-AU"/>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07836A3-6ACF-44AC-B3A9-151EAF4E1449}" type="datetimeFigureOut">
              <a:rPr lang="en-US" smtClean="0"/>
              <a:pPr/>
              <a:t>5/22/2012</a:t>
            </a:fld>
            <a:endParaRPr lang="en-AU"/>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AU"/>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7CB4B5A-BEE8-49D2-807C-CB9129DC3FD5}"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aia.org/conferences/iaia12/default.aspx"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hyperlink" Target="http://www.iaia.org/conferences/iaia12/default.asp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iaia.org/conferences/iaia12/default.aspx"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hyperlink" Target="http://www.iaia.org/conferences/iaia12/default.aspx"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aia.org/conferences/iaia12/default.aspx"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hyperlink" Target="http://www.iaia.org/conferences/iaia12/default.aspx"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hyperlink" Target="http://www.iaia.org/conferences/iaia12/default.aspx"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hyperlink" Target="http://www.iaia.org/conferences/iaia12/default.aspx"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hyperlink" Target="http://www.iaia.org/conferences/iaia12/default.aspx"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hyperlink" Target="http://www.iaia.org/conferences/iaia12/default.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smtClean="0"/>
              <a:t>Stewardship and the ranger uranium mine</a:t>
            </a:r>
            <a:endParaRPr lang="en-AU" sz="4000" dirty="0"/>
          </a:p>
        </p:txBody>
      </p:sp>
      <p:sp>
        <p:nvSpPr>
          <p:cNvPr id="3" name="Subtitle 2"/>
          <p:cNvSpPr>
            <a:spLocks noGrp="1"/>
          </p:cNvSpPr>
          <p:nvPr>
            <p:ph type="subTitle" idx="1"/>
          </p:nvPr>
        </p:nvSpPr>
        <p:spPr>
          <a:xfrm>
            <a:off x="3357554" y="4286256"/>
            <a:ext cx="5114778" cy="1101248"/>
          </a:xfrm>
        </p:spPr>
        <p:txBody>
          <a:bodyPr>
            <a:normAutofit/>
          </a:bodyPr>
          <a:lstStyle/>
          <a:p>
            <a:r>
              <a:rPr lang="en-AU" sz="2000" dirty="0" smtClean="0"/>
              <a:t>Dr Howard Smith</a:t>
            </a:r>
          </a:p>
          <a:p>
            <a:r>
              <a:rPr lang="en-AU" sz="2000" dirty="0" smtClean="0"/>
              <a:t>Northern Land Council</a:t>
            </a:r>
          </a:p>
          <a:p>
            <a:r>
              <a:rPr lang="en-AU" sz="2000" dirty="0" smtClean="0"/>
              <a:t>Darwin, Australia</a:t>
            </a:r>
            <a:endParaRPr lang="en-AU" sz="2000" dirty="0"/>
          </a:p>
        </p:txBody>
      </p:sp>
      <p:pic>
        <p:nvPicPr>
          <p:cNvPr id="4" name="Picture 4"/>
          <p:cNvPicPr>
            <a:picLocks noChangeAspect="1" noChangeArrowheads="1"/>
          </p:cNvPicPr>
          <p:nvPr/>
        </p:nvPicPr>
        <p:blipFill>
          <a:blip r:embed="rId2"/>
          <a:srcRect/>
          <a:stretch>
            <a:fillRect/>
          </a:stretch>
        </p:blipFill>
        <p:spPr bwMode="auto">
          <a:xfrm>
            <a:off x="428596" y="285728"/>
            <a:ext cx="1057275" cy="666750"/>
          </a:xfrm>
          <a:prstGeom prst="rect">
            <a:avLst/>
          </a:prstGeom>
          <a:noFill/>
          <a:ln w="9525">
            <a:noFill/>
            <a:miter lim="800000"/>
            <a:headEnd/>
            <a:tailEnd/>
          </a:ln>
          <a:effectLst/>
        </p:spPr>
      </p:pic>
      <p:pic>
        <p:nvPicPr>
          <p:cNvPr id="7" name="Picture 4"/>
          <p:cNvPicPr>
            <a:picLocks noChangeAspect="1" noChangeArrowheads="1"/>
          </p:cNvPicPr>
          <p:nvPr/>
        </p:nvPicPr>
        <p:blipFill>
          <a:blip r:embed="rId2"/>
          <a:srcRect/>
          <a:stretch>
            <a:fillRect/>
          </a:stretch>
        </p:blipFill>
        <p:spPr bwMode="auto">
          <a:xfrm>
            <a:off x="428596" y="285728"/>
            <a:ext cx="1057275" cy="666750"/>
          </a:xfrm>
          <a:prstGeom prst="rect">
            <a:avLst/>
          </a:prstGeom>
          <a:noFill/>
          <a:ln w="9525">
            <a:noFill/>
            <a:miter lim="800000"/>
            <a:headEnd/>
            <a:tailEnd/>
          </a:ln>
          <a:effectLst/>
        </p:spPr>
      </p:pic>
      <p:sp>
        <p:nvSpPr>
          <p:cNvPr id="8" name="Title 1"/>
          <p:cNvSpPr txBox="1">
            <a:spLocks/>
          </p:cNvSpPr>
          <p:nvPr/>
        </p:nvSpPr>
        <p:spPr>
          <a:xfrm>
            <a:off x="214282" y="6143644"/>
            <a:ext cx="8229600" cy="582594"/>
          </a:xfrm>
          <a:prstGeom prst="rect">
            <a:avLst/>
          </a:prstGeom>
        </p:spPr>
        <p:txBody>
          <a:bodyPr vert="horz" lIns="91440" tIns="45720" rIns="91440" bIns="45720" rtlCol="0" anchor="ctr">
            <a:normAutofit/>
          </a:bodyPr>
          <a:lstStyle/>
          <a:p>
            <a:r>
              <a:rPr lang="en-AU" sz="1100" b="1" dirty="0"/>
              <a:t>Energy </a:t>
            </a:r>
            <a:r>
              <a:rPr lang="en-AU" sz="1100" b="1" dirty="0" smtClean="0"/>
              <a:t>Future </a:t>
            </a:r>
            <a:r>
              <a:rPr lang="en-AU" sz="1100" b="1" i="1" dirty="0" smtClean="0"/>
              <a:t>The </a:t>
            </a:r>
            <a:r>
              <a:rPr lang="en-AU" sz="1100" b="1" i="1" dirty="0"/>
              <a:t>Role of Impact </a:t>
            </a:r>
            <a:r>
              <a:rPr lang="en-AU" sz="1100" b="1" i="1" dirty="0" smtClean="0"/>
              <a:t>Assessment </a:t>
            </a:r>
            <a:r>
              <a:rPr lang="en-AU" sz="1100" b="1" dirty="0" smtClean="0"/>
              <a:t>Centro </a:t>
            </a:r>
            <a:r>
              <a:rPr lang="en-AU" sz="1100" b="1" dirty="0"/>
              <a:t>de </a:t>
            </a:r>
            <a:r>
              <a:rPr lang="en-AU" sz="1100" b="1" dirty="0" err="1"/>
              <a:t>Congresso</a:t>
            </a:r>
            <a:r>
              <a:rPr lang="en-AU" sz="1100" b="1" dirty="0"/>
              <a:t> </a:t>
            </a:r>
            <a:r>
              <a:rPr lang="en-AU" sz="1100" b="1" dirty="0" err="1"/>
              <a:t>da</a:t>
            </a:r>
            <a:r>
              <a:rPr lang="en-AU" sz="1100" b="1" dirty="0"/>
              <a:t> </a:t>
            </a:r>
            <a:r>
              <a:rPr lang="en-AU" sz="1100" b="1" dirty="0" err="1"/>
              <a:t>Alfândega</a:t>
            </a:r>
            <a:r>
              <a:rPr lang="en-AU" sz="1100" b="1" dirty="0"/>
              <a:t> | Porto, </a:t>
            </a:r>
            <a:r>
              <a:rPr lang="en-AU" sz="1100" b="1" dirty="0" smtClean="0"/>
              <a:t>Portugal   27 </a:t>
            </a:r>
            <a:r>
              <a:rPr lang="en-AU" sz="1100" b="1" dirty="0"/>
              <a:t>May - 1 June 2012</a:t>
            </a:r>
            <a:endParaRPr lang="en-AU" sz="1100" dirty="0"/>
          </a:p>
        </p:txBody>
      </p:sp>
      <p:pic>
        <p:nvPicPr>
          <p:cNvPr id="9" name="eventlogo" descr="Energy Future logo">
            <a:hlinkClick r:id="rId3"/>
          </p:cNvPr>
          <p:cNvPicPr/>
          <p:nvPr/>
        </p:nvPicPr>
        <p:blipFill>
          <a:blip r:embed="rId4"/>
          <a:srcRect/>
          <a:stretch>
            <a:fillRect/>
          </a:stretch>
        </p:blipFill>
        <p:spPr bwMode="auto">
          <a:xfrm>
            <a:off x="8501090" y="6215082"/>
            <a:ext cx="542919" cy="4524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285720" y="1571612"/>
            <a:ext cx="3505438" cy="4429117"/>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428596" y="285728"/>
            <a:ext cx="1057275" cy="666750"/>
          </a:xfrm>
          <a:prstGeom prst="rect">
            <a:avLst/>
          </a:prstGeom>
          <a:noFill/>
          <a:ln w="9525">
            <a:noFill/>
            <a:miter lim="800000"/>
            <a:headEnd/>
            <a:tailEnd/>
          </a:ln>
          <a:effectLst/>
        </p:spPr>
      </p:pic>
      <p:sp>
        <p:nvSpPr>
          <p:cNvPr id="6" name="Title 1"/>
          <p:cNvSpPr txBox="1">
            <a:spLocks/>
          </p:cNvSpPr>
          <p:nvPr/>
        </p:nvSpPr>
        <p:spPr>
          <a:xfrm>
            <a:off x="214282" y="6143644"/>
            <a:ext cx="8229600" cy="582594"/>
          </a:xfrm>
          <a:prstGeom prst="rect">
            <a:avLst/>
          </a:prstGeom>
        </p:spPr>
        <p:txBody>
          <a:bodyPr vert="horz" lIns="91440" tIns="45720" rIns="91440" bIns="45720" rtlCol="0" anchor="ctr">
            <a:normAutofit/>
          </a:bodyPr>
          <a:lstStyle/>
          <a:p>
            <a:r>
              <a:rPr lang="en-AU" sz="1100" b="1" dirty="0"/>
              <a:t>Energy </a:t>
            </a:r>
            <a:r>
              <a:rPr lang="en-AU" sz="1100" b="1" dirty="0" smtClean="0"/>
              <a:t>Future </a:t>
            </a:r>
            <a:r>
              <a:rPr lang="en-AU" sz="1100" b="1" i="1" dirty="0" smtClean="0"/>
              <a:t>The </a:t>
            </a:r>
            <a:r>
              <a:rPr lang="en-AU" sz="1100" b="1" i="1" dirty="0"/>
              <a:t>Role of Impact </a:t>
            </a:r>
            <a:r>
              <a:rPr lang="en-AU" sz="1100" b="1" i="1" dirty="0" smtClean="0"/>
              <a:t>Assessment </a:t>
            </a:r>
            <a:r>
              <a:rPr lang="en-AU" sz="1100" b="1" dirty="0" smtClean="0"/>
              <a:t>Centro </a:t>
            </a:r>
            <a:r>
              <a:rPr lang="en-AU" sz="1100" b="1" dirty="0"/>
              <a:t>de </a:t>
            </a:r>
            <a:r>
              <a:rPr lang="en-AU" sz="1100" b="1" dirty="0" err="1"/>
              <a:t>Congresso</a:t>
            </a:r>
            <a:r>
              <a:rPr lang="en-AU" sz="1100" b="1" dirty="0"/>
              <a:t> </a:t>
            </a:r>
            <a:r>
              <a:rPr lang="en-AU" sz="1100" b="1" dirty="0" err="1"/>
              <a:t>da</a:t>
            </a:r>
            <a:r>
              <a:rPr lang="en-AU" sz="1100" b="1" dirty="0"/>
              <a:t> </a:t>
            </a:r>
            <a:r>
              <a:rPr lang="en-AU" sz="1100" b="1" dirty="0" err="1"/>
              <a:t>Alfândega</a:t>
            </a:r>
            <a:r>
              <a:rPr lang="en-AU" sz="1100" b="1" dirty="0"/>
              <a:t> | Porto, </a:t>
            </a:r>
            <a:r>
              <a:rPr lang="en-AU" sz="1100" b="1" dirty="0" smtClean="0"/>
              <a:t>Portugal   27 </a:t>
            </a:r>
            <a:r>
              <a:rPr lang="en-AU" sz="1100" b="1" dirty="0"/>
              <a:t>May - 1 June 2012</a:t>
            </a:r>
            <a:endParaRPr lang="en-AU" sz="1100" dirty="0"/>
          </a:p>
        </p:txBody>
      </p:sp>
      <p:sp>
        <p:nvSpPr>
          <p:cNvPr id="7" name="Title 1"/>
          <p:cNvSpPr>
            <a:spLocks noGrp="1"/>
          </p:cNvSpPr>
          <p:nvPr>
            <p:ph type="title"/>
          </p:nvPr>
        </p:nvSpPr>
        <p:spPr>
          <a:xfrm>
            <a:off x="457200" y="274638"/>
            <a:ext cx="8229600" cy="439718"/>
          </a:xfrm>
        </p:spPr>
        <p:txBody>
          <a:bodyPr>
            <a:normAutofit/>
          </a:bodyPr>
          <a:lstStyle/>
          <a:p>
            <a:pPr algn="r"/>
            <a:r>
              <a:rPr lang="en-US" sz="1800" b="1" dirty="0" smtClean="0"/>
              <a:t>Stewardship and the ranger uranium mine</a:t>
            </a:r>
            <a:endParaRPr lang="en-AU" sz="1800" dirty="0"/>
          </a:p>
        </p:txBody>
      </p:sp>
      <p:pic>
        <p:nvPicPr>
          <p:cNvPr id="8" name="eventlogo" descr="Energy Future logo">
            <a:hlinkClick r:id="rId4"/>
          </p:cNvPr>
          <p:cNvPicPr/>
          <p:nvPr/>
        </p:nvPicPr>
        <p:blipFill>
          <a:blip r:embed="rId5"/>
          <a:srcRect/>
          <a:stretch>
            <a:fillRect/>
          </a:stretch>
        </p:blipFill>
        <p:spPr bwMode="auto">
          <a:xfrm>
            <a:off x="8501090" y="6215082"/>
            <a:ext cx="542919" cy="452434"/>
          </a:xfrm>
          <a:prstGeom prst="rect">
            <a:avLst/>
          </a:prstGeom>
          <a:noFill/>
          <a:ln w="9525">
            <a:noFill/>
            <a:miter lim="800000"/>
            <a:headEnd/>
            <a:tailEnd/>
          </a:ln>
        </p:spPr>
      </p:pic>
      <p:sp>
        <p:nvSpPr>
          <p:cNvPr id="9" name="Content Placeholder 2"/>
          <p:cNvSpPr txBox="1">
            <a:spLocks/>
          </p:cNvSpPr>
          <p:nvPr/>
        </p:nvSpPr>
        <p:spPr>
          <a:xfrm>
            <a:off x="357158" y="1000108"/>
            <a:ext cx="7572428" cy="428628"/>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tabLst/>
              <a:defRPr/>
            </a:pPr>
            <a:r>
              <a:rPr kumimoji="0" lang="en-AU" sz="1400" b="1" i="0" u="none" strike="noStrike" kern="1200" cap="none" spc="0" normalizeH="0" noProof="0" dirty="0" smtClean="0">
                <a:ln>
                  <a:noFill/>
                </a:ln>
                <a:solidFill>
                  <a:schemeClr val="tx1"/>
                </a:solidFill>
                <a:effectLst/>
                <a:uLnTx/>
                <a:uFillTx/>
                <a:latin typeface="+mn-lt"/>
                <a:ea typeface="+mn-ea"/>
                <a:cs typeface="+mn-cs"/>
              </a:rPr>
              <a:t>Practical Outcomes</a:t>
            </a:r>
            <a:endParaRPr kumimoji="0" lang="en-AU" sz="1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3786182" y="2571744"/>
            <a:ext cx="4357718" cy="357190"/>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lang="en-AU" sz="1400" dirty="0" smtClean="0"/>
              <a:t>Removal of the Interim Water Management Pond</a:t>
            </a:r>
            <a:r>
              <a:rPr kumimoji="0" lang="en-AU" sz="1400" b="0" i="0" u="none" strike="noStrike" kern="1200" cap="none" spc="0" normalizeH="0" baseline="0" noProof="0" dirty="0" smtClean="0">
                <a:ln>
                  <a:noFill/>
                </a:ln>
                <a:solidFill>
                  <a:schemeClr val="tx1"/>
                </a:solidFill>
                <a:effectLst/>
                <a:uLnTx/>
                <a:uFillTx/>
                <a:latin typeface="+mn-lt"/>
                <a:ea typeface="+mn-ea"/>
                <a:cs typeface="+mn-cs"/>
              </a:rPr>
              <a:t>. </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Oval 10"/>
          <p:cNvSpPr/>
          <p:nvPr/>
        </p:nvSpPr>
        <p:spPr>
          <a:xfrm>
            <a:off x="3000364" y="2786058"/>
            <a:ext cx="357190" cy="35719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928662" y="5072074"/>
            <a:ext cx="357190" cy="35719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Content Placeholder 2"/>
          <p:cNvSpPr txBox="1">
            <a:spLocks/>
          </p:cNvSpPr>
          <p:nvPr/>
        </p:nvSpPr>
        <p:spPr>
          <a:xfrm>
            <a:off x="3786182" y="5072074"/>
            <a:ext cx="4357718" cy="571504"/>
          </a:xfrm>
          <a:prstGeom prst="rect">
            <a:avLst/>
          </a:prstGeom>
        </p:spPr>
        <p:txBody>
          <a:bodyPr vert="horz">
            <a:noAutofit/>
          </a:bodyPr>
          <a:lstStyle/>
          <a:p>
            <a:pPr marL="274320" lvl="0" indent="-274320" algn="just">
              <a:spcBef>
                <a:spcPts val="600"/>
              </a:spcBef>
              <a:buClr>
                <a:schemeClr val="tx2"/>
              </a:buClr>
              <a:buSzPct val="73000"/>
              <a:buFont typeface="Wingdings 2"/>
              <a:buChar char=""/>
              <a:defRPr/>
            </a:pPr>
            <a:r>
              <a:rPr lang="en-AU" sz="1400" dirty="0" smtClean="0"/>
              <a:t>Rehabilitation of </a:t>
            </a:r>
            <a:r>
              <a:rPr lang="en-AU" sz="1400" dirty="0" smtClean="0"/>
              <a:t>the remnants of the </a:t>
            </a:r>
            <a:r>
              <a:rPr lang="en-AU" sz="1400" dirty="0" err="1" smtClean="0"/>
              <a:t>Djarr</a:t>
            </a:r>
            <a:r>
              <a:rPr lang="en-AU" sz="1400" dirty="0" smtClean="0"/>
              <a:t> </a:t>
            </a:r>
            <a:r>
              <a:rPr lang="en-AU" sz="1400" dirty="0" err="1" smtClean="0"/>
              <a:t>Djarr</a:t>
            </a:r>
            <a:r>
              <a:rPr lang="en-AU" sz="1400" dirty="0" smtClean="0"/>
              <a:t> </a:t>
            </a:r>
            <a:r>
              <a:rPr lang="en-AU" sz="1400" dirty="0" smtClean="0"/>
              <a:t>Mining Camp</a:t>
            </a:r>
            <a:r>
              <a:rPr kumimoji="0" lang="en-AU" sz="1400" b="0" i="0" u="none" strike="noStrike" kern="1200" cap="none" spc="0" normalizeH="0" baseline="0" noProof="0" dirty="0" smtClean="0">
                <a:ln>
                  <a:noFill/>
                </a:ln>
                <a:solidFill>
                  <a:schemeClr val="tx1"/>
                </a:solidFill>
                <a:effectLst/>
                <a:uLnTx/>
                <a:uFillTx/>
                <a:latin typeface="+mn-lt"/>
                <a:ea typeface="+mn-ea"/>
                <a:cs typeface="+mn-cs"/>
              </a:rPr>
              <a:t>. </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Content Placeholder 2"/>
          <p:cNvSpPr txBox="1">
            <a:spLocks/>
          </p:cNvSpPr>
          <p:nvPr/>
        </p:nvSpPr>
        <p:spPr>
          <a:xfrm>
            <a:off x="3786182" y="3643314"/>
            <a:ext cx="4357718" cy="857256"/>
          </a:xfrm>
          <a:prstGeom prst="rect">
            <a:avLst/>
          </a:prstGeom>
        </p:spPr>
        <p:txBody>
          <a:bodyPr vert="horz">
            <a:noAutofit/>
          </a:bodyPr>
          <a:lstStyle/>
          <a:p>
            <a:pPr marL="274320" lvl="0" indent="-274320" algn="just">
              <a:spcBef>
                <a:spcPts val="600"/>
              </a:spcBef>
              <a:buClr>
                <a:schemeClr val="tx2"/>
              </a:buClr>
              <a:buSzPct val="73000"/>
              <a:buFont typeface="Wingdings 2"/>
              <a:buChar char=""/>
              <a:defRPr/>
            </a:pPr>
            <a:r>
              <a:rPr lang="en-AU" sz="1400" dirty="0" smtClean="0"/>
              <a:t>Completion of the programme for removal of bores from the </a:t>
            </a:r>
            <a:r>
              <a:rPr lang="en-AU" sz="1400" dirty="0" err="1" smtClean="0"/>
              <a:t>Almudj</a:t>
            </a:r>
            <a:r>
              <a:rPr lang="en-AU" sz="1400" dirty="0" smtClean="0"/>
              <a:t> – </a:t>
            </a:r>
            <a:r>
              <a:rPr lang="en-AU" sz="1400" dirty="0" err="1" smtClean="0"/>
              <a:t>Boiweg</a:t>
            </a:r>
            <a:r>
              <a:rPr lang="en-AU" sz="1400" dirty="0" smtClean="0"/>
              <a:t> sacred site complex (Mine Valley)</a:t>
            </a:r>
            <a:r>
              <a:rPr kumimoji="0" lang="en-AU" sz="1400" b="0" i="0" u="none" strike="noStrike" kern="1200" cap="none" spc="0" normalizeH="0" baseline="0" noProof="0" dirty="0" smtClean="0">
                <a:ln>
                  <a:noFill/>
                </a:ln>
                <a:solidFill>
                  <a:schemeClr val="tx1"/>
                </a:solidFill>
                <a:effectLst/>
                <a:uLnTx/>
                <a:uFillTx/>
                <a:latin typeface="+mn-lt"/>
                <a:ea typeface="+mn-ea"/>
                <a:cs typeface="+mn-cs"/>
              </a:rPr>
              <a:t>. </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Oval 14"/>
          <p:cNvSpPr/>
          <p:nvPr/>
        </p:nvSpPr>
        <p:spPr>
          <a:xfrm>
            <a:off x="1357290" y="2857496"/>
            <a:ext cx="357190" cy="35719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p:cNvSpPr txBox="1"/>
          <p:nvPr/>
        </p:nvSpPr>
        <p:spPr>
          <a:xfrm>
            <a:off x="285720" y="6000768"/>
            <a:ext cx="3500462" cy="230832"/>
          </a:xfrm>
          <a:prstGeom prst="rect">
            <a:avLst/>
          </a:prstGeom>
          <a:noFill/>
        </p:spPr>
        <p:txBody>
          <a:bodyPr wrap="square" rtlCol="0">
            <a:spAutoFit/>
          </a:bodyPr>
          <a:lstStyle/>
          <a:p>
            <a:r>
              <a:rPr lang="en-AU" sz="900" dirty="0" smtClean="0"/>
              <a:t>Source: Google Earth, 2012</a:t>
            </a:r>
            <a:endParaRPr lang="en-AU"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4282" y="6143644"/>
            <a:ext cx="8229600" cy="582594"/>
          </a:xfrm>
          <a:prstGeom prst="rect">
            <a:avLst/>
          </a:prstGeom>
        </p:spPr>
        <p:txBody>
          <a:bodyPr vert="horz" lIns="91440" tIns="45720" rIns="91440" bIns="45720" rtlCol="0" anchor="ctr">
            <a:normAutofit/>
          </a:bodyPr>
          <a:lstStyle/>
          <a:p>
            <a:r>
              <a:rPr lang="en-AU" sz="1100" b="1" dirty="0"/>
              <a:t>Energy </a:t>
            </a:r>
            <a:r>
              <a:rPr lang="en-AU" sz="1100" b="1" dirty="0" smtClean="0"/>
              <a:t>Future </a:t>
            </a:r>
            <a:r>
              <a:rPr lang="en-AU" sz="1100" b="1" i="1" dirty="0" smtClean="0"/>
              <a:t>The </a:t>
            </a:r>
            <a:r>
              <a:rPr lang="en-AU" sz="1100" b="1" i="1" dirty="0"/>
              <a:t>Role of Impact </a:t>
            </a:r>
            <a:r>
              <a:rPr lang="en-AU" sz="1100" b="1" i="1" dirty="0" smtClean="0"/>
              <a:t>Assessment </a:t>
            </a:r>
            <a:r>
              <a:rPr lang="en-AU" sz="1100" b="1" dirty="0" smtClean="0"/>
              <a:t>Centro </a:t>
            </a:r>
            <a:r>
              <a:rPr lang="en-AU" sz="1100" b="1" dirty="0"/>
              <a:t>de </a:t>
            </a:r>
            <a:r>
              <a:rPr lang="en-AU" sz="1100" b="1" dirty="0" err="1"/>
              <a:t>Congresso</a:t>
            </a:r>
            <a:r>
              <a:rPr lang="en-AU" sz="1100" b="1" dirty="0"/>
              <a:t> </a:t>
            </a:r>
            <a:r>
              <a:rPr lang="en-AU" sz="1100" b="1" dirty="0" err="1"/>
              <a:t>da</a:t>
            </a:r>
            <a:r>
              <a:rPr lang="en-AU" sz="1100" b="1" dirty="0"/>
              <a:t> </a:t>
            </a:r>
            <a:r>
              <a:rPr lang="en-AU" sz="1100" b="1" dirty="0" err="1"/>
              <a:t>Alfândega</a:t>
            </a:r>
            <a:r>
              <a:rPr lang="en-AU" sz="1100" b="1" dirty="0"/>
              <a:t> | Porto, </a:t>
            </a:r>
            <a:r>
              <a:rPr lang="en-AU" sz="1100" b="1" dirty="0" smtClean="0"/>
              <a:t>Portugal   27 </a:t>
            </a:r>
            <a:r>
              <a:rPr lang="en-AU" sz="1100" b="1" dirty="0"/>
              <a:t>May - 1 June 2012</a:t>
            </a:r>
            <a:endParaRPr lang="en-AU" sz="1100" dirty="0"/>
          </a:p>
        </p:txBody>
      </p:sp>
      <p:pic>
        <p:nvPicPr>
          <p:cNvPr id="6" name="Picture 4"/>
          <p:cNvPicPr>
            <a:picLocks noChangeAspect="1" noChangeArrowheads="1"/>
          </p:cNvPicPr>
          <p:nvPr/>
        </p:nvPicPr>
        <p:blipFill>
          <a:blip r:embed="rId2"/>
          <a:srcRect/>
          <a:stretch>
            <a:fillRect/>
          </a:stretch>
        </p:blipFill>
        <p:spPr bwMode="auto">
          <a:xfrm>
            <a:off x="428596" y="285728"/>
            <a:ext cx="1057275" cy="666750"/>
          </a:xfrm>
          <a:prstGeom prst="rect">
            <a:avLst/>
          </a:prstGeom>
          <a:noFill/>
          <a:ln w="9525">
            <a:noFill/>
            <a:miter lim="800000"/>
            <a:headEnd/>
            <a:tailEnd/>
          </a:ln>
          <a:effectLst/>
        </p:spPr>
      </p:pic>
      <p:sp>
        <p:nvSpPr>
          <p:cNvPr id="12" name="Content Placeholder 2"/>
          <p:cNvSpPr txBox="1">
            <a:spLocks/>
          </p:cNvSpPr>
          <p:nvPr/>
        </p:nvSpPr>
        <p:spPr>
          <a:xfrm>
            <a:off x="428596" y="5357826"/>
            <a:ext cx="7358114" cy="428628"/>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tabLst/>
              <a:defRPr/>
            </a:pPr>
            <a:r>
              <a:rPr kumimoji="0" lang="en-AU" sz="1200" b="0" i="0" u="none" strike="noStrike" kern="1200" cap="none" spc="0" normalizeH="0" noProof="0" dirty="0" smtClean="0">
                <a:ln>
                  <a:noFill/>
                </a:ln>
                <a:solidFill>
                  <a:schemeClr val="tx1"/>
                </a:solidFill>
                <a:effectLst/>
                <a:uLnTx/>
                <a:uFillTx/>
                <a:latin typeface="+mn-lt"/>
                <a:ea typeface="+mn-ea"/>
                <a:cs typeface="+mn-cs"/>
              </a:rPr>
              <a:t>The presenter can be contacted via howard.smith@nlc.org.au.</a:t>
            </a:r>
            <a:endParaRPr kumimoji="0" lang="en-AU" sz="1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571472" y="3000372"/>
            <a:ext cx="7358114" cy="428628"/>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tabLst/>
              <a:defRPr/>
            </a:pPr>
            <a:r>
              <a:rPr kumimoji="0" lang="en-AU" sz="2400" b="1" i="0" u="none" strike="noStrike" kern="1200" cap="none" spc="0" normalizeH="0" noProof="0" dirty="0" smtClean="0">
                <a:ln>
                  <a:noFill/>
                </a:ln>
                <a:solidFill>
                  <a:schemeClr val="tx1"/>
                </a:solidFill>
                <a:effectLst/>
                <a:uLnTx/>
                <a:uFillTx/>
                <a:latin typeface="+mn-lt"/>
                <a:ea typeface="+mn-ea"/>
                <a:cs typeface="+mn-cs"/>
              </a:rPr>
              <a:t>THANK YOU FOR LISTENING</a:t>
            </a:r>
            <a:endParaRPr kumimoji="0" lang="en-AU"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itle 1"/>
          <p:cNvSpPr>
            <a:spLocks noGrp="1"/>
          </p:cNvSpPr>
          <p:nvPr>
            <p:ph type="title"/>
          </p:nvPr>
        </p:nvSpPr>
        <p:spPr>
          <a:xfrm>
            <a:off x="457200" y="274638"/>
            <a:ext cx="8229600" cy="439718"/>
          </a:xfrm>
        </p:spPr>
        <p:txBody>
          <a:bodyPr>
            <a:normAutofit/>
          </a:bodyPr>
          <a:lstStyle/>
          <a:p>
            <a:pPr algn="r"/>
            <a:r>
              <a:rPr lang="en-US" sz="1800" b="1" dirty="0" smtClean="0"/>
              <a:t>Stewardship and the ranger uranium mine</a:t>
            </a:r>
            <a:endParaRPr lang="en-AU" sz="1800" dirty="0"/>
          </a:p>
        </p:txBody>
      </p:sp>
      <p:pic>
        <p:nvPicPr>
          <p:cNvPr id="9" name="eventlogo" descr="Energy Future logo">
            <a:hlinkClick r:id="rId3"/>
          </p:cNvPr>
          <p:cNvPicPr/>
          <p:nvPr/>
        </p:nvPicPr>
        <p:blipFill>
          <a:blip r:embed="rId4"/>
          <a:srcRect/>
          <a:stretch>
            <a:fillRect/>
          </a:stretch>
        </p:blipFill>
        <p:spPr bwMode="auto">
          <a:xfrm>
            <a:off x="8501090" y="6215082"/>
            <a:ext cx="542919" cy="4524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85860"/>
            <a:ext cx="4143404" cy="1643074"/>
          </a:xfrm>
        </p:spPr>
        <p:txBody>
          <a:bodyPr>
            <a:normAutofit/>
          </a:bodyPr>
          <a:lstStyle/>
          <a:p>
            <a:pPr algn="just"/>
            <a:r>
              <a:rPr lang="en-AU" sz="1400" dirty="0" smtClean="0"/>
              <a:t>The Northern Land Council is a statutory body created by the Australian Federal Government to deal with issues related to management of land by the Aboriginal people of the top end of Australia’s Northern Territory.</a:t>
            </a:r>
          </a:p>
        </p:txBody>
      </p:sp>
      <p:sp>
        <p:nvSpPr>
          <p:cNvPr id="4" name="Title 1"/>
          <p:cNvSpPr>
            <a:spLocks noGrp="1"/>
          </p:cNvSpPr>
          <p:nvPr>
            <p:ph type="title"/>
          </p:nvPr>
        </p:nvSpPr>
        <p:spPr>
          <a:xfrm>
            <a:off x="457200" y="274638"/>
            <a:ext cx="8229600" cy="439718"/>
          </a:xfrm>
        </p:spPr>
        <p:txBody>
          <a:bodyPr>
            <a:normAutofit/>
          </a:bodyPr>
          <a:lstStyle/>
          <a:p>
            <a:pPr algn="r"/>
            <a:r>
              <a:rPr lang="en-US" sz="1800" b="1" dirty="0" smtClean="0"/>
              <a:t>Stewardship and the ranger uranium mine</a:t>
            </a:r>
            <a:endParaRPr lang="en-AU" sz="1800" dirty="0"/>
          </a:p>
        </p:txBody>
      </p:sp>
      <p:pic>
        <p:nvPicPr>
          <p:cNvPr id="5" name="Picture 4"/>
          <p:cNvPicPr>
            <a:picLocks noChangeAspect="1" noChangeArrowheads="1"/>
          </p:cNvPicPr>
          <p:nvPr/>
        </p:nvPicPr>
        <p:blipFill>
          <a:blip r:embed="rId2"/>
          <a:srcRect/>
          <a:stretch>
            <a:fillRect/>
          </a:stretch>
        </p:blipFill>
        <p:spPr bwMode="auto">
          <a:xfrm>
            <a:off x="428596" y="285728"/>
            <a:ext cx="1057275" cy="666750"/>
          </a:xfrm>
          <a:prstGeom prst="rect">
            <a:avLst/>
          </a:prstGeom>
          <a:noFill/>
          <a:ln w="9525">
            <a:noFill/>
            <a:miter lim="800000"/>
            <a:headEnd/>
            <a:tailEnd/>
          </a:ln>
          <a:effectLst/>
        </p:spPr>
      </p:pic>
      <p:sp>
        <p:nvSpPr>
          <p:cNvPr id="6" name="Title 1"/>
          <p:cNvSpPr txBox="1">
            <a:spLocks/>
          </p:cNvSpPr>
          <p:nvPr/>
        </p:nvSpPr>
        <p:spPr>
          <a:xfrm>
            <a:off x="214282" y="6143644"/>
            <a:ext cx="8229600" cy="582594"/>
          </a:xfrm>
          <a:prstGeom prst="rect">
            <a:avLst/>
          </a:prstGeom>
        </p:spPr>
        <p:txBody>
          <a:bodyPr vert="horz" lIns="91440" tIns="45720" rIns="91440" bIns="45720" rtlCol="0" anchor="ctr">
            <a:normAutofit/>
          </a:bodyPr>
          <a:lstStyle/>
          <a:p>
            <a:r>
              <a:rPr lang="en-AU" sz="1100" b="1" dirty="0"/>
              <a:t>Energy </a:t>
            </a:r>
            <a:r>
              <a:rPr lang="en-AU" sz="1100" b="1" dirty="0" smtClean="0"/>
              <a:t>Future </a:t>
            </a:r>
            <a:r>
              <a:rPr lang="en-AU" sz="1100" b="1" i="1" dirty="0" smtClean="0"/>
              <a:t>The </a:t>
            </a:r>
            <a:r>
              <a:rPr lang="en-AU" sz="1100" b="1" i="1" dirty="0"/>
              <a:t>Role of Impact </a:t>
            </a:r>
            <a:r>
              <a:rPr lang="en-AU" sz="1100" b="1" i="1" dirty="0" smtClean="0"/>
              <a:t>Assessment </a:t>
            </a:r>
            <a:r>
              <a:rPr lang="en-AU" sz="1100" b="1" dirty="0" smtClean="0"/>
              <a:t>Centro </a:t>
            </a:r>
            <a:r>
              <a:rPr lang="en-AU" sz="1100" b="1" dirty="0"/>
              <a:t>de </a:t>
            </a:r>
            <a:r>
              <a:rPr lang="en-AU" sz="1100" b="1" dirty="0" err="1"/>
              <a:t>Congresso</a:t>
            </a:r>
            <a:r>
              <a:rPr lang="en-AU" sz="1100" b="1" dirty="0"/>
              <a:t> </a:t>
            </a:r>
            <a:r>
              <a:rPr lang="en-AU" sz="1100" b="1" dirty="0" err="1"/>
              <a:t>da</a:t>
            </a:r>
            <a:r>
              <a:rPr lang="en-AU" sz="1100" b="1" dirty="0"/>
              <a:t> </a:t>
            </a:r>
            <a:r>
              <a:rPr lang="en-AU" sz="1100" b="1" dirty="0" err="1"/>
              <a:t>Alfândega</a:t>
            </a:r>
            <a:r>
              <a:rPr lang="en-AU" sz="1100" b="1" dirty="0"/>
              <a:t> | Porto, </a:t>
            </a:r>
            <a:r>
              <a:rPr lang="en-AU" sz="1100" b="1" dirty="0" smtClean="0"/>
              <a:t>Portugal   27 </a:t>
            </a:r>
            <a:r>
              <a:rPr lang="en-AU" sz="1100" b="1" dirty="0"/>
              <a:t>May - 1 June 2012</a:t>
            </a:r>
            <a:endParaRPr lang="en-AU" sz="1100" dirty="0"/>
          </a:p>
        </p:txBody>
      </p:sp>
      <p:pic>
        <p:nvPicPr>
          <p:cNvPr id="7" name="eventlogo" descr="Energy Future logo">
            <a:hlinkClick r:id="rId3"/>
          </p:cNvPr>
          <p:cNvPicPr/>
          <p:nvPr/>
        </p:nvPicPr>
        <p:blipFill>
          <a:blip r:embed="rId4"/>
          <a:srcRect/>
          <a:stretch>
            <a:fillRect/>
          </a:stretch>
        </p:blipFill>
        <p:spPr bwMode="auto">
          <a:xfrm>
            <a:off x="8501090" y="6215082"/>
            <a:ext cx="542919" cy="452434"/>
          </a:xfrm>
          <a:prstGeom prst="rect">
            <a:avLst/>
          </a:prstGeom>
          <a:noFill/>
          <a:ln w="9525">
            <a:noFill/>
            <a:miter lim="800000"/>
            <a:headEnd/>
            <a:tailEnd/>
          </a:ln>
        </p:spPr>
      </p:pic>
      <p:pic>
        <p:nvPicPr>
          <p:cNvPr id="5122" name="Picture 2"/>
          <p:cNvPicPr>
            <a:picLocks noChangeAspect="1" noChangeArrowheads="1"/>
          </p:cNvPicPr>
          <p:nvPr/>
        </p:nvPicPr>
        <p:blipFill>
          <a:blip r:embed="rId5"/>
          <a:srcRect/>
          <a:stretch>
            <a:fillRect/>
          </a:stretch>
        </p:blipFill>
        <p:spPr bwMode="auto">
          <a:xfrm>
            <a:off x="4572000" y="1357298"/>
            <a:ext cx="3338764" cy="4171956"/>
          </a:xfrm>
          <a:prstGeom prst="rect">
            <a:avLst/>
          </a:prstGeom>
          <a:noFill/>
          <a:ln w="9525">
            <a:noFill/>
            <a:miter lim="800000"/>
            <a:headEnd/>
            <a:tailEnd/>
          </a:ln>
          <a:effectLst/>
        </p:spPr>
      </p:pic>
      <p:sp>
        <p:nvSpPr>
          <p:cNvPr id="10" name="Content Placeholder 2"/>
          <p:cNvSpPr txBox="1">
            <a:spLocks/>
          </p:cNvSpPr>
          <p:nvPr/>
        </p:nvSpPr>
        <p:spPr>
          <a:xfrm>
            <a:off x="428596" y="3500438"/>
            <a:ext cx="4143404" cy="857256"/>
          </a:xfrm>
          <a:prstGeom prst="rect">
            <a:avLst/>
          </a:prstGeom>
        </p:spPr>
        <p:txBody>
          <a:bodyPr vert="horz">
            <a:normAutofit/>
          </a:bodyPr>
          <a:lstStyle/>
          <a:p>
            <a:pPr marL="274320" indent="-274320" algn="just">
              <a:spcBef>
                <a:spcPts val="600"/>
              </a:spcBef>
              <a:buClr>
                <a:schemeClr val="tx2"/>
              </a:buClr>
              <a:buSzPct val="73000"/>
              <a:buFont typeface="Wingdings 2"/>
              <a:buChar char=""/>
            </a:pPr>
            <a:r>
              <a:rPr lang="en-AU" sz="1400" dirty="0" smtClean="0"/>
              <a:t>Ranger Uranium Mine is located on Aboriginal freehold land and is a contiguous part of the cultural landscape of Kakadu National Park.</a:t>
            </a:r>
            <a:endParaRPr lang="en-AU" sz="1400" dirty="0" smtClean="0"/>
          </a:p>
        </p:txBody>
      </p:sp>
      <p:sp>
        <p:nvSpPr>
          <p:cNvPr id="11" name="Content Placeholder 2"/>
          <p:cNvSpPr txBox="1">
            <a:spLocks/>
          </p:cNvSpPr>
          <p:nvPr/>
        </p:nvSpPr>
        <p:spPr>
          <a:xfrm>
            <a:off x="428596" y="4500570"/>
            <a:ext cx="5715040" cy="857256"/>
          </a:xfrm>
          <a:prstGeom prst="rect">
            <a:avLst/>
          </a:prstGeom>
        </p:spPr>
        <p:txBody>
          <a:bodyPr vert="horz">
            <a:normAutofit/>
          </a:bodyPr>
          <a:lstStyle/>
          <a:p>
            <a:pPr marL="274320" indent="-274320" algn="just">
              <a:spcBef>
                <a:spcPts val="600"/>
              </a:spcBef>
              <a:buClr>
                <a:schemeClr val="tx2"/>
              </a:buClr>
              <a:buSzPct val="73000"/>
              <a:buFont typeface="Wingdings 2"/>
              <a:buChar char=""/>
            </a:pPr>
            <a:r>
              <a:rPr lang="en-AU" sz="1400" dirty="0" smtClean="0"/>
              <a:t>Ranger Uranium Mine has some strict specific environmental requirements for rehabilitation and closure.  </a:t>
            </a:r>
            <a:endParaRPr lang="en-AU" sz="1400" dirty="0" smtClean="0"/>
          </a:p>
        </p:txBody>
      </p:sp>
      <p:sp>
        <p:nvSpPr>
          <p:cNvPr id="12" name="Content Placeholder 2"/>
          <p:cNvSpPr txBox="1">
            <a:spLocks/>
          </p:cNvSpPr>
          <p:nvPr/>
        </p:nvSpPr>
        <p:spPr>
          <a:xfrm>
            <a:off x="428596" y="2571744"/>
            <a:ext cx="4143404" cy="785818"/>
          </a:xfrm>
          <a:prstGeom prst="rect">
            <a:avLst/>
          </a:prstGeom>
        </p:spPr>
        <p:txBody>
          <a:bodyPr vert="horz">
            <a:normAutofit lnSpcReduction="10000"/>
          </a:bodyPr>
          <a:lstStyle/>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AU" sz="1400" b="0" i="0" u="none" strike="noStrike" kern="1200" cap="none" spc="0" normalizeH="0" baseline="0" noProof="0" dirty="0" smtClean="0">
                <a:ln>
                  <a:noFill/>
                </a:ln>
                <a:solidFill>
                  <a:schemeClr val="tx1"/>
                </a:solidFill>
                <a:effectLst/>
                <a:uLnTx/>
                <a:uFillTx/>
                <a:latin typeface="+mn-lt"/>
                <a:ea typeface="+mn-ea"/>
                <a:cs typeface="+mn-cs"/>
              </a:rPr>
              <a:t>We deal with land that is subject mainly to 2 types of tenure – freehold and “Native Title”.</a:t>
            </a:r>
          </a:p>
        </p:txBody>
      </p:sp>
      <p:sp>
        <p:nvSpPr>
          <p:cNvPr id="14" name="Content Placeholder 2"/>
          <p:cNvSpPr txBox="1">
            <a:spLocks/>
          </p:cNvSpPr>
          <p:nvPr/>
        </p:nvSpPr>
        <p:spPr>
          <a:xfrm>
            <a:off x="428596" y="5357826"/>
            <a:ext cx="7143800" cy="642942"/>
          </a:xfrm>
          <a:prstGeom prst="rect">
            <a:avLst/>
          </a:prstGeom>
        </p:spPr>
        <p:txBody>
          <a:bodyPr vert="horz">
            <a:normAutofit/>
          </a:bodyPr>
          <a:lstStyle/>
          <a:p>
            <a:pPr marL="274320" indent="-274320" algn="just">
              <a:spcBef>
                <a:spcPts val="600"/>
              </a:spcBef>
              <a:buClr>
                <a:schemeClr val="tx2"/>
              </a:buClr>
              <a:buSzPct val="73000"/>
              <a:buFont typeface="Wingdings 2"/>
              <a:buChar char=""/>
            </a:pPr>
            <a:r>
              <a:rPr lang="en-AU" sz="1400" dirty="0" smtClean="0"/>
              <a:t>In partnership with the mine operators, we are developing a rehabilitation and post-closure stewardship plan that involves traditional owners.  </a:t>
            </a:r>
            <a:endParaRPr lang="en-AU" sz="1400" dirty="0" smtClean="0"/>
          </a:p>
        </p:txBody>
      </p:sp>
      <p:sp>
        <p:nvSpPr>
          <p:cNvPr id="13" name="TextBox 12"/>
          <p:cNvSpPr txBox="1"/>
          <p:nvPr/>
        </p:nvSpPr>
        <p:spPr>
          <a:xfrm>
            <a:off x="6143636" y="2143116"/>
            <a:ext cx="714380" cy="338554"/>
          </a:xfrm>
          <a:prstGeom prst="rect">
            <a:avLst/>
          </a:prstGeom>
          <a:noFill/>
        </p:spPr>
        <p:txBody>
          <a:bodyPr wrap="square" rtlCol="0">
            <a:spAutoFit/>
          </a:bodyPr>
          <a:lstStyle/>
          <a:p>
            <a:r>
              <a:rPr lang="en-AU" sz="800" b="1" dirty="0" smtClean="0">
                <a:solidFill>
                  <a:srgbClr val="FFFF00"/>
                </a:solidFill>
              </a:rPr>
              <a:t>Ranger Mine</a:t>
            </a:r>
            <a:endParaRPr lang="en-AU" sz="800" b="1" dirty="0">
              <a:solidFill>
                <a:srgbClr val="FFFF00"/>
              </a:solidFill>
            </a:endParaRPr>
          </a:p>
        </p:txBody>
      </p:sp>
      <p:sp>
        <p:nvSpPr>
          <p:cNvPr id="15" name="10-Point Star 14"/>
          <p:cNvSpPr/>
          <p:nvPr/>
        </p:nvSpPr>
        <p:spPr>
          <a:xfrm>
            <a:off x="6072198" y="2285992"/>
            <a:ext cx="71438" cy="71438"/>
          </a:xfrm>
          <a:prstGeom prst="star1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3"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428596" y="285728"/>
            <a:ext cx="1057275" cy="666750"/>
          </a:xfrm>
          <a:prstGeom prst="rect">
            <a:avLst/>
          </a:prstGeom>
          <a:noFill/>
          <a:ln w="9525">
            <a:noFill/>
            <a:miter lim="800000"/>
            <a:headEnd/>
            <a:tailEnd/>
          </a:ln>
          <a:effectLst/>
        </p:spPr>
      </p:pic>
      <p:sp>
        <p:nvSpPr>
          <p:cNvPr id="16" name="Title 1"/>
          <p:cNvSpPr txBox="1">
            <a:spLocks/>
          </p:cNvSpPr>
          <p:nvPr/>
        </p:nvSpPr>
        <p:spPr>
          <a:xfrm>
            <a:off x="214282" y="6143644"/>
            <a:ext cx="8229600" cy="582594"/>
          </a:xfrm>
          <a:prstGeom prst="rect">
            <a:avLst/>
          </a:prstGeom>
        </p:spPr>
        <p:txBody>
          <a:bodyPr vert="horz" lIns="91440" tIns="45720" rIns="91440" bIns="45720" rtlCol="0" anchor="ctr">
            <a:normAutofit/>
          </a:bodyPr>
          <a:lstStyle/>
          <a:p>
            <a:r>
              <a:rPr lang="en-AU" sz="1100" b="1" dirty="0"/>
              <a:t>Energy </a:t>
            </a:r>
            <a:r>
              <a:rPr lang="en-AU" sz="1100" b="1" dirty="0" smtClean="0"/>
              <a:t>Future </a:t>
            </a:r>
            <a:r>
              <a:rPr lang="en-AU" sz="1100" b="1" i="1" dirty="0" smtClean="0"/>
              <a:t>The </a:t>
            </a:r>
            <a:r>
              <a:rPr lang="en-AU" sz="1100" b="1" i="1" dirty="0"/>
              <a:t>Role of Impact </a:t>
            </a:r>
            <a:r>
              <a:rPr lang="en-AU" sz="1100" b="1" i="1" dirty="0" smtClean="0"/>
              <a:t>Assessment </a:t>
            </a:r>
            <a:r>
              <a:rPr lang="en-AU" sz="1100" b="1" dirty="0" smtClean="0"/>
              <a:t>Centro </a:t>
            </a:r>
            <a:r>
              <a:rPr lang="en-AU" sz="1100" b="1" dirty="0"/>
              <a:t>de </a:t>
            </a:r>
            <a:r>
              <a:rPr lang="en-AU" sz="1100" b="1" dirty="0" err="1"/>
              <a:t>Congresso</a:t>
            </a:r>
            <a:r>
              <a:rPr lang="en-AU" sz="1100" b="1" dirty="0"/>
              <a:t> </a:t>
            </a:r>
            <a:r>
              <a:rPr lang="en-AU" sz="1100" b="1" dirty="0" err="1"/>
              <a:t>da</a:t>
            </a:r>
            <a:r>
              <a:rPr lang="en-AU" sz="1100" b="1" dirty="0"/>
              <a:t> </a:t>
            </a:r>
            <a:r>
              <a:rPr lang="en-AU" sz="1100" b="1" dirty="0" err="1"/>
              <a:t>Alfândega</a:t>
            </a:r>
            <a:r>
              <a:rPr lang="en-AU" sz="1100" b="1" dirty="0"/>
              <a:t> | Porto, </a:t>
            </a:r>
            <a:r>
              <a:rPr lang="en-AU" sz="1100" b="1" dirty="0" smtClean="0"/>
              <a:t>Portugal   27 </a:t>
            </a:r>
            <a:r>
              <a:rPr lang="en-AU" sz="1100" b="1" dirty="0"/>
              <a:t>May - 1 June 2012</a:t>
            </a:r>
            <a:endParaRPr lang="en-AU" sz="1100" dirty="0"/>
          </a:p>
        </p:txBody>
      </p:sp>
      <p:sp>
        <p:nvSpPr>
          <p:cNvPr id="28" name="Title 1"/>
          <p:cNvSpPr>
            <a:spLocks noGrp="1"/>
          </p:cNvSpPr>
          <p:nvPr>
            <p:ph type="title"/>
          </p:nvPr>
        </p:nvSpPr>
        <p:spPr>
          <a:xfrm>
            <a:off x="457200" y="274638"/>
            <a:ext cx="8229600" cy="439718"/>
          </a:xfrm>
        </p:spPr>
        <p:txBody>
          <a:bodyPr>
            <a:normAutofit/>
          </a:bodyPr>
          <a:lstStyle/>
          <a:p>
            <a:pPr algn="r"/>
            <a:r>
              <a:rPr lang="en-US" sz="1800" b="1" dirty="0" smtClean="0"/>
              <a:t>Stewardship and the ranger uranium mine</a:t>
            </a:r>
            <a:endParaRPr lang="en-AU" sz="1800" dirty="0"/>
          </a:p>
        </p:txBody>
      </p:sp>
      <p:sp>
        <p:nvSpPr>
          <p:cNvPr id="13" name="Content Placeholder 2"/>
          <p:cNvSpPr txBox="1">
            <a:spLocks/>
          </p:cNvSpPr>
          <p:nvPr/>
        </p:nvSpPr>
        <p:spPr>
          <a:xfrm>
            <a:off x="357158" y="1000108"/>
            <a:ext cx="7572428" cy="428628"/>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tabLst/>
              <a:defRPr/>
            </a:pPr>
            <a:r>
              <a:rPr kumimoji="0" lang="en-AU" sz="1400" b="1" i="0" u="none" strike="noStrike" kern="1200" cap="none" spc="0" normalizeH="0" noProof="0" dirty="0" smtClean="0">
                <a:ln>
                  <a:noFill/>
                </a:ln>
                <a:solidFill>
                  <a:schemeClr val="tx1"/>
                </a:solidFill>
                <a:effectLst/>
                <a:uLnTx/>
                <a:uFillTx/>
                <a:latin typeface="+mn-lt"/>
                <a:ea typeface="+mn-ea"/>
                <a:cs typeface="+mn-cs"/>
              </a:rPr>
              <a:t>The Environmental Requirements</a:t>
            </a:r>
            <a:endParaRPr kumimoji="0" lang="en-AU" sz="1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Content Placeholder 2"/>
          <p:cNvSpPr txBox="1">
            <a:spLocks/>
          </p:cNvSpPr>
          <p:nvPr/>
        </p:nvSpPr>
        <p:spPr>
          <a:xfrm>
            <a:off x="428596" y="2428868"/>
            <a:ext cx="7715304" cy="1143008"/>
          </a:xfrm>
          <a:prstGeom prst="rect">
            <a:avLst/>
          </a:prstGeom>
        </p:spPr>
        <p:txBody>
          <a:bodyPr vert="horz">
            <a:noAutofit/>
          </a:bodyPr>
          <a:lstStyle/>
          <a:p>
            <a:pPr marL="274320" lvl="0" indent="-274320" algn="just">
              <a:spcBef>
                <a:spcPts val="600"/>
              </a:spcBef>
              <a:buClr>
                <a:schemeClr val="tx2"/>
              </a:buClr>
              <a:buSzPct val="73000"/>
              <a:buFont typeface="Wingdings 2"/>
              <a:buChar char=""/>
              <a:defRPr/>
            </a:pPr>
            <a:r>
              <a:rPr lang="en-AU" sz="1400" dirty="0" smtClean="0"/>
              <a:t>As a result, the company must ensure </a:t>
            </a:r>
            <a:r>
              <a:rPr lang="en-AU" sz="1400" dirty="0" smtClean="0">
                <a:solidFill>
                  <a:srgbClr val="002060"/>
                </a:solidFill>
              </a:rPr>
              <a:t>that operations at Ranger are undertaken in such a way as to be consistent with the following primary environmental objectives</a:t>
            </a:r>
            <a:r>
              <a:rPr kumimoji="0" lang="en-AU" sz="1400" b="0" i="0" u="none" strike="noStrike" kern="1200" cap="none" spc="0" normalizeH="0" baseline="0" noProof="0" dirty="0" smtClean="0">
                <a:ln>
                  <a:noFill/>
                </a:ln>
                <a:solidFill>
                  <a:schemeClr val="tx1"/>
                </a:solidFill>
                <a:effectLst/>
                <a:uLnTx/>
                <a:uFillTx/>
                <a:latin typeface="+mn-lt"/>
                <a:ea typeface="+mn-ea"/>
                <a:cs typeface="+mn-cs"/>
              </a:rPr>
              <a:t>.</a:t>
            </a:r>
          </a:p>
          <a:p>
            <a:pPr algn="just">
              <a:spcBef>
                <a:spcPts val="600"/>
              </a:spcBef>
            </a:pPr>
            <a:r>
              <a:rPr lang="en-AU" sz="1400" dirty="0" smtClean="0">
                <a:solidFill>
                  <a:srgbClr val="002060"/>
                </a:solidFill>
              </a:rPr>
              <a:t>	(a) maintain the </a:t>
            </a:r>
            <a:r>
              <a:rPr lang="en-AU" sz="1400" b="1" dirty="0" smtClean="0">
                <a:solidFill>
                  <a:srgbClr val="002060"/>
                </a:solidFill>
              </a:rPr>
              <a:t>attributes</a:t>
            </a:r>
            <a:r>
              <a:rPr lang="en-AU" sz="1400" dirty="0" smtClean="0">
                <a:solidFill>
                  <a:srgbClr val="002060"/>
                </a:solidFill>
              </a:rPr>
              <a:t> for which Kakadu National Park was inscribed on the 	World Heritage list;.......</a:t>
            </a:r>
          </a:p>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7" name="Content Placeholder 2"/>
          <p:cNvSpPr txBox="1">
            <a:spLocks/>
          </p:cNvSpPr>
          <p:nvPr/>
        </p:nvSpPr>
        <p:spPr>
          <a:xfrm>
            <a:off x="428596" y="3571876"/>
            <a:ext cx="7715304" cy="1071570"/>
          </a:xfrm>
          <a:prstGeom prst="rect">
            <a:avLst/>
          </a:prstGeom>
        </p:spPr>
        <p:txBody>
          <a:bodyPr vert="horz">
            <a:noAutofit/>
          </a:bodyPr>
          <a:lstStyle/>
          <a:p>
            <a:pPr marL="274320" lvl="0" indent="-274320" algn="just">
              <a:spcBef>
                <a:spcPts val="600"/>
              </a:spcBef>
              <a:buClr>
                <a:schemeClr val="tx2"/>
              </a:buClr>
              <a:buSzPct val="73000"/>
              <a:buFont typeface="Wingdings 2"/>
              <a:buChar char=""/>
              <a:defRPr/>
            </a:pPr>
            <a:r>
              <a:rPr lang="en-AU" sz="1400" dirty="0" smtClean="0">
                <a:solidFill>
                  <a:srgbClr val="002060"/>
                </a:solidFill>
              </a:rPr>
              <a:t>Subject to subclauses 2.2 and 2.3, the company must rehabilitate the Ranger Project Area to establish an environment similar to the adjacent areas of Kakadu National Park such that, in the opinion of the Minister with the advice of the Supervising Scientist, the rehabilitated area could be incorporated into the Kakadu National </a:t>
            </a:r>
            <a:r>
              <a:rPr lang="en-AU" sz="1400" dirty="0" smtClean="0">
                <a:solidFill>
                  <a:srgbClr val="002060"/>
                </a:solidFill>
              </a:rPr>
              <a:t>Park.</a:t>
            </a:r>
          </a:p>
          <a:p>
            <a:pPr marL="274320" lvl="0" indent="-274320" algn="just">
              <a:spcBef>
                <a:spcPts val="600"/>
              </a:spcBef>
              <a:buClr>
                <a:schemeClr val="tx2"/>
              </a:buClr>
              <a:buSzPct val="73000"/>
              <a:buFont typeface="Wingdings 2"/>
              <a:buChar char=""/>
              <a:defRPr/>
            </a:pPr>
            <a:endParaRPr kumimoji="0" lang="en-AU" sz="1400" b="0" u="none" strike="noStrike" kern="1200" cap="none" spc="0" normalizeH="0" baseline="0" noProof="0" dirty="0" smtClean="0">
              <a:ln>
                <a:noFill/>
              </a:ln>
              <a:solidFill>
                <a:schemeClr val="tx1"/>
              </a:solidFill>
              <a:effectLst/>
              <a:uLnTx/>
              <a:uFillTx/>
              <a:latin typeface="+mn-lt"/>
              <a:ea typeface="+mn-ea"/>
              <a:cs typeface="+mn-cs"/>
            </a:endParaRPr>
          </a:p>
        </p:txBody>
      </p:sp>
      <p:sp>
        <p:nvSpPr>
          <p:cNvPr id="29" name="Content Placeholder 2"/>
          <p:cNvSpPr txBox="1">
            <a:spLocks/>
          </p:cNvSpPr>
          <p:nvPr/>
        </p:nvSpPr>
        <p:spPr>
          <a:xfrm>
            <a:off x="428596" y="4643446"/>
            <a:ext cx="7715304" cy="642942"/>
          </a:xfrm>
          <a:prstGeom prst="rect">
            <a:avLst/>
          </a:prstGeom>
        </p:spPr>
        <p:txBody>
          <a:bodyPr vert="horz">
            <a:noAutofit/>
          </a:bodyPr>
          <a:lstStyle/>
          <a:p>
            <a:pPr marL="274320" indent="-274320" algn="just">
              <a:spcBef>
                <a:spcPts val="600"/>
              </a:spcBef>
              <a:buClr>
                <a:schemeClr val="tx2"/>
              </a:buClr>
              <a:buSzPct val="73000"/>
              <a:buFont typeface="Wingdings 2"/>
              <a:buChar char=""/>
              <a:defRPr/>
            </a:pPr>
            <a:r>
              <a:rPr lang="en-AU" sz="1400" dirty="0" err="1" smtClean="0">
                <a:solidFill>
                  <a:srgbClr val="002060"/>
                </a:solidFill>
              </a:rPr>
              <a:t>Mirarr</a:t>
            </a:r>
            <a:r>
              <a:rPr lang="en-AU" sz="1400" dirty="0" smtClean="0">
                <a:solidFill>
                  <a:srgbClr val="002060"/>
                </a:solidFill>
              </a:rPr>
              <a:t> </a:t>
            </a:r>
            <a:r>
              <a:rPr lang="en-AU" sz="1400" dirty="0" smtClean="0">
                <a:solidFill>
                  <a:srgbClr val="002060"/>
                </a:solidFill>
              </a:rPr>
              <a:t>determine this to mean that any restoration works </a:t>
            </a:r>
            <a:r>
              <a:rPr lang="en-AU" sz="1400" b="1" dirty="0" smtClean="0">
                <a:solidFill>
                  <a:srgbClr val="002060"/>
                </a:solidFill>
              </a:rPr>
              <a:t>must</a:t>
            </a:r>
            <a:r>
              <a:rPr lang="en-AU" sz="1400" dirty="0" smtClean="0">
                <a:solidFill>
                  <a:srgbClr val="002060"/>
                </a:solidFill>
              </a:rPr>
              <a:t> </a:t>
            </a:r>
            <a:r>
              <a:rPr lang="en-AU" sz="1400" dirty="0" smtClean="0">
                <a:solidFill>
                  <a:srgbClr val="002060"/>
                </a:solidFill>
              </a:rPr>
              <a:t>consider </a:t>
            </a:r>
            <a:r>
              <a:rPr lang="en-AU" sz="1400" dirty="0" smtClean="0">
                <a:solidFill>
                  <a:srgbClr val="002060"/>
                </a:solidFill>
              </a:rPr>
              <a:t>the cultural attributes of Kakadu National Park </a:t>
            </a:r>
            <a:r>
              <a:rPr lang="en-AU" sz="1400" dirty="0" smtClean="0">
                <a:solidFill>
                  <a:srgbClr val="002060"/>
                </a:solidFill>
              </a:rPr>
              <a:t>or else incorporation </a:t>
            </a:r>
            <a:r>
              <a:rPr lang="en-AU" sz="1400" dirty="0" smtClean="0">
                <a:solidFill>
                  <a:srgbClr val="002060"/>
                </a:solidFill>
              </a:rPr>
              <a:t>is </a:t>
            </a:r>
            <a:r>
              <a:rPr lang="en-AU" sz="1400" dirty="0" smtClean="0">
                <a:solidFill>
                  <a:srgbClr val="002060"/>
                </a:solidFill>
              </a:rPr>
              <a:t>impossible</a:t>
            </a:r>
            <a:r>
              <a:rPr lang="en-AU" sz="1400" dirty="0" smtClean="0">
                <a:solidFill>
                  <a:srgbClr val="002060"/>
                </a:solidFill>
              </a:rPr>
              <a:t>.</a:t>
            </a:r>
          </a:p>
          <a:p>
            <a:pPr marL="274320" lvl="0" indent="-274320" algn="just">
              <a:spcBef>
                <a:spcPts val="600"/>
              </a:spcBef>
              <a:buClr>
                <a:schemeClr val="tx2"/>
              </a:buClr>
              <a:buSzPct val="73000"/>
              <a:buFont typeface="Wingdings 2"/>
              <a:buChar char=""/>
              <a:defRPr/>
            </a:pPr>
            <a:endParaRPr kumimoji="0" lang="en-AU" sz="1400" b="0" u="none" strike="noStrike" kern="1200" cap="none" spc="0" normalizeH="0" baseline="0" noProof="0" dirty="0" smtClean="0">
              <a:ln>
                <a:noFill/>
              </a:ln>
              <a:solidFill>
                <a:schemeClr val="tx1"/>
              </a:solidFill>
              <a:effectLst/>
              <a:uLnTx/>
              <a:uFillTx/>
              <a:latin typeface="+mn-lt"/>
              <a:ea typeface="+mn-ea"/>
              <a:cs typeface="+mn-cs"/>
            </a:endParaRPr>
          </a:p>
        </p:txBody>
      </p:sp>
      <p:sp>
        <p:nvSpPr>
          <p:cNvPr id="31" name="Content Placeholder 2"/>
          <p:cNvSpPr txBox="1">
            <a:spLocks/>
          </p:cNvSpPr>
          <p:nvPr/>
        </p:nvSpPr>
        <p:spPr>
          <a:xfrm>
            <a:off x="428596" y="1571612"/>
            <a:ext cx="7715304" cy="785818"/>
          </a:xfrm>
          <a:prstGeom prst="rect">
            <a:avLst/>
          </a:prstGeom>
        </p:spPr>
        <p:txBody>
          <a:bodyPr vert="horz">
            <a:noAutofit/>
          </a:bodyPr>
          <a:lstStyle/>
          <a:p>
            <a:pPr marL="274320" indent="-274320" algn="just">
              <a:spcBef>
                <a:spcPts val="600"/>
              </a:spcBef>
              <a:buClr>
                <a:schemeClr val="tx2"/>
              </a:buClr>
              <a:buSzPct val="73000"/>
              <a:buFont typeface="Wingdings 2"/>
              <a:buChar char=""/>
              <a:defRPr/>
            </a:pPr>
            <a:r>
              <a:rPr lang="en-AU" sz="1400" dirty="0" smtClean="0"/>
              <a:t>The </a:t>
            </a:r>
            <a:r>
              <a:rPr lang="en-AU" sz="1400" dirty="0" smtClean="0"/>
              <a:t>Environmental Requirements are set by the Australian Federal Government and </a:t>
            </a:r>
            <a:r>
              <a:rPr lang="en-AU" sz="1400" dirty="0" smtClean="0"/>
              <a:t>designed primarily to </a:t>
            </a:r>
            <a:r>
              <a:rPr lang="en-AU" sz="1400" dirty="0" smtClean="0"/>
              <a:t>protect Kakadu National Park from exposure to radionuclide wastes for 10,000 years. </a:t>
            </a:r>
            <a:endParaRPr lang="en-AU" sz="1400" dirty="0" smtClean="0">
              <a:solidFill>
                <a:srgbClr val="002060"/>
              </a:solidFill>
            </a:endParaRPr>
          </a:p>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3" name="Content Placeholder 2"/>
          <p:cNvSpPr txBox="1">
            <a:spLocks/>
          </p:cNvSpPr>
          <p:nvPr/>
        </p:nvSpPr>
        <p:spPr>
          <a:xfrm>
            <a:off x="428596" y="5286388"/>
            <a:ext cx="7715304" cy="714380"/>
          </a:xfrm>
          <a:prstGeom prst="rect">
            <a:avLst/>
          </a:prstGeom>
        </p:spPr>
        <p:txBody>
          <a:bodyPr vert="horz">
            <a:noAutofit/>
          </a:bodyPr>
          <a:lstStyle/>
          <a:p>
            <a:pPr marL="274320" indent="-274320" algn="just">
              <a:spcBef>
                <a:spcPts val="600"/>
              </a:spcBef>
              <a:buClr>
                <a:schemeClr val="tx2"/>
              </a:buClr>
              <a:buSzPct val="73000"/>
              <a:buFont typeface="Wingdings 2"/>
              <a:buChar char=""/>
              <a:defRPr/>
            </a:pPr>
            <a:r>
              <a:rPr lang="en-AU" sz="1400" dirty="0" smtClean="0">
                <a:solidFill>
                  <a:srgbClr val="002060"/>
                </a:solidFill>
              </a:rPr>
              <a:t>Prior to 2007, dealing with impacts on cultural attributes was not really considered important, but is now becoming an important part of Stakeholder Engagement not only at Ranger, but at other mines in Australia</a:t>
            </a:r>
            <a:endParaRPr lang="en-AU" sz="1400" dirty="0" smtClean="0">
              <a:solidFill>
                <a:srgbClr val="002060"/>
              </a:solidFill>
            </a:endParaRPr>
          </a:p>
          <a:p>
            <a:pPr marL="274320" lvl="0" indent="-274320" algn="just">
              <a:spcBef>
                <a:spcPts val="600"/>
              </a:spcBef>
              <a:buClr>
                <a:schemeClr val="tx2"/>
              </a:buClr>
              <a:buSzPct val="73000"/>
              <a:buFont typeface="Wingdings 2"/>
              <a:buChar char=""/>
              <a:defRPr/>
            </a:pPr>
            <a:endParaRPr kumimoji="0" lang="en-AU" sz="1400" b="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linds(horizontal)">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p:bldP spid="29" grpId="0"/>
      <p:bldP spid="31"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2"/>
          <a:srcRect/>
          <a:stretch>
            <a:fillRect/>
          </a:stretch>
        </p:blipFill>
        <p:spPr bwMode="auto">
          <a:xfrm>
            <a:off x="428596" y="285728"/>
            <a:ext cx="1057275" cy="666750"/>
          </a:xfrm>
          <a:prstGeom prst="rect">
            <a:avLst/>
          </a:prstGeom>
          <a:noFill/>
          <a:ln w="9525">
            <a:noFill/>
            <a:miter lim="800000"/>
            <a:headEnd/>
            <a:tailEnd/>
          </a:ln>
          <a:effectLst/>
        </p:spPr>
      </p:pic>
      <p:sp>
        <p:nvSpPr>
          <p:cNvPr id="11" name="Title 1"/>
          <p:cNvSpPr txBox="1">
            <a:spLocks/>
          </p:cNvSpPr>
          <p:nvPr/>
        </p:nvSpPr>
        <p:spPr>
          <a:xfrm>
            <a:off x="214282" y="6203992"/>
            <a:ext cx="8229600" cy="582594"/>
          </a:xfrm>
          <a:prstGeom prst="rect">
            <a:avLst/>
          </a:prstGeom>
        </p:spPr>
        <p:txBody>
          <a:bodyPr vert="horz" lIns="91440" tIns="45720" rIns="91440" bIns="45720" rtlCol="0" anchor="ctr">
            <a:normAutofit/>
          </a:bodyPr>
          <a:lstStyle/>
          <a:p>
            <a:r>
              <a:rPr lang="en-AU" sz="1100" b="1" dirty="0"/>
              <a:t>Energy </a:t>
            </a:r>
            <a:r>
              <a:rPr lang="en-AU" sz="1100" b="1" dirty="0" smtClean="0"/>
              <a:t>Future </a:t>
            </a:r>
            <a:r>
              <a:rPr lang="en-AU" sz="1100" b="1" i="1" dirty="0" smtClean="0"/>
              <a:t>The </a:t>
            </a:r>
            <a:r>
              <a:rPr lang="en-AU" sz="1100" b="1" i="1" dirty="0"/>
              <a:t>Role of Impact </a:t>
            </a:r>
            <a:r>
              <a:rPr lang="en-AU" sz="1100" b="1" i="1" dirty="0" smtClean="0"/>
              <a:t>Assessment </a:t>
            </a:r>
            <a:r>
              <a:rPr lang="en-AU" sz="1100" b="1" dirty="0" smtClean="0"/>
              <a:t>Centro </a:t>
            </a:r>
            <a:r>
              <a:rPr lang="en-AU" sz="1100" b="1" dirty="0"/>
              <a:t>de </a:t>
            </a:r>
            <a:r>
              <a:rPr lang="en-AU" sz="1100" b="1" dirty="0" err="1"/>
              <a:t>Congresso</a:t>
            </a:r>
            <a:r>
              <a:rPr lang="en-AU" sz="1100" b="1" dirty="0"/>
              <a:t> </a:t>
            </a:r>
            <a:r>
              <a:rPr lang="en-AU" sz="1100" b="1" dirty="0" err="1"/>
              <a:t>da</a:t>
            </a:r>
            <a:r>
              <a:rPr lang="en-AU" sz="1100" b="1" dirty="0"/>
              <a:t> </a:t>
            </a:r>
            <a:r>
              <a:rPr lang="en-AU" sz="1100" b="1" dirty="0" err="1"/>
              <a:t>Alfândega</a:t>
            </a:r>
            <a:r>
              <a:rPr lang="en-AU" sz="1100" b="1" dirty="0"/>
              <a:t> | Porto, </a:t>
            </a:r>
            <a:r>
              <a:rPr lang="en-AU" sz="1100" b="1" dirty="0" smtClean="0"/>
              <a:t>Portugal   27 </a:t>
            </a:r>
            <a:r>
              <a:rPr lang="en-AU" sz="1100" b="1" dirty="0"/>
              <a:t>May - 1 June 2012</a:t>
            </a:r>
            <a:endParaRPr lang="en-AU" sz="1100" dirty="0"/>
          </a:p>
        </p:txBody>
      </p:sp>
      <p:pic>
        <p:nvPicPr>
          <p:cNvPr id="12" name="eventlogo" descr="Energy Future logo">
            <a:hlinkClick r:id="rId3"/>
          </p:cNvPr>
          <p:cNvPicPr/>
          <p:nvPr/>
        </p:nvPicPr>
        <p:blipFill>
          <a:blip r:embed="rId4"/>
          <a:srcRect/>
          <a:stretch>
            <a:fillRect/>
          </a:stretch>
        </p:blipFill>
        <p:spPr bwMode="auto">
          <a:xfrm>
            <a:off x="8501090" y="6215082"/>
            <a:ext cx="542919" cy="452434"/>
          </a:xfrm>
          <a:prstGeom prst="rect">
            <a:avLst/>
          </a:prstGeom>
          <a:noFill/>
          <a:ln w="9525">
            <a:noFill/>
            <a:miter lim="800000"/>
            <a:headEnd/>
            <a:tailEnd/>
          </a:ln>
        </p:spPr>
      </p:pic>
      <p:sp>
        <p:nvSpPr>
          <p:cNvPr id="24" name="Title 1"/>
          <p:cNvSpPr>
            <a:spLocks noGrp="1"/>
          </p:cNvSpPr>
          <p:nvPr>
            <p:ph type="title"/>
          </p:nvPr>
        </p:nvSpPr>
        <p:spPr>
          <a:xfrm>
            <a:off x="457200" y="274638"/>
            <a:ext cx="8229600" cy="439718"/>
          </a:xfrm>
        </p:spPr>
        <p:txBody>
          <a:bodyPr>
            <a:normAutofit/>
          </a:bodyPr>
          <a:lstStyle/>
          <a:p>
            <a:pPr algn="r"/>
            <a:r>
              <a:rPr lang="en-US" sz="1800" b="1" dirty="0" smtClean="0"/>
              <a:t>Stewardship and the ranger uranium mine</a:t>
            </a:r>
            <a:endParaRPr lang="en-AU" sz="1800" dirty="0"/>
          </a:p>
        </p:txBody>
      </p:sp>
      <p:sp>
        <p:nvSpPr>
          <p:cNvPr id="25" name="Content Placeholder 2"/>
          <p:cNvSpPr txBox="1">
            <a:spLocks/>
          </p:cNvSpPr>
          <p:nvPr/>
        </p:nvSpPr>
        <p:spPr>
          <a:xfrm>
            <a:off x="357158" y="1000108"/>
            <a:ext cx="7572428" cy="428628"/>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tabLst/>
              <a:defRPr/>
            </a:pPr>
            <a:r>
              <a:rPr kumimoji="0" lang="en-AU" sz="1400" b="1" i="0" u="none" strike="noStrike" kern="1200" cap="none" spc="0" normalizeH="0" noProof="0" dirty="0" smtClean="0">
                <a:ln>
                  <a:noFill/>
                </a:ln>
                <a:solidFill>
                  <a:schemeClr val="tx1"/>
                </a:solidFill>
                <a:effectLst/>
                <a:uLnTx/>
                <a:uFillTx/>
                <a:latin typeface="+mn-lt"/>
                <a:ea typeface="+mn-ea"/>
                <a:cs typeface="+mn-cs"/>
              </a:rPr>
              <a:t>The Consultation Process</a:t>
            </a:r>
            <a:endParaRPr kumimoji="0" lang="en-AU" sz="14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6" name="Picture 2"/>
          <p:cNvPicPr>
            <a:picLocks noChangeAspect="1" noChangeArrowheads="1"/>
          </p:cNvPicPr>
          <p:nvPr/>
        </p:nvPicPr>
        <p:blipFill>
          <a:blip r:embed="rId5"/>
          <a:srcRect/>
          <a:stretch>
            <a:fillRect/>
          </a:stretch>
        </p:blipFill>
        <p:spPr bwMode="auto">
          <a:xfrm>
            <a:off x="357158" y="1357298"/>
            <a:ext cx="3571900" cy="4857784"/>
          </a:xfrm>
          <a:prstGeom prst="rect">
            <a:avLst/>
          </a:prstGeom>
          <a:noFill/>
          <a:ln w="9525">
            <a:noFill/>
            <a:miter lim="800000"/>
            <a:headEnd/>
            <a:tailEnd/>
          </a:ln>
        </p:spPr>
      </p:pic>
      <p:sp>
        <p:nvSpPr>
          <p:cNvPr id="28" name="Content Placeholder 2"/>
          <p:cNvSpPr txBox="1">
            <a:spLocks/>
          </p:cNvSpPr>
          <p:nvPr/>
        </p:nvSpPr>
        <p:spPr>
          <a:xfrm>
            <a:off x="4000496" y="3714752"/>
            <a:ext cx="4143404" cy="1000132"/>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AU" sz="1400" b="0" i="0" u="none" strike="noStrike" kern="1200" cap="none" spc="0" normalizeH="0" baseline="0" noProof="0" dirty="0" smtClean="0">
                <a:ln>
                  <a:noFill/>
                </a:ln>
                <a:solidFill>
                  <a:schemeClr val="tx1"/>
                </a:solidFill>
                <a:effectLst/>
                <a:uLnTx/>
                <a:uFillTx/>
                <a:latin typeface="+mn-lt"/>
                <a:ea typeface="+mn-ea"/>
                <a:cs typeface="+mn-cs"/>
              </a:rPr>
              <a:t>There was some</a:t>
            </a:r>
            <a:r>
              <a:rPr kumimoji="0" lang="en-AU" sz="1400" b="0" i="0" u="none" strike="noStrike" kern="1200" cap="none" spc="0" normalizeH="0" noProof="0" dirty="0" smtClean="0">
                <a:ln>
                  <a:noFill/>
                </a:ln>
                <a:solidFill>
                  <a:schemeClr val="tx1"/>
                </a:solidFill>
                <a:effectLst/>
                <a:uLnTx/>
                <a:uFillTx/>
                <a:latin typeface="+mn-lt"/>
                <a:ea typeface="+mn-ea"/>
                <a:cs typeface="+mn-cs"/>
              </a:rPr>
              <a:t> significant </a:t>
            </a:r>
            <a:r>
              <a:rPr kumimoji="0" lang="en-AU" sz="1400" b="0" i="0" u="none" strike="noStrike" kern="1200" cap="none" spc="0" normalizeH="0" baseline="0" noProof="0" dirty="0" smtClean="0">
                <a:ln>
                  <a:noFill/>
                </a:ln>
                <a:solidFill>
                  <a:schemeClr val="tx1"/>
                </a:solidFill>
                <a:effectLst/>
                <a:uLnTx/>
                <a:uFillTx/>
                <a:latin typeface="+mn-lt"/>
                <a:ea typeface="+mn-ea"/>
                <a:cs typeface="+mn-cs"/>
              </a:rPr>
              <a:t>resistance</a:t>
            </a:r>
            <a:r>
              <a:rPr kumimoji="0" lang="en-AU" sz="1400" b="0" i="0" u="none" strike="noStrike" kern="1200" cap="none" spc="0" normalizeH="0" noProof="0" dirty="0" smtClean="0">
                <a:ln>
                  <a:noFill/>
                </a:ln>
                <a:solidFill>
                  <a:schemeClr val="tx1"/>
                </a:solidFill>
                <a:effectLst/>
                <a:uLnTx/>
                <a:uFillTx/>
                <a:latin typeface="+mn-lt"/>
                <a:ea typeface="+mn-ea"/>
                <a:cs typeface="+mn-cs"/>
              </a:rPr>
              <a:t> to the inclusion of people’s belief systems into the process</a:t>
            </a:r>
            <a:r>
              <a:rPr kumimoji="0" lang="en-AU" sz="1400" b="0" i="0" u="none" strike="noStrike" kern="1200" cap="none" spc="0" normalizeH="0" baseline="0" noProof="0" dirty="0" smtClean="0">
                <a:ln>
                  <a:noFill/>
                </a:ln>
                <a:solidFill>
                  <a:schemeClr val="tx1"/>
                </a:solidFill>
                <a:effectLst/>
                <a:uLnTx/>
                <a:uFillTx/>
                <a:latin typeface="+mn-lt"/>
                <a:ea typeface="+mn-ea"/>
                <a:cs typeface="+mn-cs"/>
              </a:rPr>
              <a:t>.</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9" name="Content Placeholder 2"/>
          <p:cNvSpPr txBox="1">
            <a:spLocks/>
          </p:cNvSpPr>
          <p:nvPr/>
        </p:nvSpPr>
        <p:spPr>
          <a:xfrm>
            <a:off x="4000496" y="4643446"/>
            <a:ext cx="4143404" cy="1285884"/>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AU" sz="1400" b="0" i="0" u="none" strike="noStrike" kern="1200" cap="none" spc="0" normalizeH="0" noProof="0" dirty="0" smtClean="0">
                <a:ln>
                  <a:noFill/>
                </a:ln>
                <a:solidFill>
                  <a:schemeClr val="tx1"/>
                </a:solidFill>
                <a:effectLst/>
                <a:uLnTx/>
                <a:uFillTx/>
                <a:latin typeface="+mn-lt"/>
                <a:ea typeface="+mn-ea"/>
                <a:cs typeface="+mn-cs"/>
              </a:rPr>
              <a:t>However, we were able to link together traditional ecological knowledge and western science to determine a set of potentially useable closure criteria that would be acceptable to the company and to </a:t>
            </a:r>
            <a:r>
              <a:rPr kumimoji="0" lang="en-AU" sz="1400" b="0" i="0" u="none" strike="noStrike" kern="1200" cap="none" spc="0" normalizeH="0" noProof="0" dirty="0" err="1" smtClean="0">
                <a:ln>
                  <a:noFill/>
                </a:ln>
                <a:solidFill>
                  <a:schemeClr val="tx1"/>
                </a:solidFill>
                <a:effectLst/>
                <a:uLnTx/>
                <a:uFillTx/>
                <a:latin typeface="+mn-lt"/>
                <a:ea typeface="+mn-ea"/>
                <a:cs typeface="+mn-cs"/>
              </a:rPr>
              <a:t>Mirarr</a:t>
            </a:r>
            <a:r>
              <a:rPr kumimoji="0" lang="en-AU" sz="1400" b="0" i="0" u="none" strike="noStrike" kern="1200" cap="none" spc="0" normalizeH="0" noProof="0" dirty="0" smtClean="0">
                <a:ln>
                  <a:noFill/>
                </a:ln>
                <a:solidFill>
                  <a:schemeClr val="tx1"/>
                </a:solidFill>
                <a:effectLst/>
                <a:uLnTx/>
                <a:uFillTx/>
                <a:latin typeface="+mn-lt"/>
                <a:ea typeface="+mn-ea"/>
                <a:cs typeface="+mn-cs"/>
              </a:rPr>
              <a:t>.</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1" name="Content Placeholder 2"/>
          <p:cNvSpPr txBox="1">
            <a:spLocks/>
          </p:cNvSpPr>
          <p:nvPr/>
        </p:nvSpPr>
        <p:spPr>
          <a:xfrm>
            <a:off x="4000496" y="1571612"/>
            <a:ext cx="4143404" cy="1000132"/>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AU" sz="1400" b="0" i="0" u="none" strike="noStrike" kern="1200" cap="none" spc="0" normalizeH="0" baseline="0" noProof="0" dirty="0" smtClean="0">
                <a:ln>
                  <a:noFill/>
                </a:ln>
                <a:solidFill>
                  <a:schemeClr val="tx1"/>
                </a:solidFill>
                <a:effectLst/>
                <a:uLnTx/>
                <a:uFillTx/>
                <a:latin typeface="+mn-lt"/>
                <a:ea typeface="+mn-ea"/>
                <a:cs typeface="+mn-cs"/>
              </a:rPr>
              <a:t>We needed to find a way to work with the company to ensure that the cultural requirements of the </a:t>
            </a:r>
            <a:r>
              <a:rPr kumimoji="0" lang="en-AU" sz="1400" b="0" i="0" u="none" strike="noStrike" kern="1200" cap="none" spc="0" normalizeH="0" baseline="0" noProof="0" dirty="0" err="1" smtClean="0">
                <a:ln>
                  <a:noFill/>
                </a:ln>
                <a:solidFill>
                  <a:schemeClr val="tx1"/>
                </a:solidFill>
                <a:effectLst/>
                <a:uLnTx/>
                <a:uFillTx/>
                <a:latin typeface="+mn-lt"/>
                <a:ea typeface="+mn-ea"/>
                <a:cs typeface="+mn-cs"/>
              </a:rPr>
              <a:t>Mirarr</a:t>
            </a:r>
            <a:r>
              <a:rPr kumimoji="0" lang="en-AU" sz="1400" b="0" i="0" u="none" strike="noStrike" kern="1200" cap="none" spc="0" normalizeH="0" baseline="0" noProof="0" dirty="0" smtClean="0">
                <a:ln>
                  <a:noFill/>
                </a:ln>
                <a:solidFill>
                  <a:schemeClr val="tx1"/>
                </a:solidFill>
                <a:effectLst/>
                <a:uLnTx/>
                <a:uFillTx/>
                <a:latin typeface="+mn-lt"/>
                <a:ea typeface="+mn-ea"/>
                <a:cs typeface="+mn-cs"/>
              </a:rPr>
              <a:t> traditional landowners were also met.</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2" name="Content Placeholder 2"/>
          <p:cNvSpPr txBox="1">
            <a:spLocks/>
          </p:cNvSpPr>
          <p:nvPr/>
        </p:nvSpPr>
        <p:spPr>
          <a:xfrm>
            <a:off x="4000496" y="2643182"/>
            <a:ext cx="4143404" cy="1000132"/>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lang="en-AU" sz="1400" dirty="0" smtClean="0"/>
              <a:t>As there was already a lot of environmental rehabilitation planning being done, we tried to integrate traditional ecological knowledge as the first step to a wider cultural outcome.</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a:srcRect/>
          <a:stretch>
            <a:fillRect/>
          </a:stretch>
        </p:blipFill>
        <p:spPr bwMode="auto">
          <a:xfrm>
            <a:off x="428596" y="285728"/>
            <a:ext cx="1057275" cy="666750"/>
          </a:xfrm>
          <a:prstGeom prst="rect">
            <a:avLst/>
          </a:prstGeom>
          <a:noFill/>
          <a:ln w="9525">
            <a:noFill/>
            <a:miter lim="800000"/>
            <a:headEnd/>
            <a:tailEnd/>
          </a:ln>
          <a:effectLst/>
        </p:spPr>
      </p:pic>
      <p:sp>
        <p:nvSpPr>
          <p:cNvPr id="9" name="Title 1"/>
          <p:cNvSpPr txBox="1">
            <a:spLocks/>
          </p:cNvSpPr>
          <p:nvPr/>
        </p:nvSpPr>
        <p:spPr>
          <a:xfrm>
            <a:off x="214282" y="6143644"/>
            <a:ext cx="8229600" cy="582594"/>
          </a:xfrm>
          <a:prstGeom prst="rect">
            <a:avLst/>
          </a:prstGeom>
        </p:spPr>
        <p:txBody>
          <a:bodyPr vert="horz" lIns="91440" tIns="45720" rIns="91440" bIns="45720" rtlCol="0" anchor="ctr">
            <a:normAutofit/>
          </a:bodyPr>
          <a:lstStyle/>
          <a:p>
            <a:r>
              <a:rPr lang="en-AU" sz="1100" b="1" dirty="0"/>
              <a:t>Energy </a:t>
            </a:r>
            <a:r>
              <a:rPr lang="en-AU" sz="1100" b="1" dirty="0" smtClean="0"/>
              <a:t>Future </a:t>
            </a:r>
            <a:r>
              <a:rPr lang="en-AU" sz="1100" b="1" i="1" dirty="0" smtClean="0"/>
              <a:t>The </a:t>
            </a:r>
            <a:r>
              <a:rPr lang="en-AU" sz="1100" b="1" i="1" dirty="0"/>
              <a:t>Role of Impact </a:t>
            </a:r>
            <a:r>
              <a:rPr lang="en-AU" sz="1100" b="1" i="1" dirty="0" smtClean="0"/>
              <a:t>Assessment </a:t>
            </a:r>
            <a:r>
              <a:rPr lang="en-AU" sz="1100" b="1" dirty="0" smtClean="0"/>
              <a:t>Centro </a:t>
            </a:r>
            <a:r>
              <a:rPr lang="en-AU" sz="1100" b="1" dirty="0"/>
              <a:t>de </a:t>
            </a:r>
            <a:r>
              <a:rPr lang="en-AU" sz="1100" b="1" dirty="0" err="1"/>
              <a:t>Congresso</a:t>
            </a:r>
            <a:r>
              <a:rPr lang="en-AU" sz="1100" b="1" dirty="0"/>
              <a:t> </a:t>
            </a:r>
            <a:r>
              <a:rPr lang="en-AU" sz="1100" b="1" dirty="0" err="1"/>
              <a:t>da</a:t>
            </a:r>
            <a:r>
              <a:rPr lang="en-AU" sz="1100" b="1" dirty="0"/>
              <a:t> </a:t>
            </a:r>
            <a:r>
              <a:rPr lang="en-AU" sz="1100" b="1" dirty="0" err="1"/>
              <a:t>Alfândega</a:t>
            </a:r>
            <a:r>
              <a:rPr lang="en-AU" sz="1100" b="1" dirty="0"/>
              <a:t> | Porto, </a:t>
            </a:r>
            <a:r>
              <a:rPr lang="en-AU" sz="1100" b="1" dirty="0" smtClean="0"/>
              <a:t>Portugal   27 </a:t>
            </a:r>
            <a:r>
              <a:rPr lang="en-AU" sz="1100" b="1" dirty="0"/>
              <a:t>May - 1 June 2012</a:t>
            </a:r>
            <a:endParaRPr lang="en-AU" sz="1100" dirty="0"/>
          </a:p>
        </p:txBody>
      </p:sp>
      <p:pic>
        <p:nvPicPr>
          <p:cNvPr id="11" name="eventlogo" descr="Energy Future logo">
            <a:hlinkClick r:id="rId3"/>
          </p:cNvPr>
          <p:cNvPicPr/>
          <p:nvPr/>
        </p:nvPicPr>
        <p:blipFill>
          <a:blip r:embed="rId4"/>
          <a:srcRect/>
          <a:stretch>
            <a:fillRect/>
          </a:stretch>
        </p:blipFill>
        <p:spPr bwMode="auto">
          <a:xfrm>
            <a:off x="8501090" y="6215082"/>
            <a:ext cx="542919" cy="452434"/>
          </a:xfrm>
          <a:prstGeom prst="rect">
            <a:avLst/>
          </a:prstGeom>
          <a:noFill/>
          <a:ln w="9525">
            <a:noFill/>
            <a:miter lim="800000"/>
            <a:headEnd/>
            <a:tailEnd/>
          </a:ln>
        </p:spPr>
      </p:pic>
      <p:sp>
        <p:nvSpPr>
          <p:cNvPr id="16" name="Title 1"/>
          <p:cNvSpPr>
            <a:spLocks noGrp="1"/>
          </p:cNvSpPr>
          <p:nvPr>
            <p:ph type="title"/>
          </p:nvPr>
        </p:nvSpPr>
        <p:spPr>
          <a:xfrm>
            <a:off x="457200" y="274638"/>
            <a:ext cx="8229600" cy="439718"/>
          </a:xfrm>
        </p:spPr>
        <p:txBody>
          <a:bodyPr>
            <a:normAutofit/>
          </a:bodyPr>
          <a:lstStyle/>
          <a:p>
            <a:pPr algn="r"/>
            <a:r>
              <a:rPr lang="en-US" sz="1800" b="1" dirty="0" smtClean="0"/>
              <a:t>Stewardship and the ranger uranium mine</a:t>
            </a:r>
            <a:endParaRPr lang="en-AU" sz="1800" dirty="0"/>
          </a:p>
        </p:txBody>
      </p:sp>
      <p:graphicFrame>
        <p:nvGraphicFramePr>
          <p:cNvPr id="17" name="Table 16"/>
          <p:cNvGraphicFramePr>
            <a:graphicFrameLocks noGrp="1"/>
          </p:cNvGraphicFramePr>
          <p:nvPr/>
        </p:nvGraphicFramePr>
        <p:xfrm>
          <a:off x="428596" y="1714488"/>
          <a:ext cx="7429552" cy="4318656"/>
        </p:xfrm>
        <a:graphic>
          <a:graphicData uri="http://schemas.openxmlformats.org/drawingml/2006/table">
            <a:tbl>
              <a:tblPr/>
              <a:tblGrid>
                <a:gridCol w="1925670"/>
                <a:gridCol w="1831754"/>
                <a:gridCol w="1836064"/>
                <a:gridCol w="1836064"/>
              </a:tblGrid>
              <a:tr h="199706">
                <a:tc>
                  <a:txBody>
                    <a:bodyPr/>
                    <a:lstStyle/>
                    <a:p>
                      <a:pPr algn="just">
                        <a:spcBef>
                          <a:spcPts val="600"/>
                        </a:spcBef>
                        <a:spcAft>
                          <a:spcPts val="600"/>
                        </a:spcAft>
                      </a:pPr>
                      <a:r>
                        <a:rPr lang="en-US" sz="800" b="1">
                          <a:latin typeface="Times New Roman"/>
                          <a:ea typeface="Times New Roman"/>
                          <a:cs typeface="Times New Roman"/>
                        </a:rPr>
                        <a:t>Environmental Parameter</a:t>
                      </a:r>
                      <a:endParaRPr lang="en-A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800" b="1">
                          <a:latin typeface="Times New Roman"/>
                          <a:ea typeface="Times New Roman"/>
                          <a:cs typeface="Times New Roman"/>
                        </a:rPr>
                        <a:t>Cultural Considerations</a:t>
                      </a:r>
                      <a:endParaRPr lang="en-A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800" b="1">
                          <a:latin typeface="Times New Roman"/>
                          <a:ea typeface="Times New Roman"/>
                          <a:cs typeface="Times New Roman"/>
                        </a:rPr>
                        <a:t>Key Closure Criteria</a:t>
                      </a:r>
                      <a:endParaRPr lang="en-A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800" b="1">
                          <a:latin typeface="Times New Roman"/>
                          <a:ea typeface="Times New Roman"/>
                          <a:cs typeface="Times New Roman"/>
                        </a:rPr>
                        <a:t>Scientific Considerations</a:t>
                      </a:r>
                      <a:endParaRPr lang="en-A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414">
                <a:tc rowSpan="5">
                  <a:txBody>
                    <a:bodyPr/>
                    <a:lstStyle/>
                    <a:p>
                      <a:pPr algn="just">
                        <a:spcBef>
                          <a:spcPts val="300"/>
                        </a:spcBef>
                        <a:spcAft>
                          <a:spcPts val="300"/>
                        </a:spcAft>
                      </a:pPr>
                      <a:r>
                        <a:rPr lang="en-US" sz="800">
                          <a:latin typeface="Times New Roman"/>
                          <a:ea typeface="Times New Roman"/>
                          <a:cs typeface="Times New Roman"/>
                        </a:rPr>
                        <a:t>Topography</a:t>
                      </a:r>
                      <a:endParaRPr lang="en-A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800">
                          <a:latin typeface="Times New Roman"/>
                          <a:ea typeface="Times New Roman"/>
                          <a:cs typeface="Times New Roman"/>
                        </a:rPr>
                        <a:t>Protection of existing sacred and ceremonial sites</a:t>
                      </a:r>
                      <a:endParaRPr lang="en-A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just">
                        <a:spcBef>
                          <a:spcPts val="300"/>
                        </a:spcBef>
                        <a:spcAft>
                          <a:spcPts val="300"/>
                        </a:spcAft>
                      </a:pPr>
                      <a:r>
                        <a:rPr lang="en-US" sz="800">
                          <a:latin typeface="Times New Roman"/>
                          <a:ea typeface="Times New Roman"/>
                          <a:cs typeface="Times New Roman"/>
                        </a:rPr>
                        <a:t>Post-mining landform design.</a:t>
                      </a:r>
                      <a:endParaRPr lang="en-A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just">
                        <a:spcBef>
                          <a:spcPts val="300"/>
                        </a:spcBef>
                        <a:spcAft>
                          <a:spcPts val="300"/>
                        </a:spcAft>
                      </a:pPr>
                      <a:r>
                        <a:rPr lang="en-US" sz="800">
                          <a:latin typeface="Times New Roman"/>
                          <a:ea typeface="Times New Roman"/>
                          <a:cs typeface="Times New Roman"/>
                        </a:rPr>
                        <a:t>Erosion</a:t>
                      </a:r>
                      <a:endParaRPr lang="en-AU" sz="1200">
                        <a:latin typeface="Calibri"/>
                        <a:ea typeface="Times New Roman"/>
                        <a:cs typeface="Times New Roman"/>
                      </a:endParaRPr>
                    </a:p>
                    <a:p>
                      <a:pPr algn="just">
                        <a:spcBef>
                          <a:spcPts val="300"/>
                        </a:spcBef>
                        <a:spcAft>
                          <a:spcPts val="300"/>
                        </a:spcAft>
                      </a:pPr>
                      <a:r>
                        <a:rPr lang="en-US" sz="800">
                          <a:latin typeface="Times New Roman"/>
                          <a:ea typeface="Times New Roman"/>
                          <a:cs typeface="Times New Roman"/>
                        </a:rPr>
                        <a:t>Geotechnical Stability</a:t>
                      </a:r>
                      <a:endParaRPr lang="en-AU" sz="1200">
                        <a:latin typeface="Calibri"/>
                        <a:ea typeface="Times New Roman"/>
                        <a:cs typeface="Times New Roman"/>
                      </a:endParaRPr>
                    </a:p>
                    <a:p>
                      <a:pPr algn="just">
                        <a:spcBef>
                          <a:spcPts val="300"/>
                        </a:spcBef>
                        <a:spcAft>
                          <a:spcPts val="300"/>
                        </a:spcAft>
                      </a:pPr>
                      <a:r>
                        <a:rPr lang="en-US" sz="800">
                          <a:latin typeface="Times New Roman"/>
                          <a:ea typeface="Times New Roman"/>
                          <a:cs typeface="Times New Roman"/>
                        </a:rPr>
                        <a:t>Slope</a:t>
                      </a:r>
                      <a:endParaRPr lang="en-AU" sz="1200">
                        <a:latin typeface="Calibri"/>
                        <a:ea typeface="Times New Roman"/>
                        <a:cs typeface="Times New Roman"/>
                      </a:endParaRPr>
                    </a:p>
                    <a:p>
                      <a:pPr algn="just">
                        <a:spcBef>
                          <a:spcPts val="300"/>
                        </a:spcBef>
                        <a:spcAft>
                          <a:spcPts val="300"/>
                        </a:spcAft>
                      </a:pPr>
                      <a:r>
                        <a:rPr lang="en-US" sz="800">
                          <a:latin typeface="Times New Roman"/>
                          <a:ea typeface="Times New Roman"/>
                          <a:cs typeface="Times New Roman"/>
                        </a:rPr>
                        <a:t>Aesthetics</a:t>
                      </a:r>
                      <a:endParaRPr lang="en-AU" sz="1200">
                        <a:latin typeface="Calibri"/>
                        <a:ea typeface="Times New Roman"/>
                        <a:cs typeface="Times New Roman"/>
                      </a:endParaRPr>
                    </a:p>
                    <a:p>
                      <a:pPr algn="just">
                        <a:spcBef>
                          <a:spcPts val="300"/>
                        </a:spcBef>
                        <a:spcAft>
                          <a:spcPts val="300"/>
                        </a:spcAft>
                      </a:pPr>
                      <a:r>
                        <a:rPr lang="en-US" sz="800">
                          <a:latin typeface="Times New Roman"/>
                          <a:ea typeface="Times New Roman"/>
                          <a:cs typeface="Times New Roman"/>
                        </a:rPr>
                        <a:t>Levels of contaminants in soil</a:t>
                      </a:r>
                      <a:endParaRPr lang="en-AU" sz="1200">
                        <a:latin typeface="Calibri"/>
                        <a:ea typeface="Times New Roman"/>
                        <a:cs typeface="Times New Roman"/>
                      </a:endParaRPr>
                    </a:p>
                    <a:p>
                      <a:pPr algn="just">
                        <a:spcBef>
                          <a:spcPts val="300"/>
                        </a:spcBef>
                        <a:spcAft>
                          <a:spcPts val="300"/>
                        </a:spcAft>
                      </a:pPr>
                      <a:r>
                        <a:rPr lang="en-US" sz="800">
                          <a:latin typeface="Times New Roman"/>
                          <a:ea typeface="Times New Roman"/>
                          <a:cs typeface="Times New Roman"/>
                        </a:rPr>
                        <a:t>Drainage</a:t>
                      </a:r>
                      <a:endParaRPr lang="en-A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414">
                <a:tc vMerge="1">
                  <a:txBody>
                    <a:bodyPr/>
                    <a:lstStyle/>
                    <a:p>
                      <a:endParaRPr lang="en-AU"/>
                    </a:p>
                  </a:txBody>
                  <a:tcPr/>
                </a:tc>
                <a:tc>
                  <a:txBody>
                    <a:bodyPr/>
                    <a:lstStyle/>
                    <a:p>
                      <a:pPr algn="just">
                        <a:spcBef>
                          <a:spcPts val="300"/>
                        </a:spcBef>
                        <a:spcAft>
                          <a:spcPts val="300"/>
                        </a:spcAft>
                      </a:pPr>
                      <a:r>
                        <a:rPr lang="en-US" sz="800">
                          <a:latin typeface="Times New Roman"/>
                          <a:ea typeface="Times New Roman"/>
                          <a:cs typeface="Times New Roman"/>
                        </a:rPr>
                        <a:t>Recreation of damaged sacred and ceremonial sites</a:t>
                      </a:r>
                      <a:endParaRPr lang="en-A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AU"/>
                    </a:p>
                  </a:txBody>
                  <a:tcPr/>
                </a:tc>
                <a:tc vMerge="1">
                  <a:txBody>
                    <a:bodyPr/>
                    <a:lstStyle/>
                    <a:p>
                      <a:endParaRPr lang="en-AU"/>
                    </a:p>
                  </a:txBody>
                  <a:tcPr/>
                </a:tc>
              </a:tr>
              <a:tr h="399414">
                <a:tc vMerge="1">
                  <a:txBody>
                    <a:bodyPr/>
                    <a:lstStyle/>
                    <a:p>
                      <a:endParaRPr lang="en-AU"/>
                    </a:p>
                  </a:txBody>
                  <a:tcPr/>
                </a:tc>
                <a:tc>
                  <a:txBody>
                    <a:bodyPr/>
                    <a:lstStyle/>
                    <a:p>
                      <a:pPr algn="just">
                        <a:spcBef>
                          <a:spcPts val="300"/>
                        </a:spcBef>
                        <a:spcAft>
                          <a:spcPts val="300"/>
                        </a:spcAft>
                      </a:pPr>
                      <a:r>
                        <a:rPr lang="en-US" sz="800">
                          <a:latin typeface="Times New Roman"/>
                          <a:ea typeface="Times New Roman"/>
                          <a:cs typeface="Times New Roman"/>
                        </a:rPr>
                        <a:t>Recreation of cultural landscape</a:t>
                      </a:r>
                      <a:endParaRPr lang="en-A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AU"/>
                    </a:p>
                  </a:txBody>
                  <a:tcPr/>
                </a:tc>
                <a:tc vMerge="1">
                  <a:txBody>
                    <a:bodyPr/>
                    <a:lstStyle/>
                    <a:p>
                      <a:endParaRPr lang="en-AU"/>
                    </a:p>
                  </a:txBody>
                  <a:tcPr/>
                </a:tc>
              </a:tr>
              <a:tr h="399414">
                <a:tc vMerge="1">
                  <a:txBody>
                    <a:bodyPr/>
                    <a:lstStyle/>
                    <a:p>
                      <a:endParaRPr lang="en-AU"/>
                    </a:p>
                  </a:txBody>
                  <a:tcPr/>
                </a:tc>
                <a:tc>
                  <a:txBody>
                    <a:bodyPr/>
                    <a:lstStyle/>
                    <a:p>
                      <a:pPr algn="just">
                        <a:spcBef>
                          <a:spcPts val="300"/>
                        </a:spcBef>
                        <a:spcAft>
                          <a:spcPts val="300"/>
                        </a:spcAft>
                      </a:pPr>
                      <a:r>
                        <a:rPr lang="en-US" sz="800">
                          <a:latin typeface="Times New Roman"/>
                          <a:ea typeface="Times New Roman"/>
                          <a:cs typeface="Times New Roman"/>
                        </a:rPr>
                        <a:t>Recreation of natural landscape</a:t>
                      </a:r>
                      <a:endParaRPr lang="en-A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AU"/>
                    </a:p>
                  </a:txBody>
                  <a:tcPr/>
                </a:tc>
                <a:tc vMerge="1">
                  <a:txBody>
                    <a:bodyPr/>
                    <a:lstStyle/>
                    <a:p>
                      <a:endParaRPr lang="en-AU"/>
                    </a:p>
                  </a:txBody>
                  <a:tcPr/>
                </a:tc>
              </a:tr>
              <a:tr h="424377">
                <a:tc vMerge="1">
                  <a:txBody>
                    <a:bodyPr/>
                    <a:lstStyle/>
                    <a:p>
                      <a:endParaRPr lang="en-AU"/>
                    </a:p>
                  </a:txBody>
                  <a:tcPr/>
                </a:tc>
                <a:tc rowSpan="2">
                  <a:txBody>
                    <a:bodyPr/>
                    <a:lstStyle/>
                    <a:p>
                      <a:pPr algn="just">
                        <a:spcBef>
                          <a:spcPts val="300"/>
                        </a:spcBef>
                        <a:spcAft>
                          <a:spcPts val="300"/>
                        </a:spcAft>
                      </a:pPr>
                      <a:r>
                        <a:rPr lang="en-US" sz="800">
                          <a:latin typeface="Times New Roman"/>
                          <a:ea typeface="Times New Roman"/>
                          <a:cs typeface="Times New Roman"/>
                        </a:rPr>
                        <a:t>Access for cultural activities</a:t>
                      </a:r>
                      <a:endParaRPr lang="en-A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AU"/>
                    </a:p>
                  </a:txBody>
                  <a:tcPr/>
                </a:tc>
                <a:tc vMerge="1">
                  <a:txBody>
                    <a:bodyPr/>
                    <a:lstStyle/>
                    <a:p>
                      <a:endParaRPr lang="en-AU"/>
                    </a:p>
                  </a:txBody>
                  <a:tcPr/>
                </a:tc>
              </a:tr>
              <a:tr h="41605">
                <a:tc rowSpan="3">
                  <a:txBody>
                    <a:bodyPr/>
                    <a:lstStyle/>
                    <a:p>
                      <a:pPr algn="just">
                        <a:spcBef>
                          <a:spcPts val="300"/>
                        </a:spcBef>
                        <a:spcAft>
                          <a:spcPts val="300"/>
                        </a:spcAft>
                      </a:pPr>
                      <a:r>
                        <a:rPr lang="en-US" sz="800">
                          <a:latin typeface="Times New Roman"/>
                          <a:ea typeface="Times New Roman"/>
                          <a:cs typeface="Times New Roman"/>
                        </a:rPr>
                        <a:t>Rivers and water bodies</a:t>
                      </a:r>
                      <a:endParaRPr lang="en-A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AU"/>
                    </a:p>
                  </a:txBody>
                  <a:tcPr/>
                </a:tc>
                <a:tc rowSpan="3">
                  <a:txBody>
                    <a:bodyPr/>
                    <a:lstStyle/>
                    <a:p>
                      <a:pPr algn="just">
                        <a:spcBef>
                          <a:spcPts val="300"/>
                        </a:spcBef>
                        <a:spcAft>
                          <a:spcPts val="300"/>
                        </a:spcAft>
                      </a:pPr>
                      <a:r>
                        <a:rPr lang="en-US" sz="800">
                          <a:latin typeface="Times New Roman"/>
                          <a:ea typeface="Times New Roman"/>
                          <a:cs typeface="Times New Roman"/>
                        </a:rPr>
                        <a:t>Water quality and human health</a:t>
                      </a:r>
                      <a:endParaRPr lang="en-A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spcBef>
                          <a:spcPts val="300"/>
                        </a:spcBef>
                        <a:spcAft>
                          <a:spcPts val="300"/>
                        </a:spcAft>
                      </a:pPr>
                      <a:r>
                        <a:rPr lang="en-US" sz="800">
                          <a:latin typeface="Times New Roman"/>
                          <a:ea typeface="Times New Roman"/>
                          <a:cs typeface="Times New Roman"/>
                        </a:rPr>
                        <a:t>Water chemistry</a:t>
                      </a:r>
                      <a:endParaRPr lang="en-AU" sz="1200">
                        <a:latin typeface="Calibri"/>
                        <a:ea typeface="Times New Roman"/>
                        <a:cs typeface="Times New Roman"/>
                      </a:endParaRPr>
                    </a:p>
                    <a:p>
                      <a:pPr algn="just">
                        <a:spcBef>
                          <a:spcPts val="300"/>
                        </a:spcBef>
                        <a:spcAft>
                          <a:spcPts val="300"/>
                        </a:spcAft>
                      </a:pPr>
                      <a:r>
                        <a:rPr lang="en-US" sz="800">
                          <a:latin typeface="Times New Roman"/>
                          <a:ea typeface="Times New Roman"/>
                          <a:cs typeface="Times New Roman"/>
                        </a:rPr>
                        <a:t>Ecotoxicology</a:t>
                      </a:r>
                      <a:endParaRPr lang="en-AU" sz="1200">
                        <a:latin typeface="Calibri"/>
                        <a:ea typeface="Times New Roman"/>
                        <a:cs typeface="Times New Roman"/>
                      </a:endParaRPr>
                    </a:p>
                    <a:p>
                      <a:pPr algn="just">
                        <a:spcBef>
                          <a:spcPts val="300"/>
                        </a:spcBef>
                        <a:spcAft>
                          <a:spcPts val="300"/>
                        </a:spcAft>
                      </a:pPr>
                      <a:r>
                        <a:rPr lang="en-US" sz="800">
                          <a:latin typeface="Times New Roman"/>
                          <a:ea typeface="Times New Roman"/>
                          <a:cs typeface="Times New Roman"/>
                        </a:rPr>
                        <a:t>Physical water parameters</a:t>
                      </a:r>
                      <a:endParaRPr lang="en-A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706">
                <a:tc vMerge="1">
                  <a:txBody>
                    <a:bodyPr/>
                    <a:lstStyle/>
                    <a:p>
                      <a:endParaRPr lang="en-AU"/>
                    </a:p>
                  </a:txBody>
                  <a:tcPr/>
                </a:tc>
                <a:tc>
                  <a:txBody>
                    <a:bodyPr/>
                    <a:lstStyle/>
                    <a:p>
                      <a:pPr algn="just">
                        <a:spcBef>
                          <a:spcPts val="300"/>
                        </a:spcBef>
                        <a:spcAft>
                          <a:spcPts val="300"/>
                        </a:spcAft>
                      </a:pPr>
                      <a:r>
                        <a:rPr lang="en-US" sz="800">
                          <a:latin typeface="Times New Roman"/>
                          <a:ea typeface="Times New Roman"/>
                          <a:cs typeface="Times New Roman"/>
                        </a:rPr>
                        <a:t>Spiritual implications</a:t>
                      </a:r>
                      <a:endParaRPr lang="en-A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AU"/>
                    </a:p>
                  </a:txBody>
                  <a:tcPr/>
                </a:tc>
                <a:tc vMerge="1">
                  <a:txBody>
                    <a:bodyPr/>
                    <a:lstStyle/>
                    <a:p>
                      <a:endParaRPr lang="en-AU"/>
                    </a:p>
                  </a:txBody>
                  <a:tcPr/>
                </a:tc>
              </a:tr>
              <a:tr h="158100">
                <a:tc vMerge="1">
                  <a:txBody>
                    <a:bodyPr/>
                    <a:lstStyle/>
                    <a:p>
                      <a:endParaRPr lang="en-AU"/>
                    </a:p>
                  </a:txBody>
                  <a:tcPr/>
                </a:tc>
                <a:tc rowSpan="3">
                  <a:txBody>
                    <a:bodyPr/>
                    <a:lstStyle/>
                    <a:p>
                      <a:pPr algn="just">
                        <a:spcBef>
                          <a:spcPts val="300"/>
                        </a:spcBef>
                        <a:spcAft>
                          <a:spcPts val="300"/>
                        </a:spcAft>
                      </a:pPr>
                      <a:r>
                        <a:rPr lang="en-US" sz="800">
                          <a:latin typeface="Times New Roman"/>
                          <a:ea typeface="Times New Roman"/>
                          <a:cs typeface="Times New Roman"/>
                        </a:rPr>
                        <a:t>Sources of food and potable water</a:t>
                      </a:r>
                      <a:endParaRPr lang="en-A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AU"/>
                    </a:p>
                  </a:txBody>
                  <a:tcPr/>
                </a:tc>
                <a:tc vMerge="1">
                  <a:txBody>
                    <a:bodyPr/>
                    <a:lstStyle/>
                    <a:p>
                      <a:endParaRPr lang="en-AU"/>
                    </a:p>
                  </a:txBody>
                  <a:tcPr/>
                </a:tc>
              </a:tr>
              <a:tr h="449339">
                <a:tc rowSpan="4">
                  <a:txBody>
                    <a:bodyPr/>
                    <a:lstStyle/>
                    <a:p>
                      <a:pPr algn="just">
                        <a:spcBef>
                          <a:spcPts val="300"/>
                        </a:spcBef>
                        <a:spcAft>
                          <a:spcPts val="300"/>
                        </a:spcAft>
                      </a:pPr>
                      <a:r>
                        <a:rPr lang="en-US" sz="800">
                          <a:latin typeface="Times New Roman"/>
                          <a:ea typeface="Times New Roman"/>
                          <a:cs typeface="Times New Roman"/>
                        </a:rPr>
                        <a:t>Riparian zones</a:t>
                      </a:r>
                      <a:endParaRPr lang="en-A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AU"/>
                    </a:p>
                  </a:txBody>
                  <a:tcPr/>
                </a:tc>
                <a:tc>
                  <a:txBody>
                    <a:bodyPr/>
                    <a:lstStyle/>
                    <a:p>
                      <a:pPr algn="just">
                        <a:spcBef>
                          <a:spcPts val="300"/>
                        </a:spcBef>
                        <a:spcAft>
                          <a:spcPts val="300"/>
                        </a:spcAft>
                      </a:pPr>
                      <a:r>
                        <a:rPr lang="en-US" sz="800">
                          <a:latin typeface="Times New Roman"/>
                          <a:ea typeface="Times New Roman"/>
                          <a:cs typeface="Times New Roman"/>
                        </a:rPr>
                        <a:t>Water quality and biota health</a:t>
                      </a:r>
                      <a:endParaRPr lang="en-A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AU"/>
                    </a:p>
                  </a:txBody>
                  <a:tcPr/>
                </a:tc>
              </a:tr>
              <a:tr h="399414">
                <a:tc vMerge="1">
                  <a:txBody>
                    <a:bodyPr/>
                    <a:lstStyle/>
                    <a:p>
                      <a:endParaRPr lang="en-AU"/>
                    </a:p>
                  </a:txBody>
                  <a:tcPr/>
                </a:tc>
                <a:tc vMerge="1">
                  <a:txBody>
                    <a:bodyPr/>
                    <a:lstStyle/>
                    <a:p>
                      <a:endParaRPr lang="en-AU"/>
                    </a:p>
                  </a:txBody>
                  <a:tcPr/>
                </a:tc>
                <a:tc>
                  <a:txBody>
                    <a:bodyPr/>
                    <a:lstStyle/>
                    <a:p>
                      <a:pPr algn="just">
                        <a:spcBef>
                          <a:spcPts val="300"/>
                        </a:spcBef>
                        <a:spcAft>
                          <a:spcPts val="300"/>
                        </a:spcAft>
                      </a:pPr>
                      <a:r>
                        <a:rPr lang="en-US" sz="800">
                          <a:latin typeface="Times New Roman"/>
                          <a:ea typeface="Times New Roman"/>
                          <a:cs typeface="Times New Roman"/>
                        </a:rPr>
                        <a:t>Contaminant levels in arboreal foods</a:t>
                      </a:r>
                      <a:endParaRPr lang="en-A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800">
                          <a:latin typeface="Times New Roman"/>
                          <a:ea typeface="Times New Roman"/>
                          <a:cs typeface="Times New Roman"/>
                        </a:rPr>
                        <a:t>Plant Chemistry</a:t>
                      </a:r>
                      <a:endParaRPr lang="en-A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414">
                <a:tc vMerge="1">
                  <a:txBody>
                    <a:bodyPr/>
                    <a:lstStyle/>
                    <a:p>
                      <a:endParaRPr lang="en-AU"/>
                    </a:p>
                  </a:txBody>
                  <a:tcPr/>
                </a:tc>
                <a:tc>
                  <a:txBody>
                    <a:bodyPr/>
                    <a:lstStyle/>
                    <a:p>
                      <a:pPr algn="just">
                        <a:spcBef>
                          <a:spcPts val="300"/>
                        </a:spcBef>
                        <a:spcAft>
                          <a:spcPts val="300"/>
                        </a:spcAft>
                      </a:pPr>
                      <a:r>
                        <a:rPr lang="en-US" sz="800">
                          <a:latin typeface="Times New Roman"/>
                          <a:ea typeface="Times New Roman"/>
                          <a:cs typeface="Times New Roman"/>
                        </a:rPr>
                        <a:t>Sources of traditional medicines and craft materials</a:t>
                      </a:r>
                      <a:endParaRPr lang="en-A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Bef>
                          <a:spcPts val="300"/>
                        </a:spcBef>
                        <a:spcAft>
                          <a:spcPts val="300"/>
                        </a:spcAft>
                      </a:pPr>
                      <a:r>
                        <a:rPr lang="en-US" sz="800">
                          <a:latin typeface="Times New Roman"/>
                          <a:ea typeface="Times New Roman"/>
                          <a:cs typeface="Times New Roman"/>
                        </a:rPr>
                        <a:t>Correct vegetation patterns</a:t>
                      </a:r>
                      <a:endParaRPr lang="en-AU" sz="1200">
                        <a:latin typeface="Calibri"/>
                        <a:ea typeface="Times New Roman"/>
                        <a:cs typeface="Times New Roman"/>
                      </a:endParaRPr>
                    </a:p>
                    <a:p>
                      <a:pPr algn="just">
                        <a:spcBef>
                          <a:spcPts val="300"/>
                        </a:spcBef>
                        <a:spcAft>
                          <a:spcPts val="300"/>
                        </a:spcAft>
                      </a:pPr>
                      <a:r>
                        <a:rPr lang="en-US" sz="800">
                          <a:latin typeface="Times New Roman"/>
                          <a:ea typeface="Times New Roman"/>
                          <a:cs typeface="Times New Roman"/>
                        </a:rPr>
                        <a:t>Correct species</a:t>
                      </a:r>
                      <a:endParaRPr lang="en-AU" sz="1200">
                        <a:latin typeface="Calibri"/>
                        <a:ea typeface="Times New Roman"/>
                        <a:cs typeface="Times New Roman"/>
                      </a:endParaRPr>
                    </a:p>
                    <a:p>
                      <a:pPr algn="just">
                        <a:spcBef>
                          <a:spcPts val="300"/>
                        </a:spcBef>
                        <a:spcAft>
                          <a:spcPts val="300"/>
                        </a:spcAft>
                      </a:pPr>
                      <a:r>
                        <a:rPr lang="en-US" sz="800">
                          <a:latin typeface="Times New Roman"/>
                          <a:ea typeface="Times New Roman"/>
                          <a:cs typeface="Times New Roman"/>
                        </a:rPr>
                        <a:t>Removal of weeds</a:t>
                      </a:r>
                      <a:endParaRPr lang="en-A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Bef>
                          <a:spcPts val="300"/>
                        </a:spcBef>
                        <a:spcAft>
                          <a:spcPts val="300"/>
                        </a:spcAft>
                      </a:pPr>
                      <a:r>
                        <a:rPr lang="en-US" sz="800">
                          <a:latin typeface="Times New Roman"/>
                          <a:ea typeface="Times New Roman"/>
                          <a:cs typeface="Times New Roman"/>
                        </a:rPr>
                        <a:t>Abundance</a:t>
                      </a:r>
                      <a:endParaRPr lang="en-AU" sz="1200">
                        <a:latin typeface="Calibri"/>
                        <a:ea typeface="Times New Roman"/>
                        <a:cs typeface="Times New Roman"/>
                      </a:endParaRPr>
                    </a:p>
                    <a:p>
                      <a:pPr algn="just">
                        <a:spcBef>
                          <a:spcPts val="300"/>
                        </a:spcBef>
                        <a:spcAft>
                          <a:spcPts val="300"/>
                        </a:spcAft>
                      </a:pPr>
                      <a:r>
                        <a:rPr lang="en-US" sz="800">
                          <a:latin typeface="Times New Roman"/>
                          <a:ea typeface="Times New Roman"/>
                          <a:cs typeface="Times New Roman"/>
                        </a:rPr>
                        <a:t>Biodiversity</a:t>
                      </a:r>
                      <a:endParaRPr lang="en-A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339">
                <a:tc vMerge="1">
                  <a:txBody>
                    <a:bodyPr/>
                    <a:lstStyle/>
                    <a:p>
                      <a:endParaRPr lang="en-AU"/>
                    </a:p>
                  </a:txBody>
                  <a:tcPr/>
                </a:tc>
                <a:tc>
                  <a:txBody>
                    <a:bodyPr/>
                    <a:lstStyle/>
                    <a:p>
                      <a:pPr algn="just">
                        <a:spcBef>
                          <a:spcPts val="300"/>
                        </a:spcBef>
                        <a:spcAft>
                          <a:spcPts val="300"/>
                        </a:spcAft>
                      </a:pPr>
                      <a:r>
                        <a:rPr lang="en-US" sz="800" dirty="0">
                          <a:latin typeface="Times New Roman"/>
                          <a:ea typeface="Times New Roman"/>
                          <a:cs typeface="Times New Roman"/>
                        </a:rPr>
                        <a:t>Presence of fauna used for food or ceremony</a:t>
                      </a:r>
                      <a:endParaRPr lang="en-AU"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AU"/>
                    </a:p>
                  </a:txBody>
                  <a:tcPr/>
                </a:tc>
                <a:tc vMerge="1">
                  <a:txBody>
                    <a:bodyPr/>
                    <a:lstStyle/>
                    <a:p>
                      <a:endParaRPr lang="en-AU"/>
                    </a:p>
                  </a:txBody>
                  <a:tcPr/>
                </a:tc>
              </a:tr>
            </a:tbl>
          </a:graphicData>
        </a:graphic>
      </p:graphicFrame>
      <p:sp>
        <p:nvSpPr>
          <p:cNvPr id="20" name="Content Placeholder 2"/>
          <p:cNvSpPr txBox="1">
            <a:spLocks/>
          </p:cNvSpPr>
          <p:nvPr/>
        </p:nvSpPr>
        <p:spPr>
          <a:xfrm>
            <a:off x="357158" y="1000108"/>
            <a:ext cx="7572428" cy="428628"/>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tabLst/>
              <a:defRPr/>
            </a:pPr>
            <a:r>
              <a:rPr kumimoji="0" lang="en-AU" sz="1400" b="1" i="0" u="none" strike="noStrike" kern="1200" cap="none" spc="0" normalizeH="0" noProof="0" dirty="0" smtClean="0">
                <a:ln>
                  <a:noFill/>
                </a:ln>
                <a:solidFill>
                  <a:schemeClr val="tx1"/>
                </a:solidFill>
                <a:effectLst/>
                <a:uLnTx/>
                <a:uFillTx/>
                <a:latin typeface="+mn-lt"/>
                <a:ea typeface="+mn-ea"/>
                <a:cs typeface="+mn-cs"/>
              </a:rPr>
              <a:t>Linking traditional knowledge and western science to develop practical closure criteria</a:t>
            </a:r>
            <a:endParaRPr kumimoji="0" lang="en-AU" sz="14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a:srcRect/>
          <a:stretch>
            <a:fillRect/>
          </a:stretch>
        </p:blipFill>
        <p:spPr bwMode="auto">
          <a:xfrm>
            <a:off x="428596" y="285728"/>
            <a:ext cx="1057275" cy="666750"/>
          </a:xfrm>
          <a:prstGeom prst="rect">
            <a:avLst/>
          </a:prstGeom>
          <a:noFill/>
          <a:ln w="9525">
            <a:noFill/>
            <a:miter lim="800000"/>
            <a:headEnd/>
            <a:tailEnd/>
          </a:ln>
          <a:effectLst/>
        </p:spPr>
      </p:pic>
      <p:sp>
        <p:nvSpPr>
          <p:cNvPr id="10" name="Title 1"/>
          <p:cNvSpPr txBox="1">
            <a:spLocks/>
          </p:cNvSpPr>
          <p:nvPr/>
        </p:nvSpPr>
        <p:spPr>
          <a:xfrm>
            <a:off x="214282" y="6143644"/>
            <a:ext cx="8229600" cy="582594"/>
          </a:xfrm>
          <a:prstGeom prst="rect">
            <a:avLst/>
          </a:prstGeom>
        </p:spPr>
        <p:txBody>
          <a:bodyPr vert="horz" lIns="91440" tIns="45720" rIns="91440" bIns="45720" rtlCol="0" anchor="ctr">
            <a:normAutofit/>
          </a:bodyPr>
          <a:lstStyle/>
          <a:p>
            <a:r>
              <a:rPr lang="en-AU" sz="1100" b="1" dirty="0"/>
              <a:t>Energy </a:t>
            </a:r>
            <a:r>
              <a:rPr lang="en-AU" sz="1100" b="1" dirty="0" smtClean="0"/>
              <a:t>Future </a:t>
            </a:r>
            <a:r>
              <a:rPr lang="en-AU" sz="1100" b="1" i="1" dirty="0" smtClean="0"/>
              <a:t>The </a:t>
            </a:r>
            <a:r>
              <a:rPr lang="en-AU" sz="1100" b="1" i="1" dirty="0"/>
              <a:t>Role of Impact </a:t>
            </a:r>
            <a:r>
              <a:rPr lang="en-AU" sz="1100" b="1" i="1" dirty="0" smtClean="0"/>
              <a:t>Assessment </a:t>
            </a:r>
            <a:r>
              <a:rPr lang="en-AU" sz="1100" b="1" dirty="0" smtClean="0"/>
              <a:t>Centro </a:t>
            </a:r>
            <a:r>
              <a:rPr lang="en-AU" sz="1100" b="1" dirty="0"/>
              <a:t>de </a:t>
            </a:r>
            <a:r>
              <a:rPr lang="en-AU" sz="1100" b="1" dirty="0" err="1"/>
              <a:t>Congresso</a:t>
            </a:r>
            <a:r>
              <a:rPr lang="en-AU" sz="1100" b="1" dirty="0"/>
              <a:t> </a:t>
            </a:r>
            <a:r>
              <a:rPr lang="en-AU" sz="1100" b="1" dirty="0" err="1"/>
              <a:t>da</a:t>
            </a:r>
            <a:r>
              <a:rPr lang="en-AU" sz="1100" b="1" dirty="0"/>
              <a:t> </a:t>
            </a:r>
            <a:r>
              <a:rPr lang="en-AU" sz="1100" b="1" dirty="0" err="1"/>
              <a:t>Alfândega</a:t>
            </a:r>
            <a:r>
              <a:rPr lang="en-AU" sz="1100" b="1" dirty="0"/>
              <a:t> | Porto, </a:t>
            </a:r>
            <a:r>
              <a:rPr lang="en-AU" sz="1100" b="1" dirty="0" smtClean="0"/>
              <a:t>Portugal   27 </a:t>
            </a:r>
            <a:r>
              <a:rPr lang="en-AU" sz="1100" b="1" dirty="0"/>
              <a:t>May - 1 June 2012</a:t>
            </a:r>
            <a:endParaRPr lang="en-AU" sz="1100" dirty="0"/>
          </a:p>
        </p:txBody>
      </p:sp>
      <p:pic>
        <p:nvPicPr>
          <p:cNvPr id="11" name="eventlogo" descr="Energy Future logo">
            <a:hlinkClick r:id="rId3"/>
          </p:cNvPr>
          <p:cNvPicPr/>
          <p:nvPr/>
        </p:nvPicPr>
        <p:blipFill>
          <a:blip r:embed="rId4"/>
          <a:srcRect/>
          <a:stretch>
            <a:fillRect/>
          </a:stretch>
        </p:blipFill>
        <p:spPr bwMode="auto">
          <a:xfrm>
            <a:off x="8429652" y="6215082"/>
            <a:ext cx="542919" cy="452434"/>
          </a:xfrm>
          <a:prstGeom prst="rect">
            <a:avLst/>
          </a:prstGeom>
          <a:noFill/>
          <a:ln w="9525">
            <a:noFill/>
            <a:miter lim="800000"/>
            <a:headEnd/>
            <a:tailEnd/>
          </a:ln>
        </p:spPr>
      </p:pic>
      <p:sp>
        <p:nvSpPr>
          <p:cNvPr id="13" name="Content Placeholder 2"/>
          <p:cNvSpPr>
            <a:spLocks noGrp="1"/>
          </p:cNvSpPr>
          <p:nvPr>
            <p:ph idx="1"/>
          </p:nvPr>
        </p:nvSpPr>
        <p:spPr>
          <a:xfrm>
            <a:off x="3786182" y="1500174"/>
            <a:ext cx="4357718" cy="928694"/>
          </a:xfrm>
        </p:spPr>
        <p:txBody>
          <a:bodyPr>
            <a:noAutofit/>
          </a:bodyPr>
          <a:lstStyle/>
          <a:p>
            <a:pPr marL="0" indent="0" algn="just">
              <a:buNone/>
            </a:pPr>
            <a:r>
              <a:rPr lang="en-AU" sz="1400" dirty="0" smtClean="0"/>
              <a:t>The cultural landscape reflects how </a:t>
            </a:r>
            <a:r>
              <a:rPr lang="en-AU" sz="1400" dirty="0" err="1" smtClean="0"/>
              <a:t>Mirarr</a:t>
            </a:r>
            <a:r>
              <a:rPr lang="en-AU" sz="1400" dirty="0" smtClean="0"/>
              <a:t> used the environment prior to mining and how it integrates into Kakadu National Park.</a:t>
            </a:r>
            <a:endParaRPr lang="en-AU" sz="1400" dirty="0" smtClean="0"/>
          </a:p>
        </p:txBody>
      </p:sp>
      <p:sp>
        <p:nvSpPr>
          <p:cNvPr id="14" name="Content Placeholder 2"/>
          <p:cNvSpPr txBox="1">
            <a:spLocks/>
          </p:cNvSpPr>
          <p:nvPr/>
        </p:nvSpPr>
        <p:spPr>
          <a:xfrm>
            <a:off x="4000496" y="3500438"/>
            <a:ext cx="4143404" cy="642942"/>
          </a:xfrm>
          <a:prstGeom prst="rect">
            <a:avLst/>
          </a:prstGeom>
        </p:spPr>
        <p:txBody>
          <a:bodyPr vert="horz">
            <a:noAutofit/>
          </a:bodyPr>
          <a:lstStyle/>
          <a:p>
            <a:pPr marL="274320" lvl="0" indent="-274320" algn="just">
              <a:spcBef>
                <a:spcPts val="600"/>
              </a:spcBef>
              <a:buClr>
                <a:schemeClr val="tx2"/>
              </a:buClr>
              <a:buSzPct val="73000"/>
              <a:buFont typeface="Wingdings 2"/>
              <a:buChar char=""/>
            </a:pPr>
            <a:r>
              <a:rPr lang="en-AU" sz="1400" dirty="0" smtClean="0"/>
              <a:t>We see patterns of movement through yellow lines</a:t>
            </a:r>
            <a:r>
              <a:rPr kumimoji="0" lang="en-AU" sz="1400" b="0" i="0" u="none" strike="noStrike" kern="1200" cap="none" spc="0" normalizeH="0" baseline="0" noProof="0" dirty="0" smtClean="0">
                <a:ln>
                  <a:noFill/>
                </a:ln>
                <a:solidFill>
                  <a:schemeClr val="tx1"/>
                </a:solidFill>
                <a:effectLst/>
                <a:uLnTx/>
                <a:uFillTx/>
                <a:latin typeface="+mn-lt"/>
                <a:ea typeface="+mn-ea"/>
                <a:cs typeface="+mn-cs"/>
              </a:rPr>
              <a:t>.</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Content Placeholder 2"/>
          <p:cNvSpPr txBox="1">
            <a:spLocks/>
          </p:cNvSpPr>
          <p:nvPr/>
        </p:nvSpPr>
        <p:spPr>
          <a:xfrm>
            <a:off x="4000496" y="4572008"/>
            <a:ext cx="4143404" cy="500066"/>
          </a:xfrm>
          <a:prstGeom prst="rect">
            <a:avLst/>
          </a:prstGeom>
        </p:spPr>
        <p:txBody>
          <a:bodyPr vert="horz">
            <a:noAutofit/>
          </a:bodyPr>
          <a:lstStyle/>
          <a:p>
            <a:pPr marL="274320" lvl="0" indent="-274320" algn="just">
              <a:spcBef>
                <a:spcPts val="600"/>
              </a:spcBef>
              <a:buClr>
                <a:schemeClr val="tx2"/>
              </a:buClr>
              <a:buSzPct val="73000"/>
              <a:buFont typeface="Wingdings 2"/>
              <a:buChar char=""/>
            </a:pPr>
            <a:r>
              <a:rPr kumimoji="0" lang="en-AU" sz="1400" b="0" i="0" u="none" strike="noStrike" kern="1200" cap="none" spc="0" normalizeH="0" baseline="0" noProof="0" dirty="0" smtClean="0">
                <a:ln>
                  <a:noFill/>
                </a:ln>
                <a:solidFill>
                  <a:schemeClr val="tx1"/>
                </a:solidFill>
                <a:effectLst/>
                <a:uLnTx/>
                <a:uFillTx/>
                <a:latin typeface="+mn-lt"/>
                <a:ea typeface="+mn-ea"/>
                <a:cs typeface="+mn-cs"/>
              </a:rPr>
              <a:t>Yellow and red dots show ceremonial areas and art sites</a:t>
            </a:r>
            <a:r>
              <a:rPr lang="en-AU" sz="1400" dirty="0" smtClean="0"/>
              <a:t>.</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Content Placeholder 2"/>
          <p:cNvSpPr txBox="1">
            <a:spLocks/>
          </p:cNvSpPr>
          <p:nvPr/>
        </p:nvSpPr>
        <p:spPr>
          <a:xfrm>
            <a:off x="4000496" y="2500306"/>
            <a:ext cx="4143404" cy="928694"/>
          </a:xfrm>
          <a:prstGeom prst="rect">
            <a:avLst/>
          </a:prstGeom>
        </p:spPr>
        <p:txBody>
          <a:bodyPr vert="horz">
            <a:noAutofit/>
          </a:bodyPr>
          <a:lstStyle/>
          <a:p>
            <a:pPr marL="274320" lvl="0" indent="-274320" algn="just">
              <a:spcBef>
                <a:spcPts val="600"/>
              </a:spcBef>
              <a:buClr>
                <a:schemeClr val="tx2"/>
              </a:buClr>
              <a:buSzPct val="73000"/>
              <a:buFont typeface="Wingdings 2"/>
              <a:buChar char=""/>
            </a:pPr>
            <a:r>
              <a:rPr lang="en-AU" sz="1400" dirty="0" smtClean="0"/>
              <a:t>It was derived </a:t>
            </a:r>
            <a:r>
              <a:rPr lang="en-AU" sz="1400" dirty="0" smtClean="0"/>
              <a:t>using archived information, living memory and other archaeological and anthropological reports available from the mining company.</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Content Placeholder 2"/>
          <p:cNvSpPr txBox="1">
            <a:spLocks/>
          </p:cNvSpPr>
          <p:nvPr/>
        </p:nvSpPr>
        <p:spPr>
          <a:xfrm>
            <a:off x="4000496" y="4143380"/>
            <a:ext cx="4143404" cy="428628"/>
          </a:xfrm>
          <a:prstGeom prst="rect">
            <a:avLst/>
          </a:prstGeom>
        </p:spPr>
        <p:txBody>
          <a:bodyPr vert="horz">
            <a:noAutofit/>
          </a:bodyPr>
          <a:lstStyle/>
          <a:p>
            <a:pPr marL="274320" lvl="0" indent="-274320" algn="just">
              <a:spcBef>
                <a:spcPts val="600"/>
              </a:spcBef>
              <a:buClr>
                <a:schemeClr val="tx2"/>
              </a:buClr>
              <a:buSzPct val="73000"/>
              <a:buFont typeface="Wingdings 2"/>
              <a:buChar char=""/>
            </a:pPr>
            <a:r>
              <a:rPr lang="en-AU" sz="1400" dirty="0" smtClean="0"/>
              <a:t>Blue dots are camping areas</a:t>
            </a:r>
            <a:r>
              <a:rPr kumimoji="0" lang="en-AU" sz="1400" b="0" i="0" u="none" strike="noStrike" kern="1200" cap="none" spc="0" normalizeH="0" baseline="0" noProof="0" dirty="0" smtClean="0">
                <a:ln>
                  <a:noFill/>
                </a:ln>
                <a:solidFill>
                  <a:schemeClr val="tx1"/>
                </a:solidFill>
                <a:effectLst/>
                <a:uLnTx/>
                <a:uFillTx/>
                <a:latin typeface="+mn-lt"/>
                <a:ea typeface="+mn-ea"/>
                <a:cs typeface="+mn-cs"/>
              </a:rPr>
              <a:t>.</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Title 1"/>
          <p:cNvSpPr>
            <a:spLocks noGrp="1"/>
          </p:cNvSpPr>
          <p:nvPr>
            <p:ph type="title"/>
          </p:nvPr>
        </p:nvSpPr>
        <p:spPr>
          <a:xfrm>
            <a:off x="457200" y="274638"/>
            <a:ext cx="8229600" cy="439718"/>
          </a:xfrm>
        </p:spPr>
        <p:txBody>
          <a:bodyPr>
            <a:normAutofit/>
          </a:bodyPr>
          <a:lstStyle/>
          <a:p>
            <a:pPr algn="r"/>
            <a:r>
              <a:rPr lang="en-US" sz="1800" b="1" dirty="0" smtClean="0"/>
              <a:t>Stewardship and the ranger uranium mine</a:t>
            </a:r>
            <a:endParaRPr lang="en-AU" sz="1800" dirty="0"/>
          </a:p>
        </p:txBody>
      </p:sp>
      <p:pic>
        <p:nvPicPr>
          <p:cNvPr id="22" name="Picture 21"/>
          <p:cNvPicPr/>
          <p:nvPr/>
        </p:nvPicPr>
        <p:blipFill>
          <a:blip r:embed="rId5"/>
          <a:srcRect/>
          <a:stretch>
            <a:fillRect/>
          </a:stretch>
        </p:blipFill>
        <p:spPr bwMode="auto">
          <a:xfrm>
            <a:off x="500034" y="1714488"/>
            <a:ext cx="2893391" cy="4464647"/>
          </a:xfrm>
          <a:prstGeom prst="rect">
            <a:avLst/>
          </a:prstGeom>
          <a:noFill/>
          <a:ln w="9525">
            <a:noFill/>
            <a:miter lim="800000"/>
            <a:headEnd/>
            <a:tailEnd/>
          </a:ln>
        </p:spPr>
      </p:pic>
      <p:sp>
        <p:nvSpPr>
          <p:cNvPr id="23" name="Content Placeholder 2"/>
          <p:cNvSpPr txBox="1">
            <a:spLocks/>
          </p:cNvSpPr>
          <p:nvPr/>
        </p:nvSpPr>
        <p:spPr>
          <a:xfrm>
            <a:off x="357158" y="1000108"/>
            <a:ext cx="7572428" cy="428628"/>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tabLst/>
              <a:defRPr/>
            </a:pPr>
            <a:r>
              <a:rPr kumimoji="0" lang="en-AU" sz="1400" b="1" i="0" u="none" strike="noStrike" kern="1200" cap="none" spc="0" normalizeH="0" noProof="0" dirty="0" smtClean="0">
                <a:ln>
                  <a:noFill/>
                </a:ln>
                <a:solidFill>
                  <a:schemeClr val="tx1"/>
                </a:solidFill>
                <a:effectLst/>
                <a:uLnTx/>
                <a:uFillTx/>
                <a:latin typeface="+mn-lt"/>
                <a:ea typeface="+mn-ea"/>
                <a:cs typeface="+mn-cs"/>
              </a:rPr>
              <a:t>Cultural Landscaping</a:t>
            </a:r>
            <a:endParaRPr kumimoji="0" lang="en-AU" sz="1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4" name="Content Placeholder 2"/>
          <p:cNvSpPr txBox="1">
            <a:spLocks/>
          </p:cNvSpPr>
          <p:nvPr/>
        </p:nvSpPr>
        <p:spPr>
          <a:xfrm>
            <a:off x="4000496" y="5143512"/>
            <a:ext cx="4143404" cy="500066"/>
          </a:xfrm>
          <a:prstGeom prst="rect">
            <a:avLst/>
          </a:prstGeom>
        </p:spPr>
        <p:txBody>
          <a:bodyPr vert="horz">
            <a:noAutofit/>
          </a:bodyPr>
          <a:lstStyle/>
          <a:p>
            <a:pPr marL="274320" lvl="0" indent="-274320" algn="just">
              <a:spcBef>
                <a:spcPts val="600"/>
              </a:spcBef>
              <a:buClr>
                <a:schemeClr val="tx2"/>
              </a:buClr>
              <a:buSzPct val="73000"/>
              <a:buFont typeface="Wingdings 2"/>
              <a:buChar char=""/>
            </a:pPr>
            <a:r>
              <a:rPr kumimoji="0" lang="en-AU" sz="1400" b="0" i="0" u="none" strike="noStrike" kern="1200" cap="none" spc="0" normalizeH="0" baseline="0" noProof="0" dirty="0" smtClean="0">
                <a:ln>
                  <a:noFill/>
                </a:ln>
                <a:solidFill>
                  <a:schemeClr val="tx1"/>
                </a:solidFill>
                <a:effectLst/>
                <a:uLnTx/>
                <a:uFillTx/>
                <a:latin typeface="+mn-lt"/>
                <a:ea typeface="+mn-ea"/>
                <a:cs typeface="+mn-cs"/>
              </a:rPr>
              <a:t>White dots show archaeological</a:t>
            </a:r>
            <a:r>
              <a:rPr kumimoji="0" lang="en-AU" sz="1400" b="0" i="0" u="none" strike="noStrike" kern="1200" cap="none" spc="0" normalizeH="0" noProof="0" dirty="0" smtClean="0">
                <a:ln>
                  <a:noFill/>
                </a:ln>
                <a:solidFill>
                  <a:schemeClr val="tx1"/>
                </a:solidFill>
                <a:effectLst/>
                <a:uLnTx/>
                <a:uFillTx/>
                <a:latin typeface="+mn-lt"/>
                <a:ea typeface="+mn-ea"/>
                <a:cs typeface="+mn-cs"/>
              </a:rPr>
              <a:t> sites where stone was used</a:t>
            </a:r>
            <a:r>
              <a:rPr lang="en-AU" sz="1400" dirty="0" smtClean="0"/>
              <a:t>.</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5" name="Content Placeholder 2"/>
          <p:cNvSpPr txBox="1">
            <a:spLocks/>
          </p:cNvSpPr>
          <p:nvPr/>
        </p:nvSpPr>
        <p:spPr>
          <a:xfrm>
            <a:off x="4000496" y="5786454"/>
            <a:ext cx="4143404" cy="428628"/>
          </a:xfrm>
          <a:prstGeom prst="rect">
            <a:avLst/>
          </a:prstGeom>
        </p:spPr>
        <p:txBody>
          <a:bodyPr vert="horz">
            <a:noAutofit/>
          </a:bodyPr>
          <a:lstStyle/>
          <a:p>
            <a:pPr marL="274320" lvl="0" indent="-274320" algn="just">
              <a:spcBef>
                <a:spcPts val="600"/>
              </a:spcBef>
              <a:buClr>
                <a:schemeClr val="tx2"/>
              </a:buClr>
              <a:buSzPct val="73000"/>
              <a:buFont typeface="Wingdings 2"/>
              <a:buChar char=""/>
            </a:pPr>
            <a:r>
              <a:rPr kumimoji="0" lang="en-AU" sz="1400" b="0" i="0" u="none" strike="noStrike" kern="1200" cap="none" spc="0" normalizeH="0" baseline="0" noProof="0" dirty="0" smtClean="0">
                <a:ln>
                  <a:noFill/>
                </a:ln>
                <a:solidFill>
                  <a:schemeClr val="tx1"/>
                </a:solidFill>
                <a:effectLst/>
                <a:uLnTx/>
                <a:uFillTx/>
                <a:latin typeface="+mn-lt"/>
                <a:ea typeface="+mn-ea"/>
                <a:cs typeface="+mn-cs"/>
              </a:rPr>
              <a:t>The green dot is a burial site</a:t>
            </a:r>
            <a:r>
              <a:rPr lang="en-AU" sz="1400" dirty="0" smtClean="0"/>
              <a:t>.</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0"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2"/>
          <a:srcRect/>
          <a:stretch>
            <a:fillRect/>
          </a:stretch>
        </p:blipFill>
        <p:spPr bwMode="auto">
          <a:xfrm>
            <a:off x="428596" y="285728"/>
            <a:ext cx="1057275" cy="666750"/>
          </a:xfrm>
          <a:prstGeom prst="rect">
            <a:avLst/>
          </a:prstGeom>
          <a:noFill/>
          <a:ln w="9525">
            <a:noFill/>
            <a:miter lim="800000"/>
            <a:headEnd/>
            <a:tailEnd/>
          </a:ln>
          <a:effectLst/>
        </p:spPr>
      </p:pic>
      <p:sp>
        <p:nvSpPr>
          <p:cNvPr id="11" name="Title 1"/>
          <p:cNvSpPr txBox="1">
            <a:spLocks/>
          </p:cNvSpPr>
          <p:nvPr/>
        </p:nvSpPr>
        <p:spPr>
          <a:xfrm>
            <a:off x="214282" y="6143644"/>
            <a:ext cx="8229600" cy="582594"/>
          </a:xfrm>
          <a:prstGeom prst="rect">
            <a:avLst/>
          </a:prstGeom>
        </p:spPr>
        <p:txBody>
          <a:bodyPr vert="horz" lIns="91440" tIns="45720" rIns="91440" bIns="45720" rtlCol="0" anchor="ctr">
            <a:normAutofit/>
          </a:bodyPr>
          <a:lstStyle/>
          <a:p>
            <a:r>
              <a:rPr lang="en-AU" sz="1100" b="1" dirty="0"/>
              <a:t>Energy </a:t>
            </a:r>
            <a:r>
              <a:rPr lang="en-AU" sz="1100" b="1" dirty="0" smtClean="0"/>
              <a:t>Future </a:t>
            </a:r>
            <a:r>
              <a:rPr lang="en-AU" sz="1100" b="1" i="1" dirty="0" smtClean="0"/>
              <a:t>The </a:t>
            </a:r>
            <a:r>
              <a:rPr lang="en-AU" sz="1100" b="1" i="1" dirty="0"/>
              <a:t>Role of Impact </a:t>
            </a:r>
            <a:r>
              <a:rPr lang="en-AU" sz="1100" b="1" i="1" dirty="0" smtClean="0"/>
              <a:t>Assessment </a:t>
            </a:r>
            <a:r>
              <a:rPr lang="en-AU" sz="1100" b="1" dirty="0" smtClean="0"/>
              <a:t>Centro </a:t>
            </a:r>
            <a:r>
              <a:rPr lang="en-AU" sz="1100" b="1" dirty="0"/>
              <a:t>de </a:t>
            </a:r>
            <a:r>
              <a:rPr lang="en-AU" sz="1100" b="1" dirty="0" err="1"/>
              <a:t>Congresso</a:t>
            </a:r>
            <a:r>
              <a:rPr lang="en-AU" sz="1100" b="1" dirty="0"/>
              <a:t> </a:t>
            </a:r>
            <a:r>
              <a:rPr lang="en-AU" sz="1100" b="1" dirty="0" err="1"/>
              <a:t>da</a:t>
            </a:r>
            <a:r>
              <a:rPr lang="en-AU" sz="1100" b="1" dirty="0"/>
              <a:t> </a:t>
            </a:r>
            <a:r>
              <a:rPr lang="en-AU" sz="1100" b="1" dirty="0" err="1"/>
              <a:t>Alfândega</a:t>
            </a:r>
            <a:r>
              <a:rPr lang="en-AU" sz="1100" b="1" dirty="0"/>
              <a:t> | Porto, </a:t>
            </a:r>
            <a:r>
              <a:rPr lang="en-AU" sz="1100" b="1" dirty="0" smtClean="0"/>
              <a:t>Portugal   27 </a:t>
            </a:r>
            <a:r>
              <a:rPr lang="en-AU" sz="1100" b="1" dirty="0"/>
              <a:t>May - 1 June 2012</a:t>
            </a:r>
            <a:endParaRPr lang="en-AU" sz="1100" dirty="0"/>
          </a:p>
        </p:txBody>
      </p:sp>
      <p:pic>
        <p:nvPicPr>
          <p:cNvPr id="12" name="eventlogo" descr="Energy Future logo">
            <a:hlinkClick r:id="rId3"/>
          </p:cNvPr>
          <p:cNvPicPr/>
          <p:nvPr/>
        </p:nvPicPr>
        <p:blipFill>
          <a:blip r:embed="rId4"/>
          <a:srcRect/>
          <a:stretch>
            <a:fillRect/>
          </a:stretch>
        </p:blipFill>
        <p:spPr bwMode="auto">
          <a:xfrm>
            <a:off x="8501090" y="6215082"/>
            <a:ext cx="542919" cy="452434"/>
          </a:xfrm>
          <a:prstGeom prst="rect">
            <a:avLst/>
          </a:prstGeom>
          <a:noFill/>
          <a:ln w="9525">
            <a:noFill/>
            <a:miter lim="800000"/>
            <a:headEnd/>
            <a:tailEnd/>
          </a:ln>
        </p:spPr>
      </p:pic>
      <p:sp>
        <p:nvSpPr>
          <p:cNvPr id="16" name="Content Placeholder 2"/>
          <p:cNvSpPr txBox="1">
            <a:spLocks/>
          </p:cNvSpPr>
          <p:nvPr/>
        </p:nvSpPr>
        <p:spPr>
          <a:xfrm>
            <a:off x="4357686" y="3000372"/>
            <a:ext cx="3786214" cy="785818"/>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lang="en-AU" sz="1400" dirty="0" smtClean="0"/>
              <a:t>5 main categories where cultural activities were placed at risk were identified</a:t>
            </a:r>
            <a:r>
              <a:rPr kumimoji="0" lang="en-AU" sz="1400" b="0" i="0" u="none" strike="noStrike" kern="1200" cap="none" spc="0" normalizeH="0" baseline="0" noProof="0" dirty="0" smtClean="0">
                <a:ln>
                  <a:noFill/>
                </a:ln>
                <a:solidFill>
                  <a:schemeClr val="tx1"/>
                </a:solidFill>
                <a:effectLst/>
                <a:uLnTx/>
                <a:uFillTx/>
                <a:latin typeface="+mn-lt"/>
                <a:ea typeface="+mn-ea"/>
                <a:cs typeface="+mn-cs"/>
              </a:rPr>
              <a:t>.</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7" name="Content Placeholder 2"/>
          <p:cNvSpPr txBox="1">
            <a:spLocks/>
          </p:cNvSpPr>
          <p:nvPr/>
        </p:nvSpPr>
        <p:spPr>
          <a:xfrm>
            <a:off x="4357686" y="4143380"/>
            <a:ext cx="3786214" cy="928694"/>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lang="en-AU" sz="1400" dirty="0" smtClean="0"/>
              <a:t>A total of 15 sub-categories were also identified</a:t>
            </a:r>
            <a:r>
              <a:rPr kumimoji="0" lang="en-AU" sz="1400" b="0" i="0" u="none" strike="noStrike" kern="1200" cap="none" spc="0" normalizeH="0" noProof="0" dirty="0" smtClean="0">
                <a:ln>
                  <a:noFill/>
                </a:ln>
                <a:solidFill>
                  <a:schemeClr val="tx1"/>
                </a:solidFill>
                <a:effectLst/>
                <a:uLnTx/>
                <a:uFillTx/>
                <a:latin typeface="+mn-lt"/>
                <a:ea typeface="+mn-ea"/>
                <a:cs typeface="+mn-cs"/>
              </a:rPr>
              <a:t>.</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Content Placeholder 2"/>
          <p:cNvSpPr txBox="1">
            <a:spLocks/>
          </p:cNvSpPr>
          <p:nvPr/>
        </p:nvSpPr>
        <p:spPr>
          <a:xfrm>
            <a:off x="4357686" y="5143512"/>
            <a:ext cx="3786214" cy="928694"/>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AU" sz="1400" b="0" i="0" u="none" strike="noStrike" kern="1200" cap="none" spc="0" normalizeH="0" baseline="0" noProof="0" dirty="0" smtClean="0">
                <a:ln>
                  <a:noFill/>
                </a:ln>
                <a:solidFill>
                  <a:schemeClr val="tx1"/>
                </a:solidFill>
                <a:effectLst/>
                <a:uLnTx/>
                <a:uFillTx/>
                <a:latin typeface="+mn-lt"/>
                <a:ea typeface="+mn-ea"/>
                <a:cs typeface="+mn-cs"/>
              </a:rPr>
              <a:t>Each of these may have multiple risks.</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Title 1"/>
          <p:cNvSpPr>
            <a:spLocks noGrp="1"/>
          </p:cNvSpPr>
          <p:nvPr>
            <p:ph type="title"/>
          </p:nvPr>
        </p:nvSpPr>
        <p:spPr>
          <a:xfrm>
            <a:off x="457200" y="274638"/>
            <a:ext cx="8229600" cy="439718"/>
          </a:xfrm>
        </p:spPr>
        <p:txBody>
          <a:bodyPr>
            <a:normAutofit/>
          </a:bodyPr>
          <a:lstStyle/>
          <a:p>
            <a:pPr algn="r"/>
            <a:r>
              <a:rPr lang="en-US" sz="1800" b="1" dirty="0" smtClean="0"/>
              <a:t>Stewardship and the ranger uranium mine</a:t>
            </a:r>
            <a:endParaRPr lang="en-AU" sz="1800" dirty="0"/>
          </a:p>
        </p:txBody>
      </p:sp>
      <p:pic>
        <p:nvPicPr>
          <p:cNvPr id="23" name="Picture 22"/>
          <p:cNvPicPr/>
          <p:nvPr/>
        </p:nvPicPr>
        <p:blipFill>
          <a:blip r:embed="rId5"/>
          <a:srcRect/>
          <a:stretch>
            <a:fillRect/>
          </a:stretch>
        </p:blipFill>
        <p:spPr bwMode="auto">
          <a:xfrm>
            <a:off x="357158" y="1428736"/>
            <a:ext cx="3970904" cy="5038738"/>
          </a:xfrm>
          <a:prstGeom prst="rect">
            <a:avLst/>
          </a:prstGeom>
          <a:noFill/>
          <a:ln w="9525">
            <a:noFill/>
            <a:miter lim="800000"/>
            <a:headEnd/>
            <a:tailEnd/>
          </a:ln>
        </p:spPr>
      </p:pic>
      <p:sp>
        <p:nvSpPr>
          <p:cNvPr id="24" name="Content Placeholder 2"/>
          <p:cNvSpPr txBox="1">
            <a:spLocks/>
          </p:cNvSpPr>
          <p:nvPr/>
        </p:nvSpPr>
        <p:spPr>
          <a:xfrm>
            <a:off x="357158" y="1000108"/>
            <a:ext cx="7572428" cy="428628"/>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tabLst/>
              <a:defRPr/>
            </a:pPr>
            <a:r>
              <a:rPr kumimoji="0" lang="en-AU" sz="1400" b="1" i="0" u="none" strike="noStrike" kern="1200" cap="none" spc="0" normalizeH="0" noProof="0" dirty="0" smtClean="0">
                <a:ln>
                  <a:noFill/>
                </a:ln>
                <a:solidFill>
                  <a:schemeClr val="tx1"/>
                </a:solidFill>
                <a:effectLst/>
                <a:uLnTx/>
                <a:uFillTx/>
                <a:latin typeface="+mn-lt"/>
                <a:ea typeface="+mn-ea"/>
                <a:cs typeface="+mn-cs"/>
              </a:rPr>
              <a:t>Risks to culture</a:t>
            </a:r>
            <a:endParaRPr kumimoji="0" lang="en-AU" sz="1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6" name="Content Placeholder 2"/>
          <p:cNvSpPr txBox="1">
            <a:spLocks/>
          </p:cNvSpPr>
          <p:nvPr/>
        </p:nvSpPr>
        <p:spPr>
          <a:xfrm>
            <a:off x="4357686" y="1714488"/>
            <a:ext cx="3786214" cy="785818"/>
          </a:xfrm>
          <a:prstGeom prst="rect">
            <a:avLst/>
          </a:prstGeom>
        </p:spPr>
        <p:txBody>
          <a:bodyPr vert="horz">
            <a:noAutofit/>
          </a:bodyPr>
          <a:lstStyle/>
          <a:p>
            <a:pPr marR="0" lvl="0" algn="just" defTabSz="914400" rtl="0" eaLnBrk="1" fontAlgn="auto" latinLnBrk="0" hangingPunct="1">
              <a:lnSpc>
                <a:spcPct val="100000"/>
              </a:lnSpc>
              <a:spcBef>
                <a:spcPts val="600"/>
              </a:spcBef>
              <a:spcAft>
                <a:spcPts val="0"/>
              </a:spcAft>
              <a:buClr>
                <a:schemeClr val="tx2"/>
              </a:buClr>
              <a:buSzPct val="73000"/>
              <a:tabLst/>
              <a:defRPr/>
            </a:pPr>
            <a:r>
              <a:rPr lang="en-AU" sz="1400" dirty="0" smtClean="0"/>
              <a:t>Here we sought to use standard methodology to identify risks to culture – but from the Aboriginal perspective</a:t>
            </a:r>
            <a:r>
              <a:rPr kumimoji="0" lang="en-AU" sz="1400" b="0" i="0" u="none" strike="noStrike" kern="1200" cap="none" spc="0" normalizeH="0" baseline="0" noProof="0" dirty="0" smtClean="0">
                <a:ln>
                  <a:noFill/>
                </a:ln>
                <a:solidFill>
                  <a:schemeClr val="tx1"/>
                </a:solidFill>
                <a:effectLst/>
                <a:uLnTx/>
                <a:uFillTx/>
                <a:latin typeface="+mn-lt"/>
                <a:ea typeface="+mn-ea"/>
                <a:cs typeface="+mn-cs"/>
              </a:rPr>
              <a:t>.</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428596" y="285728"/>
            <a:ext cx="1057275" cy="666750"/>
          </a:xfrm>
          <a:prstGeom prst="rect">
            <a:avLst/>
          </a:prstGeom>
          <a:noFill/>
          <a:ln w="9525">
            <a:noFill/>
            <a:miter lim="800000"/>
            <a:headEnd/>
            <a:tailEnd/>
          </a:ln>
          <a:effectLst/>
        </p:spPr>
      </p:pic>
      <p:sp>
        <p:nvSpPr>
          <p:cNvPr id="16" name="Title 1"/>
          <p:cNvSpPr txBox="1">
            <a:spLocks/>
          </p:cNvSpPr>
          <p:nvPr/>
        </p:nvSpPr>
        <p:spPr>
          <a:xfrm>
            <a:off x="214282" y="6143644"/>
            <a:ext cx="8229600" cy="582594"/>
          </a:xfrm>
          <a:prstGeom prst="rect">
            <a:avLst/>
          </a:prstGeom>
        </p:spPr>
        <p:txBody>
          <a:bodyPr vert="horz" lIns="91440" tIns="45720" rIns="91440" bIns="45720" rtlCol="0" anchor="ctr">
            <a:normAutofit/>
          </a:bodyPr>
          <a:lstStyle/>
          <a:p>
            <a:r>
              <a:rPr lang="en-AU" sz="1100" b="1" dirty="0"/>
              <a:t>Energy </a:t>
            </a:r>
            <a:r>
              <a:rPr lang="en-AU" sz="1100" b="1" dirty="0" smtClean="0"/>
              <a:t>Future </a:t>
            </a:r>
            <a:r>
              <a:rPr lang="en-AU" sz="1100" b="1" i="1" dirty="0" smtClean="0"/>
              <a:t>The </a:t>
            </a:r>
            <a:r>
              <a:rPr lang="en-AU" sz="1100" b="1" i="1" dirty="0"/>
              <a:t>Role of Impact </a:t>
            </a:r>
            <a:r>
              <a:rPr lang="en-AU" sz="1100" b="1" i="1" dirty="0" smtClean="0"/>
              <a:t>Assessment </a:t>
            </a:r>
            <a:r>
              <a:rPr lang="en-AU" sz="1100" b="1" dirty="0" smtClean="0"/>
              <a:t>Centro </a:t>
            </a:r>
            <a:r>
              <a:rPr lang="en-AU" sz="1100" b="1" dirty="0"/>
              <a:t>de </a:t>
            </a:r>
            <a:r>
              <a:rPr lang="en-AU" sz="1100" b="1" dirty="0" err="1"/>
              <a:t>Congresso</a:t>
            </a:r>
            <a:r>
              <a:rPr lang="en-AU" sz="1100" b="1" dirty="0"/>
              <a:t> </a:t>
            </a:r>
            <a:r>
              <a:rPr lang="en-AU" sz="1100" b="1" dirty="0" err="1"/>
              <a:t>da</a:t>
            </a:r>
            <a:r>
              <a:rPr lang="en-AU" sz="1100" b="1" dirty="0"/>
              <a:t> </a:t>
            </a:r>
            <a:r>
              <a:rPr lang="en-AU" sz="1100" b="1" dirty="0" err="1"/>
              <a:t>Alfândega</a:t>
            </a:r>
            <a:r>
              <a:rPr lang="en-AU" sz="1100" b="1" dirty="0"/>
              <a:t> | Porto, </a:t>
            </a:r>
            <a:r>
              <a:rPr lang="en-AU" sz="1100" b="1" dirty="0" smtClean="0"/>
              <a:t>Portugal   27 </a:t>
            </a:r>
            <a:r>
              <a:rPr lang="en-AU" sz="1100" b="1" dirty="0"/>
              <a:t>May - 1 June 2012</a:t>
            </a:r>
            <a:endParaRPr lang="en-AU" sz="1100" dirty="0"/>
          </a:p>
        </p:txBody>
      </p:sp>
      <p:sp>
        <p:nvSpPr>
          <p:cNvPr id="20" name="Content Placeholder 2"/>
          <p:cNvSpPr txBox="1">
            <a:spLocks/>
          </p:cNvSpPr>
          <p:nvPr/>
        </p:nvSpPr>
        <p:spPr>
          <a:xfrm>
            <a:off x="428596" y="1571612"/>
            <a:ext cx="7715304" cy="357190"/>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lang="en-AU" sz="1400" dirty="0" smtClean="0"/>
              <a:t>So far the approach is largely untested</a:t>
            </a:r>
            <a:r>
              <a:rPr kumimoji="0" lang="en-AU" sz="1400" b="0" i="0" u="none" strike="noStrike" kern="1200" cap="none" spc="0" normalizeH="0" baseline="0" noProof="0" dirty="0" smtClean="0">
                <a:ln>
                  <a:noFill/>
                </a:ln>
                <a:solidFill>
                  <a:schemeClr val="tx1"/>
                </a:solidFill>
                <a:effectLst/>
                <a:uLnTx/>
                <a:uFillTx/>
                <a:latin typeface="+mn-lt"/>
                <a:ea typeface="+mn-ea"/>
                <a:cs typeface="+mn-cs"/>
              </a:rPr>
              <a:t>. </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8" name="Title 1"/>
          <p:cNvSpPr>
            <a:spLocks noGrp="1"/>
          </p:cNvSpPr>
          <p:nvPr>
            <p:ph type="title"/>
          </p:nvPr>
        </p:nvSpPr>
        <p:spPr>
          <a:xfrm>
            <a:off x="457200" y="274638"/>
            <a:ext cx="8229600" cy="439718"/>
          </a:xfrm>
        </p:spPr>
        <p:txBody>
          <a:bodyPr>
            <a:normAutofit/>
          </a:bodyPr>
          <a:lstStyle/>
          <a:p>
            <a:pPr algn="r"/>
            <a:r>
              <a:rPr lang="en-US" sz="1800" b="1" dirty="0" smtClean="0"/>
              <a:t>Stewardship and the ranger uranium mine</a:t>
            </a:r>
            <a:endParaRPr lang="en-AU" sz="1800" dirty="0"/>
          </a:p>
        </p:txBody>
      </p:sp>
      <p:sp>
        <p:nvSpPr>
          <p:cNvPr id="29" name="Content Placeholder 2"/>
          <p:cNvSpPr txBox="1">
            <a:spLocks/>
          </p:cNvSpPr>
          <p:nvPr/>
        </p:nvSpPr>
        <p:spPr>
          <a:xfrm>
            <a:off x="357158" y="1000108"/>
            <a:ext cx="7572428" cy="428628"/>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tabLst/>
              <a:defRPr/>
            </a:pPr>
            <a:r>
              <a:rPr kumimoji="0" lang="en-AU" sz="1400" b="1" i="0" u="none" strike="noStrike" kern="1200" cap="none" spc="0" normalizeH="0" noProof="0" dirty="0" smtClean="0">
                <a:ln>
                  <a:noFill/>
                </a:ln>
                <a:solidFill>
                  <a:schemeClr val="tx1"/>
                </a:solidFill>
                <a:effectLst/>
                <a:uLnTx/>
                <a:uFillTx/>
                <a:latin typeface="+mn-lt"/>
                <a:ea typeface="+mn-ea"/>
                <a:cs typeface="+mn-cs"/>
              </a:rPr>
              <a:t>Seeking Practical Outcomes</a:t>
            </a:r>
            <a:endParaRPr kumimoji="0" lang="en-AU" sz="1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6" name="Content Placeholder 2"/>
          <p:cNvSpPr txBox="1">
            <a:spLocks/>
          </p:cNvSpPr>
          <p:nvPr/>
        </p:nvSpPr>
        <p:spPr>
          <a:xfrm>
            <a:off x="428596" y="2071678"/>
            <a:ext cx="7715304" cy="571504"/>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lang="en-AU" sz="1400" dirty="0" smtClean="0"/>
              <a:t>It will be difficult to engage </a:t>
            </a:r>
            <a:r>
              <a:rPr lang="en-AU" sz="1400" dirty="0" err="1" smtClean="0"/>
              <a:t>Mirarr</a:t>
            </a:r>
            <a:r>
              <a:rPr lang="en-AU" sz="1400" dirty="0" smtClean="0"/>
              <a:t> and start re-establishing their connection with the land after close to 40 years of mistrust</a:t>
            </a:r>
            <a:r>
              <a:rPr kumimoji="0" lang="en-AU" sz="1400" b="0" i="0" u="none" strike="noStrike" kern="1200" cap="none" spc="0" normalizeH="0" baseline="0" noProof="0" dirty="0" smtClean="0">
                <a:ln>
                  <a:noFill/>
                </a:ln>
                <a:solidFill>
                  <a:schemeClr val="tx1"/>
                </a:solidFill>
                <a:effectLst/>
                <a:uLnTx/>
                <a:uFillTx/>
                <a:latin typeface="+mn-lt"/>
                <a:ea typeface="+mn-ea"/>
                <a:cs typeface="+mn-cs"/>
              </a:rPr>
              <a:t>. </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7" name="Content Placeholder 2"/>
          <p:cNvSpPr txBox="1">
            <a:spLocks/>
          </p:cNvSpPr>
          <p:nvPr/>
        </p:nvSpPr>
        <p:spPr>
          <a:xfrm>
            <a:off x="428596" y="2714620"/>
            <a:ext cx="7715304" cy="571504"/>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lang="en-AU" sz="1400" dirty="0" smtClean="0"/>
              <a:t>7 small projects have been proposed by the Mine Operators as the first steps towards re-establishing trust and connection with the land</a:t>
            </a:r>
            <a:r>
              <a:rPr kumimoji="0" lang="en-AU" sz="1400" b="0" i="0" u="none" strike="noStrike" kern="1200" cap="none" spc="0" normalizeH="0" baseline="0" noProof="0" dirty="0" smtClean="0">
                <a:ln>
                  <a:noFill/>
                </a:ln>
                <a:solidFill>
                  <a:schemeClr val="tx1"/>
                </a:solidFill>
                <a:effectLst/>
                <a:uLnTx/>
                <a:uFillTx/>
                <a:latin typeface="+mn-lt"/>
                <a:ea typeface="+mn-ea"/>
                <a:cs typeface="+mn-cs"/>
              </a:rPr>
              <a:t>. </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8" name="Content Placeholder 2"/>
          <p:cNvSpPr txBox="1">
            <a:spLocks/>
          </p:cNvSpPr>
          <p:nvPr/>
        </p:nvSpPr>
        <p:spPr>
          <a:xfrm>
            <a:off x="428596" y="3357562"/>
            <a:ext cx="7715304" cy="428628"/>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lang="en-AU" sz="1400" dirty="0" smtClean="0"/>
              <a:t>We are aiming for the following outcomes:</a:t>
            </a:r>
            <a:r>
              <a:rPr kumimoji="0" lang="en-AU" sz="1400" b="0" i="0" u="none" strike="noStrike" kern="1200" cap="none" spc="0" normalizeH="0" baseline="0" noProof="0" dirty="0" smtClean="0">
                <a:ln>
                  <a:noFill/>
                </a:ln>
                <a:solidFill>
                  <a:schemeClr val="tx1"/>
                </a:solidFill>
                <a:effectLst/>
                <a:uLnTx/>
                <a:uFillTx/>
                <a:latin typeface="+mn-lt"/>
                <a:ea typeface="+mn-ea"/>
                <a:cs typeface="+mn-cs"/>
              </a:rPr>
              <a:t> </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9" name="Content Placeholder 2"/>
          <p:cNvSpPr txBox="1">
            <a:spLocks/>
          </p:cNvSpPr>
          <p:nvPr/>
        </p:nvSpPr>
        <p:spPr>
          <a:xfrm>
            <a:off x="1071538" y="3929066"/>
            <a:ext cx="7072362" cy="2143140"/>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lang="en-AU" sz="1400" dirty="0" smtClean="0"/>
              <a:t>The cultural tools developed will be found to be suitable for closure of the mine;</a:t>
            </a:r>
          </a:p>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AU" sz="1400" b="0" i="0" u="none" strike="noStrike" kern="1200" cap="none" spc="0" normalizeH="0" baseline="0" noProof="0" dirty="0" smtClean="0">
                <a:ln>
                  <a:noFill/>
                </a:ln>
                <a:solidFill>
                  <a:schemeClr val="tx1"/>
                </a:solidFill>
                <a:effectLst/>
                <a:uLnTx/>
                <a:uFillTx/>
                <a:latin typeface="+mn-lt"/>
                <a:ea typeface="+mn-ea"/>
                <a:cs typeface="+mn-cs"/>
              </a:rPr>
              <a:t> Some</a:t>
            </a:r>
            <a:r>
              <a:rPr kumimoji="0" lang="en-AU" sz="1400" b="0" i="0" u="none" strike="noStrike" kern="1200" cap="none" spc="0" normalizeH="0" noProof="0" dirty="0" smtClean="0">
                <a:ln>
                  <a:noFill/>
                </a:ln>
                <a:solidFill>
                  <a:schemeClr val="tx1"/>
                </a:solidFill>
                <a:effectLst/>
                <a:uLnTx/>
                <a:uFillTx/>
                <a:latin typeface="+mn-lt"/>
                <a:ea typeface="+mn-ea"/>
                <a:cs typeface="+mn-cs"/>
              </a:rPr>
              <a:t> l</a:t>
            </a:r>
            <a:r>
              <a:rPr kumimoji="0" lang="en-AU" sz="1400" b="0" i="0" u="none" strike="noStrike" kern="1200" cap="none" spc="0" normalizeH="0" baseline="0" noProof="0" dirty="0" smtClean="0">
                <a:ln>
                  <a:noFill/>
                </a:ln>
                <a:solidFill>
                  <a:schemeClr val="tx1"/>
                </a:solidFill>
                <a:effectLst/>
                <a:uLnTx/>
                <a:uFillTx/>
                <a:latin typeface="+mn-lt"/>
                <a:ea typeface="+mn-ea"/>
                <a:cs typeface="+mn-cs"/>
              </a:rPr>
              <a:t>egacy issues will be addressed;</a:t>
            </a:r>
          </a:p>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lang="en-AU" sz="1400" dirty="0" smtClean="0"/>
              <a:t>Traditional Knowledge will be formally incorporated into the closure process for the mine;</a:t>
            </a:r>
          </a:p>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AU" sz="1400" b="0" i="0" u="none" strike="noStrike" kern="1200" cap="none" spc="0" normalizeH="0" baseline="0" noProof="0" dirty="0" smtClean="0">
                <a:ln>
                  <a:noFill/>
                </a:ln>
                <a:solidFill>
                  <a:schemeClr val="tx1"/>
                </a:solidFill>
                <a:effectLst/>
                <a:uLnTx/>
                <a:uFillTx/>
                <a:latin typeface="+mn-lt"/>
                <a:ea typeface="+mn-ea"/>
                <a:cs typeface="+mn-cs"/>
              </a:rPr>
              <a:t>Suitable</a:t>
            </a:r>
            <a:r>
              <a:rPr kumimoji="0" lang="en-AU" sz="1400" b="0" i="0" u="none" strike="noStrike" kern="1200" cap="none" spc="0" normalizeH="0" noProof="0" dirty="0" smtClean="0">
                <a:ln>
                  <a:noFill/>
                </a:ln>
                <a:solidFill>
                  <a:schemeClr val="tx1"/>
                </a:solidFill>
                <a:effectLst/>
                <a:uLnTx/>
                <a:uFillTx/>
                <a:latin typeface="+mn-lt"/>
                <a:ea typeface="+mn-ea"/>
                <a:cs typeface="+mn-cs"/>
              </a:rPr>
              <a:t> measuring tools will be developed; </a:t>
            </a:r>
          </a:p>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AU" sz="1400" b="0" i="0" u="none" strike="noStrike" kern="1200" cap="none" spc="0" normalizeH="0" noProof="0" dirty="0" smtClean="0">
                <a:ln>
                  <a:noFill/>
                </a:ln>
                <a:solidFill>
                  <a:schemeClr val="tx1"/>
                </a:solidFill>
                <a:effectLst/>
                <a:uLnTx/>
                <a:uFillTx/>
                <a:latin typeface="+mn-lt"/>
                <a:ea typeface="+mn-ea"/>
                <a:cs typeface="+mn-cs"/>
              </a:rPr>
              <a:t>An enduring partnership with </a:t>
            </a:r>
            <a:r>
              <a:rPr kumimoji="0" lang="en-AU" sz="1400" b="0" i="0" u="none" strike="noStrike" kern="1200" cap="none" spc="0" normalizeH="0" noProof="0" dirty="0" err="1" smtClean="0">
                <a:ln>
                  <a:noFill/>
                </a:ln>
                <a:solidFill>
                  <a:schemeClr val="tx1"/>
                </a:solidFill>
                <a:effectLst/>
                <a:uLnTx/>
                <a:uFillTx/>
                <a:latin typeface="+mn-lt"/>
                <a:ea typeface="+mn-ea"/>
                <a:cs typeface="+mn-cs"/>
              </a:rPr>
              <a:t>Mirarr</a:t>
            </a:r>
            <a:r>
              <a:rPr kumimoji="0" lang="en-AU" sz="1400" b="0" i="0" u="none" strike="noStrike" kern="1200" cap="none" spc="0" normalizeH="0" noProof="0" dirty="0" smtClean="0">
                <a:ln>
                  <a:noFill/>
                </a:ln>
                <a:solidFill>
                  <a:schemeClr val="tx1"/>
                </a:solidFill>
                <a:effectLst/>
                <a:uLnTx/>
                <a:uFillTx/>
                <a:latin typeface="+mn-lt"/>
                <a:ea typeface="+mn-ea"/>
                <a:cs typeface="+mn-cs"/>
              </a:rPr>
              <a:t> can be established; and</a:t>
            </a:r>
          </a:p>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AU" sz="1400" b="0" i="0" u="none" strike="noStrike" kern="1200" cap="none" spc="0" normalizeH="0" noProof="0" dirty="0" smtClean="0">
                <a:ln>
                  <a:noFill/>
                </a:ln>
                <a:solidFill>
                  <a:schemeClr val="tx1"/>
                </a:solidFill>
                <a:effectLst/>
                <a:uLnTx/>
                <a:uFillTx/>
                <a:latin typeface="+mn-lt"/>
                <a:ea typeface="+mn-ea"/>
                <a:cs typeface="+mn-cs"/>
              </a:rPr>
              <a:t>Capacity </a:t>
            </a:r>
            <a:r>
              <a:rPr lang="en-AU" sz="1400" dirty="0" smtClean="0"/>
              <a:t>within </a:t>
            </a:r>
            <a:r>
              <a:rPr lang="en-AU" sz="1400" dirty="0" err="1" smtClean="0"/>
              <a:t>Mirarr</a:t>
            </a:r>
            <a:r>
              <a:rPr lang="en-AU" sz="1400" dirty="0" smtClean="0"/>
              <a:t> to act as stewards of the post-closure environment will be created.</a:t>
            </a:r>
            <a:endParaRPr kumimoji="0" lang="en-AU" sz="1400" b="0" i="0" u="none" strike="noStrike" kern="1200" cap="none" spc="0" normalizeH="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0" name="eventlogo" descr="Energy Future logo">
            <a:hlinkClick r:id="rId3"/>
          </p:cNvPr>
          <p:cNvPicPr/>
          <p:nvPr/>
        </p:nvPicPr>
        <p:blipFill>
          <a:blip r:embed="rId4"/>
          <a:srcRect/>
          <a:stretch>
            <a:fillRect/>
          </a:stretch>
        </p:blipFill>
        <p:spPr bwMode="auto">
          <a:xfrm>
            <a:off x="8501090" y="6215082"/>
            <a:ext cx="542919" cy="4524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linds(horizont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linds(horizontal)">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linds(horizontal)">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linds(horizontal)">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6" grpId="0"/>
      <p:bldP spid="37"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428596" y="285728"/>
            <a:ext cx="1057275" cy="666750"/>
          </a:xfrm>
          <a:prstGeom prst="rect">
            <a:avLst/>
          </a:prstGeom>
          <a:noFill/>
          <a:ln w="9525">
            <a:noFill/>
            <a:miter lim="800000"/>
            <a:headEnd/>
            <a:tailEnd/>
          </a:ln>
          <a:effectLst/>
        </p:spPr>
      </p:pic>
      <p:sp>
        <p:nvSpPr>
          <p:cNvPr id="16" name="Title 1"/>
          <p:cNvSpPr txBox="1">
            <a:spLocks/>
          </p:cNvSpPr>
          <p:nvPr/>
        </p:nvSpPr>
        <p:spPr>
          <a:xfrm>
            <a:off x="214282" y="6143644"/>
            <a:ext cx="8229600" cy="582594"/>
          </a:xfrm>
          <a:prstGeom prst="rect">
            <a:avLst/>
          </a:prstGeom>
        </p:spPr>
        <p:txBody>
          <a:bodyPr vert="horz" lIns="91440" tIns="45720" rIns="91440" bIns="45720" rtlCol="0" anchor="ctr">
            <a:normAutofit/>
          </a:bodyPr>
          <a:lstStyle/>
          <a:p>
            <a:r>
              <a:rPr lang="en-AU" sz="1100" b="1" dirty="0"/>
              <a:t>Energy </a:t>
            </a:r>
            <a:r>
              <a:rPr lang="en-AU" sz="1100" b="1" dirty="0" smtClean="0"/>
              <a:t>Future </a:t>
            </a:r>
            <a:r>
              <a:rPr lang="en-AU" sz="1100" b="1" i="1" dirty="0" smtClean="0"/>
              <a:t>The </a:t>
            </a:r>
            <a:r>
              <a:rPr lang="en-AU" sz="1100" b="1" i="1" dirty="0"/>
              <a:t>Role of Impact </a:t>
            </a:r>
            <a:r>
              <a:rPr lang="en-AU" sz="1100" b="1" i="1" dirty="0" smtClean="0"/>
              <a:t>Assessment </a:t>
            </a:r>
            <a:r>
              <a:rPr lang="en-AU" sz="1100" b="1" dirty="0" smtClean="0"/>
              <a:t>Centro </a:t>
            </a:r>
            <a:r>
              <a:rPr lang="en-AU" sz="1100" b="1" dirty="0"/>
              <a:t>de </a:t>
            </a:r>
            <a:r>
              <a:rPr lang="en-AU" sz="1100" b="1" dirty="0" err="1"/>
              <a:t>Congresso</a:t>
            </a:r>
            <a:r>
              <a:rPr lang="en-AU" sz="1100" b="1" dirty="0"/>
              <a:t> </a:t>
            </a:r>
            <a:r>
              <a:rPr lang="en-AU" sz="1100" b="1" dirty="0" err="1"/>
              <a:t>da</a:t>
            </a:r>
            <a:r>
              <a:rPr lang="en-AU" sz="1100" b="1" dirty="0"/>
              <a:t> </a:t>
            </a:r>
            <a:r>
              <a:rPr lang="en-AU" sz="1100" b="1" dirty="0" err="1"/>
              <a:t>Alfândega</a:t>
            </a:r>
            <a:r>
              <a:rPr lang="en-AU" sz="1100" b="1" dirty="0"/>
              <a:t> | Porto, </a:t>
            </a:r>
            <a:r>
              <a:rPr lang="en-AU" sz="1100" b="1" dirty="0" smtClean="0"/>
              <a:t>Portugal   27 </a:t>
            </a:r>
            <a:r>
              <a:rPr lang="en-AU" sz="1100" b="1" dirty="0"/>
              <a:t>May - 1 June 2012</a:t>
            </a:r>
            <a:endParaRPr lang="en-AU" sz="1100" dirty="0"/>
          </a:p>
        </p:txBody>
      </p:sp>
      <p:sp>
        <p:nvSpPr>
          <p:cNvPr id="20" name="Content Placeholder 2"/>
          <p:cNvSpPr txBox="1">
            <a:spLocks/>
          </p:cNvSpPr>
          <p:nvPr/>
        </p:nvSpPr>
        <p:spPr>
          <a:xfrm>
            <a:off x="3714744" y="5357826"/>
            <a:ext cx="4429156" cy="357190"/>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lang="en-AU" sz="1400" dirty="0" smtClean="0"/>
              <a:t>Rehabilitation of Ranger access tracks</a:t>
            </a:r>
            <a:r>
              <a:rPr kumimoji="0" lang="en-AU" sz="1400" b="0" i="0" u="none" strike="noStrike" kern="1200" cap="none" spc="0" normalizeH="0" baseline="0" noProof="0" dirty="0" smtClean="0">
                <a:ln>
                  <a:noFill/>
                </a:ln>
                <a:solidFill>
                  <a:schemeClr val="tx1"/>
                </a:solidFill>
                <a:effectLst/>
                <a:uLnTx/>
                <a:uFillTx/>
                <a:latin typeface="+mn-lt"/>
                <a:ea typeface="+mn-ea"/>
                <a:cs typeface="+mn-cs"/>
              </a:rPr>
              <a:t>. </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8" name="Title 1"/>
          <p:cNvSpPr>
            <a:spLocks noGrp="1"/>
          </p:cNvSpPr>
          <p:nvPr>
            <p:ph type="title"/>
          </p:nvPr>
        </p:nvSpPr>
        <p:spPr>
          <a:xfrm>
            <a:off x="457200" y="274638"/>
            <a:ext cx="8229600" cy="439718"/>
          </a:xfrm>
        </p:spPr>
        <p:txBody>
          <a:bodyPr>
            <a:normAutofit/>
          </a:bodyPr>
          <a:lstStyle/>
          <a:p>
            <a:pPr algn="r"/>
            <a:r>
              <a:rPr lang="en-US" sz="1800" b="1" dirty="0" smtClean="0"/>
              <a:t>Stewardship and the ranger uranium mine</a:t>
            </a:r>
            <a:endParaRPr lang="en-AU" sz="1800" dirty="0"/>
          </a:p>
        </p:txBody>
      </p:sp>
      <p:sp>
        <p:nvSpPr>
          <p:cNvPr id="29" name="Content Placeholder 2"/>
          <p:cNvSpPr txBox="1">
            <a:spLocks/>
          </p:cNvSpPr>
          <p:nvPr/>
        </p:nvSpPr>
        <p:spPr>
          <a:xfrm>
            <a:off x="357158" y="1000108"/>
            <a:ext cx="7572428" cy="428628"/>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tabLst/>
              <a:defRPr/>
            </a:pPr>
            <a:r>
              <a:rPr kumimoji="0" lang="en-AU" sz="1400" b="1" i="0" u="none" strike="noStrike" kern="1200" cap="none" spc="0" normalizeH="0" noProof="0" dirty="0" smtClean="0">
                <a:ln>
                  <a:noFill/>
                </a:ln>
                <a:solidFill>
                  <a:schemeClr val="tx1"/>
                </a:solidFill>
                <a:effectLst/>
                <a:uLnTx/>
                <a:uFillTx/>
                <a:latin typeface="+mn-lt"/>
                <a:ea typeface="+mn-ea"/>
                <a:cs typeface="+mn-cs"/>
              </a:rPr>
              <a:t>Practical Outcomes</a:t>
            </a:r>
            <a:endParaRPr kumimoji="0" lang="en-AU" sz="14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3555" name="Picture 3"/>
          <p:cNvPicPr>
            <a:picLocks noChangeAspect="1" noChangeArrowheads="1"/>
          </p:cNvPicPr>
          <p:nvPr/>
        </p:nvPicPr>
        <p:blipFill>
          <a:blip r:embed="rId3"/>
          <a:srcRect/>
          <a:stretch>
            <a:fillRect/>
          </a:stretch>
        </p:blipFill>
        <p:spPr bwMode="auto">
          <a:xfrm>
            <a:off x="357158" y="2214554"/>
            <a:ext cx="3439594" cy="4014457"/>
          </a:xfrm>
          <a:prstGeom prst="rect">
            <a:avLst/>
          </a:prstGeom>
          <a:noFill/>
          <a:ln w="9525">
            <a:noFill/>
            <a:miter lim="800000"/>
            <a:headEnd/>
            <a:tailEnd/>
          </a:ln>
          <a:effectLst/>
        </p:spPr>
      </p:pic>
      <p:sp>
        <p:nvSpPr>
          <p:cNvPr id="12" name="Content Placeholder 2"/>
          <p:cNvSpPr txBox="1">
            <a:spLocks/>
          </p:cNvSpPr>
          <p:nvPr/>
        </p:nvSpPr>
        <p:spPr>
          <a:xfrm>
            <a:off x="3714744" y="3429000"/>
            <a:ext cx="4429156" cy="642942"/>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lang="en-AU" sz="1400" dirty="0" smtClean="0"/>
              <a:t>Progressive rehabilitation of Land Application Areas</a:t>
            </a:r>
            <a:r>
              <a:rPr kumimoji="0" lang="en-AU" sz="1400" b="0" i="0" u="none" strike="noStrike" kern="1200" cap="none" spc="0" normalizeH="0" baseline="0" noProof="0" dirty="0" smtClean="0">
                <a:ln>
                  <a:noFill/>
                </a:ln>
                <a:solidFill>
                  <a:schemeClr val="tx1"/>
                </a:solidFill>
                <a:effectLst/>
                <a:uLnTx/>
                <a:uFillTx/>
                <a:latin typeface="+mn-lt"/>
                <a:ea typeface="+mn-ea"/>
                <a:cs typeface="+mn-cs"/>
              </a:rPr>
              <a:t>. </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3714744" y="2571744"/>
            <a:ext cx="4429156" cy="357190"/>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lang="en-AU" sz="1400" dirty="0" smtClean="0"/>
              <a:t>Restoration of </a:t>
            </a:r>
            <a:r>
              <a:rPr lang="en-AU" sz="1400" dirty="0" err="1" smtClean="0"/>
              <a:t>Magela</a:t>
            </a:r>
            <a:r>
              <a:rPr lang="en-AU" sz="1400" dirty="0" smtClean="0"/>
              <a:t> Creek Riparian Zones</a:t>
            </a:r>
            <a:r>
              <a:rPr kumimoji="0" lang="en-AU" sz="1400" b="0" i="0" u="none" strike="noStrike" kern="1200" cap="none" spc="0" normalizeH="0" baseline="0" noProof="0" dirty="0" smtClean="0">
                <a:ln>
                  <a:noFill/>
                </a:ln>
                <a:solidFill>
                  <a:schemeClr val="tx1"/>
                </a:solidFill>
                <a:effectLst/>
                <a:uLnTx/>
                <a:uFillTx/>
                <a:latin typeface="+mn-lt"/>
                <a:ea typeface="+mn-ea"/>
                <a:cs typeface="+mn-cs"/>
              </a:rPr>
              <a:t>. </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Content Placeholder 2"/>
          <p:cNvSpPr txBox="1">
            <a:spLocks/>
          </p:cNvSpPr>
          <p:nvPr/>
        </p:nvSpPr>
        <p:spPr>
          <a:xfrm>
            <a:off x="3714744" y="4500570"/>
            <a:ext cx="4429156" cy="357190"/>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lang="en-AU" sz="1400" dirty="0" smtClean="0"/>
              <a:t>Closure of Pit #1</a:t>
            </a:r>
            <a:r>
              <a:rPr kumimoji="0" lang="en-AU" sz="1400" b="0" i="0" u="none" strike="noStrike" kern="1200" cap="none" spc="0" normalizeH="0" baseline="0" noProof="0" dirty="0" smtClean="0">
                <a:ln>
                  <a:noFill/>
                </a:ln>
                <a:solidFill>
                  <a:schemeClr val="tx1"/>
                </a:solidFill>
                <a:effectLst/>
                <a:uLnTx/>
                <a:uFillTx/>
                <a:latin typeface="+mn-lt"/>
                <a:ea typeface="+mn-ea"/>
                <a:cs typeface="+mn-cs"/>
              </a:rPr>
              <a:t>. </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Oval 14"/>
          <p:cNvSpPr/>
          <p:nvPr/>
        </p:nvSpPr>
        <p:spPr>
          <a:xfrm>
            <a:off x="2643174" y="5072074"/>
            <a:ext cx="357190" cy="35719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2214546" y="4429132"/>
            <a:ext cx="428628" cy="428628"/>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p:cNvSpPr/>
          <p:nvPr/>
        </p:nvSpPr>
        <p:spPr>
          <a:xfrm>
            <a:off x="3000364" y="3714752"/>
            <a:ext cx="357190" cy="35719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p:cNvSpPr/>
          <p:nvPr/>
        </p:nvSpPr>
        <p:spPr>
          <a:xfrm>
            <a:off x="1214414" y="2786058"/>
            <a:ext cx="357190" cy="35719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p:cNvSpPr/>
          <p:nvPr/>
        </p:nvSpPr>
        <p:spPr>
          <a:xfrm>
            <a:off x="1142976" y="3214686"/>
            <a:ext cx="357190" cy="35719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Oval 21"/>
          <p:cNvSpPr/>
          <p:nvPr/>
        </p:nvSpPr>
        <p:spPr>
          <a:xfrm>
            <a:off x="2071670" y="2714620"/>
            <a:ext cx="357190" cy="35719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Content Placeholder 2"/>
          <p:cNvSpPr txBox="1">
            <a:spLocks/>
          </p:cNvSpPr>
          <p:nvPr/>
        </p:nvSpPr>
        <p:spPr>
          <a:xfrm>
            <a:off x="428596" y="1500174"/>
            <a:ext cx="7429552" cy="571504"/>
          </a:xfrm>
          <a:prstGeom prst="rect">
            <a:avLst/>
          </a:prstGeom>
        </p:spPr>
        <p:txBody>
          <a:bodyPr vert="horz">
            <a:noAutofit/>
          </a:bodyPr>
          <a:lstStyle/>
          <a:p>
            <a:pPr marR="0" lvl="0" algn="just" defTabSz="914400" rtl="0" eaLnBrk="1" fontAlgn="auto" latinLnBrk="0" hangingPunct="1">
              <a:lnSpc>
                <a:spcPct val="100000"/>
              </a:lnSpc>
              <a:spcBef>
                <a:spcPts val="600"/>
              </a:spcBef>
              <a:spcAft>
                <a:spcPts val="0"/>
              </a:spcAft>
              <a:buClr>
                <a:schemeClr val="tx2"/>
              </a:buClr>
              <a:buSzPct val="73000"/>
              <a:tabLst/>
              <a:defRPr/>
            </a:pPr>
            <a:r>
              <a:rPr lang="en-AU" sz="1400" dirty="0" smtClean="0"/>
              <a:t>Several Pilot Projects have been designed to test our work and help develop stakeholder engagement systems that will be suitable for closure of the whole mine</a:t>
            </a:r>
            <a:r>
              <a:rPr kumimoji="0" lang="en-AU" sz="1400" b="0" i="0" u="none" strike="noStrike" kern="1200" cap="none" spc="0" normalizeH="0" baseline="0" noProof="0" dirty="0" smtClean="0">
                <a:ln>
                  <a:noFill/>
                </a:ln>
                <a:solidFill>
                  <a:schemeClr val="tx1"/>
                </a:solidFill>
                <a:effectLst/>
                <a:uLnTx/>
                <a:uFillTx/>
                <a:latin typeface="+mn-lt"/>
                <a:ea typeface="+mn-ea"/>
                <a:cs typeface="+mn-cs"/>
              </a:rPr>
              <a:t>. </a:t>
            </a: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4" name="eventlogo" descr="Energy Future logo">
            <a:hlinkClick r:id="rId4"/>
          </p:cNvPr>
          <p:cNvPicPr/>
          <p:nvPr/>
        </p:nvPicPr>
        <p:blipFill>
          <a:blip r:embed="rId5"/>
          <a:srcRect/>
          <a:stretch>
            <a:fillRect/>
          </a:stretch>
        </p:blipFill>
        <p:spPr bwMode="auto">
          <a:xfrm>
            <a:off x="8501090" y="6215082"/>
            <a:ext cx="542919" cy="452434"/>
          </a:xfrm>
          <a:prstGeom prst="rect">
            <a:avLst/>
          </a:prstGeom>
          <a:noFill/>
          <a:ln w="9525">
            <a:noFill/>
            <a:miter lim="800000"/>
            <a:headEnd/>
            <a:tailEnd/>
          </a:ln>
        </p:spPr>
      </p:pic>
      <p:sp>
        <p:nvSpPr>
          <p:cNvPr id="25" name="TextBox 24"/>
          <p:cNvSpPr txBox="1"/>
          <p:nvPr/>
        </p:nvSpPr>
        <p:spPr>
          <a:xfrm>
            <a:off x="285720" y="6072206"/>
            <a:ext cx="4643470" cy="230832"/>
          </a:xfrm>
          <a:prstGeom prst="rect">
            <a:avLst/>
          </a:prstGeom>
          <a:noFill/>
        </p:spPr>
        <p:txBody>
          <a:bodyPr wrap="square" rtlCol="0">
            <a:spAutoFit/>
          </a:bodyPr>
          <a:lstStyle/>
          <a:p>
            <a:r>
              <a:rPr lang="en-AU" sz="900" dirty="0" smtClean="0"/>
              <a:t>Source: Environmental Research Institute of the Supervising Scientist, 2008</a:t>
            </a:r>
            <a:endParaRPr lang="en-AU"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2" grpId="0"/>
      <p:bldP spid="13" grpId="0"/>
      <p:bldP spid="14" grpId="0"/>
      <p:bldP spid="15" grpId="0" animBg="1"/>
      <p:bldP spid="17" grpId="0" animBg="1"/>
      <p:bldP spid="18" grpId="0" animBg="1"/>
      <p:bldP spid="19" grpId="0" animBg="1"/>
      <p:bldP spid="21" grpId="0" animBg="1"/>
      <p:bldP spid="2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1">
      <a:dk1>
        <a:sysClr val="windowText" lastClr="000000"/>
      </a:dk1>
      <a:lt1>
        <a:sysClr val="window" lastClr="FFFFFF"/>
      </a:lt1>
      <a:dk2>
        <a:srgbClr val="92D050"/>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494</TotalTime>
  <Words>1243</Words>
  <Application>Microsoft Office PowerPoint</Application>
  <PresentationFormat>On-screen Show (4:3)</PresentationFormat>
  <Paragraphs>118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Opulent</vt:lpstr>
      <vt:lpstr>Stewardship and the ranger uranium mine</vt:lpstr>
      <vt:lpstr>Stewardship and the ranger uranium mine</vt:lpstr>
      <vt:lpstr>Stewardship and the ranger uranium mine</vt:lpstr>
      <vt:lpstr>Stewardship and the ranger uranium mine</vt:lpstr>
      <vt:lpstr>Stewardship and the ranger uranium mine</vt:lpstr>
      <vt:lpstr>Stewardship and the ranger uranium mine</vt:lpstr>
      <vt:lpstr>Stewardship and the ranger uranium mine</vt:lpstr>
      <vt:lpstr>Stewardship and the ranger uranium mine</vt:lpstr>
      <vt:lpstr>Stewardship and the ranger uranium mine</vt:lpstr>
      <vt:lpstr>Stewardship and the ranger uranium mine</vt:lpstr>
      <vt:lpstr>Stewardship and the ranger uranium mine</vt:lpstr>
    </vt:vector>
  </TitlesOfParts>
  <Company>Northern Land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Smith</dc:creator>
  <cp:lastModifiedBy>Smith</cp:lastModifiedBy>
  <cp:revision>58</cp:revision>
  <dcterms:created xsi:type="dcterms:W3CDTF">2012-05-22T00:58:23Z</dcterms:created>
  <dcterms:modified xsi:type="dcterms:W3CDTF">2012-05-22T09:16:21Z</dcterms:modified>
</cp:coreProperties>
</file>