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Default Extension="png" ContentType="image/png"/>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
  </p:notesMasterIdLst>
  <p:sldIdLst>
    <p:sldId id="256" r:id="rId2"/>
    <p:sldId id="257" r:id="rId3"/>
    <p:sldId id="265" r:id="rId4"/>
    <p:sldId id="258" r:id="rId5"/>
    <p:sldId id="260" r:id="rId6"/>
    <p:sldId id="259" r:id="rId7"/>
    <p:sldId id="261" r:id="rId8"/>
    <p:sldId id="262" r:id="rId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9300"/>
    <a:srgbClr val="00528D"/>
    <a:srgbClr val="B3C429"/>
    <a:srgbClr val="6B6B6B"/>
    <a:srgbClr val="A5C429"/>
    <a:srgbClr val="97B92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2" autoAdjust="0"/>
    <p:restoredTop sz="94714" autoAdjust="0"/>
  </p:normalViewPr>
  <p:slideViewPr>
    <p:cSldViewPr>
      <p:cViewPr>
        <p:scale>
          <a:sx n="90" d="100"/>
          <a:sy n="90" d="100"/>
        </p:scale>
        <p:origin x="-1050" y="-456"/>
      </p:cViewPr>
      <p:guideLst>
        <p:guide orient="horz" pos="1056"/>
        <p:guide pos="7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15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CADD0EAB-A400-4117-A8F5-DB3C5DD0A51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E8000-6BC2-421E-BD15-00DAC3D145E5}" type="slidenum">
              <a:rPr lang="en-US"/>
              <a:pPr/>
              <a:t>1</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C3A13-94F0-4903-8FBD-6B938C9188DA}" type="slidenum">
              <a:rPr lang="en-US"/>
              <a:pPr/>
              <a:t>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AU" dirty="0" smtClean="0"/>
              <a:t>Discussion will </a:t>
            </a:r>
            <a:r>
              <a:rPr lang="en-AU" dirty="0" smtClean="0"/>
              <a:t>focus on experience in Victoria, but will make some reference to information from elsewhere.</a:t>
            </a:r>
          </a:p>
          <a:p>
            <a:r>
              <a:rPr lang="en-AU" dirty="0" smtClean="0"/>
              <a:t>Various forms of power </a:t>
            </a:r>
            <a:r>
              <a:rPr lang="en-AU" dirty="0" smtClean="0"/>
              <a:t>generation:</a:t>
            </a:r>
          </a:p>
          <a:p>
            <a:r>
              <a:rPr lang="en-AU" dirty="0" smtClean="0"/>
              <a:t>*</a:t>
            </a:r>
            <a:r>
              <a:rPr lang="en-AU" dirty="0" smtClean="0"/>
              <a:t>coal-fired (massive deposits of low sulphur brown coal in Latrobe Valley, considered relatively clean by world coal standards until climate change and carbon emissions became an issue),</a:t>
            </a:r>
          </a:p>
          <a:p>
            <a:r>
              <a:rPr lang="en-AU" dirty="0" smtClean="0"/>
              <a:t>natural gas-fired,</a:t>
            </a:r>
          </a:p>
          <a:p>
            <a:r>
              <a:rPr lang="en-AU" dirty="0" smtClean="0"/>
              <a:t>*hydro (Snowy Mountains scheme a major employment and national development project following WW2),</a:t>
            </a:r>
          </a:p>
          <a:p>
            <a:r>
              <a:rPr lang="en-AU" dirty="0" smtClean="0"/>
              <a:t>*</a:t>
            </a:r>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*wind</a:t>
            </a:r>
            <a:r>
              <a:rPr lang="en-AU" dirty="0" smtClean="0"/>
              <a:t>, </a:t>
            </a:r>
            <a:r>
              <a:rPr lang="en-AU" dirty="0" smtClean="0"/>
              <a:t>started in late 1990s, expanding;</a:t>
            </a:r>
          </a:p>
          <a:p>
            <a:r>
              <a:rPr lang="en-AU" dirty="0" smtClean="0"/>
              <a:t>other </a:t>
            </a:r>
            <a:r>
              <a:rPr lang="en-AU" dirty="0" smtClean="0"/>
              <a:t>(</a:t>
            </a:r>
            <a:r>
              <a:rPr lang="en-AU" dirty="0" err="1" smtClean="0"/>
              <a:t>eg</a:t>
            </a:r>
            <a:r>
              <a:rPr lang="en-AU" dirty="0" smtClean="0"/>
              <a:t> </a:t>
            </a:r>
            <a:r>
              <a:rPr lang="en-AU" dirty="0" smtClean="0"/>
              <a:t>*solar</a:t>
            </a:r>
            <a:r>
              <a:rPr lang="en-AU" dirty="0" smtClean="0"/>
              <a:t>, tidal, geothermal etc).</a:t>
            </a:r>
          </a:p>
          <a:p>
            <a:r>
              <a:rPr lang="en-AU" dirty="0" smtClean="0"/>
              <a:t>All (even rooftop solar power) require distribution infrastructure.  </a:t>
            </a:r>
            <a:r>
              <a:rPr lang="en-AU" dirty="0" smtClean="0"/>
              <a:t>*Essential </a:t>
            </a:r>
            <a:r>
              <a:rPr lang="en-AU" dirty="0" smtClean="0"/>
              <a:t>to consider connection, distribution &amp; reticulation.  Characteristic of energy developments (relative to other forms of development that are commonly subject to impact assessment) is combination of site element plus linear element.</a:t>
            </a:r>
          </a:p>
          <a:p>
            <a:endParaRPr lang="en-US" dirty="0"/>
          </a:p>
        </p:txBody>
      </p:sp>
      <p:sp>
        <p:nvSpPr>
          <p:cNvPr id="4" name="Slide Number Placeholder 3"/>
          <p:cNvSpPr>
            <a:spLocks noGrp="1"/>
          </p:cNvSpPr>
          <p:nvPr>
            <p:ph type="sldNum" sz="quarter" idx="10"/>
          </p:nvPr>
        </p:nvSpPr>
        <p:spPr/>
        <p:txBody>
          <a:bodyPr/>
          <a:lstStyle/>
          <a:p>
            <a:fld id="{CADD0EAB-A400-4117-A8F5-DB3C5DD0A51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*Direct </a:t>
            </a:r>
            <a:r>
              <a:rPr lang="en-AU" dirty="0" smtClean="0"/>
              <a:t>impacts – removal of habitat for plant construction, mining of fuel, </a:t>
            </a:r>
            <a:r>
              <a:rPr lang="en-AU" dirty="0" smtClean="0"/>
              <a:t>*storage </a:t>
            </a:r>
            <a:r>
              <a:rPr lang="en-AU" dirty="0" smtClean="0"/>
              <a:t>of water (dams</a:t>
            </a:r>
            <a:r>
              <a:rPr lang="en-AU" dirty="0" smtClean="0"/>
              <a:t>).</a:t>
            </a:r>
          </a:p>
          <a:p>
            <a:r>
              <a:rPr lang="en-AU" dirty="0" smtClean="0"/>
              <a:t>Wind </a:t>
            </a:r>
            <a:r>
              <a:rPr lang="en-AU" dirty="0" smtClean="0"/>
              <a:t>power has created focus on bird-strikes by turbines.  All are recognisable impacts, and methodologies exist to enable quantification.  </a:t>
            </a:r>
            <a:r>
              <a:rPr lang="en-AU" dirty="0" smtClean="0"/>
              <a:t>*Collisions </a:t>
            </a:r>
            <a:r>
              <a:rPr lang="en-AU" dirty="0" smtClean="0"/>
              <a:t>with wind turbines have been quantified at “notorious” locations </a:t>
            </a:r>
            <a:r>
              <a:rPr lang="en-AU" dirty="0" err="1" smtClean="0"/>
              <a:t>eg</a:t>
            </a:r>
            <a:endParaRPr lang="en-AU" dirty="0" smtClean="0"/>
          </a:p>
          <a:p>
            <a:r>
              <a:rPr lang="en-AU" dirty="0" smtClean="0"/>
              <a:t>*</a:t>
            </a:r>
            <a:r>
              <a:rPr lang="en-AU" dirty="0" smtClean="0"/>
              <a:t>Altamont</a:t>
            </a:r>
            <a:r>
              <a:rPr lang="en-AU" dirty="0" smtClean="0"/>
              <a:t>, </a:t>
            </a:r>
            <a:r>
              <a:rPr lang="en-AU" dirty="0" smtClean="0"/>
              <a:t>California</a:t>
            </a:r>
          </a:p>
          <a:p>
            <a:r>
              <a:rPr lang="en-AU" dirty="0" smtClean="0"/>
              <a:t>*Spain </a:t>
            </a:r>
            <a:r>
              <a:rPr lang="en-AU" dirty="0" smtClean="0"/>
              <a:t>(</a:t>
            </a:r>
            <a:r>
              <a:rPr lang="en-AU" dirty="0" err="1" smtClean="0"/>
              <a:t>Tarifa</a:t>
            </a:r>
            <a:r>
              <a:rPr lang="en-AU" dirty="0" smtClean="0"/>
              <a:t> &amp; </a:t>
            </a:r>
            <a:r>
              <a:rPr lang="en-AU" dirty="0" err="1" smtClean="0"/>
              <a:t>Navara</a:t>
            </a:r>
            <a:r>
              <a:rPr lang="en-AU" dirty="0" smtClean="0"/>
              <a:t>) – </a:t>
            </a:r>
            <a:endParaRPr lang="en-AU" dirty="0" smtClean="0"/>
          </a:p>
          <a:p>
            <a:r>
              <a:rPr lang="en-AU" dirty="0" smtClean="0"/>
              <a:t>*</a:t>
            </a:r>
            <a:r>
              <a:rPr lang="en-AU" dirty="0" smtClean="0"/>
              <a:t>mostly </a:t>
            </a:r>
            <a:r>
              <a:rPr lang="en-AU" dirty="0" smtClean="0"/>
              <a:t>large birds, casualty rates around 0.2-0.6 collisions/ turbine/ year, 0.05 – 2 collisions/ MW/ </a:t>
            </a:r>
            <a:r>
              <a:rPr lang="en-AU" dirty="0" smtClean="0"/>
              <a:t>year.</a:t>
            </a:r>
          </a:p>
          <a:p>
            <a:r>
              <a:rPr lang="en-AU" dirty="0" smtClean="0"/>
              <a:t>*</a:t>
            </a:r>
            <a:r>
              <a:rPr lang="en-AU" dirty="0" smtClean="0"/>
              <a:t>Some </a:t>
            </a:r>
            <a:r>
              <a:rPr lang="en-AU" dirty="0" smtClean="0"/>
              <a:t>different results </a:t>
            </a:r>
            <a:r>
              <a:rPr lang="en-AU" dirty="0" err="1" smtClean="0"/>
              <a:t>eg</a:t>
            </a:r>
            <a:r>
              <a:rPr lang="en-AU" dirty="0" smtClean="0"/>
              <a:t> terns at Zeebrugge (6/ turbine, 20/ MW/ year) – </a:t>
            </a:r>
            <a:r>
              <a:rPr lang="en-AU" dirty="0" smtClean="0"/>
              <a:t>smaller turbines, smaller birds breeding so more journeys</a:t>
            </a:r>
            <a:endParaRPr lang="en-AU" dirty="0" smtClean="0"/>
          </a:p>
          <a:p>
            <a:r>
              <a:rPr lang="en-AU" dirty="0" smtClean="0"/>
              <a:t>Some (but lesser) attention to bird (&amp; bat) collisions with power transmission lines</a:t>
            </a:r>
            <a:r>
              <a:rPr lang="en-AU" dirty="0" smtClean="0"/>
              <a:t>.</a:t>
            </a:r>
          </a:p>
          <a:p>
            <a:r>
              <a:rPr lang="en-AU" dirty="0" smtClean="0"/>
              <a:t>Conference posters include three on wind farm collision issues, two on </a:t>
            </a:r>
            <a:r>
              <a:rPr lang="en-AU" dirty="0" err="1" smtClean="0"/>
              <a:t>powerline</a:t>
            </a:r>
            <a:r>
              <a:rPr lang="en-AU" dirty="0" smtClean="0"/>
              <a:t> collision issues – encouraging, but overall powerlines more ubiquitous in the world landscape and probably the more significant impact, if not as dramatic</a:t>
            </a:r>
            <a:endParaRPr lang="en-AU" dirty="0" smtClean="0"/>
          </a:p>
        </p:txBody>
      </p:sp>
      <p:sp>
        <p:nvSpPr>
          <p:cNvPr id="4" name="Slide Number Placeholder 3"/>
          <p:cNvSpPr>
            <a:spLocks noGrp="1"/>
          </p:cNvSpPr>
          <p:nvPr>
            <p:ph type="sldNum" sz="quarter" idx="10"/>
          </p:nvPr>
        </p:nvSpPr>
        <p:spPr/>
        <p:txBody>
          <a:bodyPr/>
          <a:lstStyle/>
          <a:p>
            <a:fld id="{CADD0EAB-A400-4117-A8F5-DB3C5DD0A51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AU" dirty="0" smtClean="0"/>
              <a:t>Indirect impacts can include:</a:t>
            </a:r>
          </a:p>
          <a:p>
            <a:r>
              <a:rPr lang="en-AU" dirty="0" smtClean="0"/>
              <a:t>Habitat degradation, for example</a:t>
            </a:r>
          </a:p>
          <a:p>
            <a:pPr>
              <a:buFont typeface="Arial"/>
              <a:buChar char="•"/>
            </a:pPr>
            <a:r>
              <a:rPr lang="en-AU" dirty="0" smtClean="0"/>
              <a:t>decline in condition of native vegetation resulting from groundwater drawdown adjacent to open-cut coal mines [or other large excavations]) </a:t>
            </a:r>
            <a:r>
              <a:rPr lang="en-AU" dirty="0" err="1" smtClean="0"/>
              <a:t>waterlogging</a:t>
            </a:r>
            <a:r>
              <a:rPr lang="en-AU" dirty="0" smtClean="0"/>
              <a:t> resulting from a new impoundment for hydro-power generation</a:t>
            </a:r>
          </a:p>
          <a:p>
            <a:pPr>
              <a:buFont typeface="Arial"/>
              <a:buChar char="•"/>
            </a:pPr>
            <a:r>
              <a:rPr lang="en-AU" dirty="0" smtClean="0"/>
              <a:t>avoidance behaviour by wildlife leading to effective loss of habitat value even if the habitat itself remains “available”</a:t>
            </a:r>
          </a:p>
          <a:p>
            <a:r>
              <a:rPr lang="en-AU" dirty="0" smtClean="0"/>
              <a:t>Collision hazards for birds (and bats) additional to specific power generation &amp; transmission infrastructure – </a:t>
            </a:r>
            <a:r>
              <a:rPr lang="en-AU" dirty="0" err="1" smtClean="0"/>
              <a:t>eg</a:t>
            </a:r>
            <a:r>
              <a:rPr lang="en-AU" dirty="0" smtClean="0"/>
              <a:t> fences (wire and chain-mesh) and structures (buildings, masts, anemometers, guys, etc), lighting as a distraction and disorienting factor.  These may be relevant to other facilities and installations but are common to power generation.  Lighting can include security lights, navigation warning lights, floodlights.</a:t>
            </a:r>
          </a:p>
          <a:p>
            <a:r>
              <a:rPr lang="en-US" dirty="0" smtClean="0"/>
              <a:t>Another indirect impact could be genetic swamping/ competition/ predation by increasing access to an area for an invasive species </a:t>
            </a:r>
            <a:r>
              <a:rPr lang="en-US" dirty="0" err="1" smtClean="0"/>
              <a:t>eg</a:t>
            </a:r>
            <a:r>
              <a:rPr lang="en-US" dirty="0" smtClean="0"/>
              <a:t> Mallard, Yellow-throated Miner, Yellow Crazy Ant, Brown Rat etc </a:t>
            </a:r>
            <a:endParaRPr lang="en-AU" dirty="0" smtClean="0"/>
          </a:p>
          <a:p>
            <a:r>
              <a:rPr lang="en-AU" dirty="0" smtClean="0"/>
              <a:t>Latter indirect impacts may be common to long-established power generation installations and may be ongoing, as distinct from the one-off direct impacts incurred long since (</a:t>
            </a:r>
            <a:r>
              <a:rPr lang="en-AU" dirty="0" err="1" smtClean="0"/>
              <a:t>eg</a:t>
            </a:r>
            <a:r>
              <a:rPr lang="en-AU" dirty="0" smtClean="0"/>
              <a:t> clearance of vegetation).</a:t>
            </a:r>
          </a:p>
          <a:p>
            <a:r>
              <a:rPr lang="en-US" dirty="0" smtClean="0"/>
              <a:t> </a:t>
            </a:r>
            <a:endParaRPr lang="en-AU" dirty="0" smtClean="0"/>
          </a:p>
          <a:p>
            <a:endParaRPr lang="en-AU" dirty="0"/>
          </a:p>
        </p:txBody>
      </p:sp>
      <p:sp>
        <p:nvSpPr>
          <p:cNvPr id="4" name="Slide Number Placeholder 3"/>
          <p:cNvSpPr>
            <a:spLocks noGrp="1"/>
          </p:cNvSpPr>
          <p:nvPr>
            <p:ph type="sldNum" sz="quarter" idx="10"/>
          </p:nvPr>
        </p:nvSpPr>
        <p:spPr/>
        <p:txBody>
          <a:bodyPr/>
          <a:lstStyle/>
          <a:p>
            <a:fld id="{CADD0EAB-A400-4117-A8F5-DB3C5DD0A51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AU" dirty="0" smtClean="0"/>
              <a:t>Issues of older forms of energy generation having pre-dated assessment, </a:t>
            </a:r>
            <a:r>
              <a:rPr lang="en-AU" dirty="0" err="1" smtClean="0"/>
              <a:t>eg</a:t>
            </a:r>
            <a:r>
              <a:rPr lang="en-AU" dirty="0" smtClean="0"/>
              <a:t> Latrobe Valley brown coal, Snowy Mountains scheme hydro, compared to newer forms </a:t>
            </a:r>
            <a:r>
              <a:rPr lang="en-AU" dirty="0" err="1" smtClean="0"/>
              <a:t>eg</a:t>
            </a:r>
            <a:r>
              <a:rPr lang="en-AU" dirty="0" smtClean="0"/>
              <a:t> windfarms, so difficult to compare biodiversity impacts on level terms.</a:t>
            </a:r>
          </a:p>
          <a:p>
            <a:r>
              <a:rPr lang="en-AU" dirty="0" smtClean="0"/>
              <a:t>*Although it happens directly just once, clearing of </a:t>
            </a:r>
            <a:r>
              <a:rPr lang="en-AU" dirty="0" smtClean="0"/>
              <a:t>habitat </a:t>
            </a:r>
            <a:r>
              <a:rPr lang="en-AU" dirty="0" smtClean="0"/>
              <a:t>can be seen as an </a:t>
            </a:r>
            <a:r>
              <a:rPr lang="en-AU" dirty="0" smtClean="0"/>
              <a:t>ongoing direct impact – </a:t>
            </a:r>
            <a:r>
              <a:rPr lang="en-AU" dirty="0" err="1" smtClean="0"/>
              <a:t>ie</a:t>
            </a:r>
            <a:r>
              <a:rPr lang="en-AU" dirty="0" smtClean="0"/>
              <a:t> the absence of the lost habitat (if not offset) results in a permanent net reduction of available habitat for affected species.</a:t>
            </a:r>
          </a:p>
          <a:p>
            <a:r>
              <a:rPr lang="en-AU" dirty="0" smtClean="0"/>
              <a:t>*Victoria </a:t>
            </a:r>
            <a:r>
              <a:rPr lang="en-AU" dirty="0" smtClean="0"/>
              <a:t>has system for quantifying native vegetation losses by vegetation type and quality, and currency for offsets/ compensation.  Although currency is called “habitat hectares”, there is no calculated quantification of the habitat values of the vegetation for fauna.</a:t>
            </a:r>
          </a:p>
          <a:p>
            <a:r>
              <a:rPr lang="en-AU" dirty="0" smtClean="0"/>
              <a:t>*Powerlines have been implication in bushfires – possible </a:t>
            </a:r>
            <a:r>
              <a:rPr lang="en-AU" dirty="0" err="1" smtClean="0"/>
              <a:t>envt</a:t>
            </a:r>
            <a:r>
              <a:rPr lang="en-AU" dirty="0" smtClean="0"/>
              <a:t> damage due to need for risk minimisation.</a:t>
            </a:r>
          </a:p>
          <a:p>
            <a:r>
              <a:rPr lang="en-AU" dirty="0" smtClean="0"/>
              <a:t>Tendency </a:t>
            </a:r>
            <a:r>
              <a:rPr lang="en-AU" dirty="0" smtClean="0"/>
              <a:t>to focus on “threatened” species and communities.  Both national and State level listing systems, reflecting status at different scales – </a:t>
            </a:r>
            <a:r>
              <a:rPr lang="en-AU" dirty="0" err="1" smtClean="0"/>
              <a:t>eg</a:t>
            </a:r>
            <a:r>
              <a:rPr lang="en-AU" dirty="0" smtClean="0"/>
              <a:t> Brolga is threatened in Victoria but not nationally.  Relatively less attention on losses of habitat for species which are “least concern”.  Therefore potential for substantial cumulative impacts arising from multiple developments, and incremental decline of relatively (or apparently) secure species.</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CADD0EAB-A400-4117-A8F5-DB3C5DD0A51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*Indirect </a:t>
            </a:r>
            <a:r>
              <a:rPr lang="en-US" dirty="0" smtClean="0"/>
              <a:t>impacts may be comparably significant to direct impacts but are generally less well </a:t>
            </a:r>
            <a:r>
              <a:rPr lang="en-US" dirty="0" err="1" smtClean="0"/>
              <a:t>recognised</a:t>
            </a:r>
            <a:r>
              <a:rPr lang="en-US" dirty="0" smtClean="0"/>
              <a:t>/ quantified/ assessed </a:t>
            </a:r>
            <a:endParaRPr lang="en-AU" dirty="0" smtClean="0"/>
          </a:p>
          <a:p>
            <a:r>
              <a:rPr lang="en-US" dirty="0" smtClean="0"/>
              <a:t>*One option is to monitor environmental values in a more general sense against benchmarks (</a:t>
            </a:r>
            <a:r>
              <a:rPr lang="en-US" dirty="0" err="1" smtClean="0"/>
              <a:t>eg</a:t>
            </a:r>
            <a:r>
              <a:rPr lang="en-US" dirty="0" smtClean="0"/>
              <a:t> use of nearby wetlands by birds before and after) – issue of attribution but at least gather objective data. </a:t>
            </a:r>
            <a:endParaRPr lang="en-US" dirty="0" smtClean="0"/>
          </a:p>
          <a:p>
            <a:r>
              <a:rPr lang="en-US" dirty="0" smtClean="0"/>
              <a:t>What are potential mitigation actions for indirect impacts - </a:t>
            </a:r>
            <a:r>
              <a:rPr lang="en-US" dirty="0" err="1" smtClean="0"/>
              <a:t>eg</a:t>
            </a:r>
            <a:r>
              <a:rPr lang="en-US" dirty="0" smtClean="0"/>
              <a:t> groundwater monitoring and injection wells, marking of collision hazards, design &amp; layout options (</a:t>
            </a:r>
            <a:r>
              <a:rPr lang="en-US" dirty="0" err="1" smtClean="0"/>
              <a:t>eg</a:t>
            </a:r>
            <a:r>
              <a:rPr lang="en-US" dirty="0" smtClean="0"/>
              <a:t> avoiding concentration points for birds, </a:t>
            </a:r>
            <a:r>
              <a:rPr lang="en-US" dirty="0" smtClean="0"/>
              <a:t>*aligning </a:t>
            </a:r>
            <a:r>
              <a:rPr lang="en-US" dirty="0" smtClean="0"/>
              <a:t>lights downwards with baffles etc), "adaptive management"' </a:t>
            </a:r>
            <a:endParaRPr lang="en-AU" dirty="0" smtClean="0"/>
          </a:p>
          <a:p>
            <a:r>
              <a:rPr lang="en-US" dirty="0" smtClean="0"/>
              <a:t>*Challenge </a:t>
            </a:r>
            <a:r>
              <a:rPr lang="en-US" dirty="0" smtClean="0"/>
              <a:t>of attributing indirect impacts – </a:t>
            </a:r>
            <a:r>
              <a:rPr lang="en-US" dirty="0" err="1" smtClean="0"/>
              <a:t>eg</a:t>
            </a:r>
            <a:r>
              <a:rPr lang="en-US" dirty="0" smtClean="0"/>
              <a:t> lack of </a:t>
            </a:r>
            <a:r>
              <a:rPr lang="en-US" dirty="0" err="1" smtClean="0"/>
              <a:t>Brolga</a:t>
            </a:r>
            <a:r>
              <a:rPr lang="en-US" dirty="0" smtClean="0"/>
              <a:t> records in </a:t>
            </a:r>
            <a:r>
              <a:rPr lang="en-US" dirty="0" err="1" smtClean="0"/>
              <a:t>Yambuk</a:t>
            </a:r>
            <a:r>
              <a:rPr lang="en-US" dirty="0" smtClean="0"/>
              <a:t> area following wind farm construction, but period coincided with drought which might have been part or all of real reason for lack of records (especially for a species for which availability of breeding habitat might not be limiting factor).</a:t>
            </a:r>
          </a:p>
          <a:p>
            <a:r>
              <a:rPr lang="en-US" dirty="0" smtClean="0"/>
              <a:t>Up to 8km avoidance of wind turbines by </a:t>
            </a:r>
            <a:r>
              <a:rPr lang="en-US" dirty="0" err="1" smtClean="0"/>
              <a:t>Sandhill</a:t>
            </a:r>
            <a:r>
              <a:rPr lang="en-US" dirty="0" smtClean="0"/>
              <a:t> Cranes in Texas (</a:t>
            </a:r>
            <a:r>
              <a:rPr lang="en-US" dirty="0" err="1" smtClean="0"/>
              <a:t>Navarrete</a:t>
            </a:r>
            <a:r>
              <a:rPr lang="en-US" dirty="0" smtClean="0"/>
              <a:t> 2011) – habituation</a:t>
            </a:r>
            <a:r>
              <a:rPr lang="en-US" dirty="0" smtClean="0"/>
              <a:t>?</a:t>
            </a:r>
          </a:p>
          <a:p>
            <a:r>
              <a:rPr lang="en-US" dirty="0" smtClean="0"/>
              <a:t>*Gradual impacts can lead to deterioration (</a:t>
            </a:r>
            <a:r>
              <a:rPr lang="en-US" dirty="0" err="1" smtClean="0"/>
              <a:t>eg</a:t>
            </a:r>
            <a:r>
              <a:rPr lang="en-US" dirty="0" smtClean="0"/>
              <a:t> </a:t>
            </a:r>
            <a:r>
              <a:rPr lang="en-US" dirty="0" err="1" smtClean="0"/>
              <a:t>overhsadowing</a:t>
            </a:r>
            <a:r>
              <a:rPr lang="en-US" dirty="0" smtClean="0"/>
              <a:t>)</a:t>
            </a:r>
          </a:p>
          <a:p>
            <a:r>
              <a:rPr lang="en-US" dirty="0" smtClean="0"/>
              <a:t>*Newer energy generation methods are often seen as beneficial in greenhouse gas emission terms.</a:t>
            </a:r>
          </a:p>
          <a:p>
            <a:r>
              <a:rPr lang="en-US" dirty="0" smtClean="0"/>
              <a:t>*Cumulative impacts can lead to *attritional losses, but (especially in project EIA) sometimes it’s all just</a:t>
            </a:r>
          </a:p>
          <a:p>
            <a:r>
              <a:rPr lang="en-US" dirty="0" smtClean="0"/>
              <a:t>*Too hard.</a:t>
            </a:r>
            <a:endParaRPr lang="en-US" dirty="0"/>
          </a:p>
        </p:txBody>
      </p:sp>
      <p:sp>
        <p:nvSpPr>
          <p:cNvPr id="4" name="Slide Number Placeholder 3"/>
          <p:cNvSpPr>
            <a:spLocks noGrp="1"/>
          </p:cNvSpPr>
          <p:nvPr>
            <p:ph type="sldNum" sz="quarter" idx="10"/>
          </p:nvPr>
        </p:nvSpPr>
        <p:spPr/>
        <p:txBody>
          <a:bodyPr/>
          <a:lstStyle/>
          <a:p>
            <a:fld id="{CADD0EAB-A400-4117-A8F5-DB3C5DD0A51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4114800"/>
          </a:xfrm>
        </p:spPr>
        <p:txBody>
          <a:bodyPr>
            <a:normAutofit fontScale="92500"/>
          </a:bodyPr>
          <a:lstStyle/>
          <a:p>
            <a:r>
              <a:rPr lang="en-US" dirty="0" smtClean="0"/>
              <a:t>Key </a:t>
            </a:r>
            <a:r>
              <a:rPr lang="en-US" dirty="0" smtClean="0"/>
              <a:t>messages (signposts for thinking, not solutions):</a:t>
            </a:r>
            <a:endParaRPr lang="en-AU" dirty="0" smtClean="0"/>
          </a:p>
          <a:p>
            <a:r>
              <a:rPr lang="en-US" dirty="0" smtClean="0"/>
              <a:t> </a:t>
            </a:r>
            <a:endParaRPr lang="en-AU" dirty="0" smtClean="0"/>
          </a:p>
          <a:p>
            <a:r>
              <a:rPr lang="en-US" dirty="0" smtClean="0"/>
              <a:t>*Indirect </a:t>
            </a:r>
            <a:r>
              <a:rPr lang="en-US" dirty="0" smtClean="0"/>
              <a:t>impacts may be comparably as important as more obvious/ dramatic direct impacts</a:t>
            </a:r>
            <a:endParaRPr lang="en-AU" dirty="0" smtClean="0"/>
          </a:p>
          <a:p>
            <a:r>
              <a:rPr lang="en-US" dirty="0" smtClean="0"/>
              <a:t> </a:t>
            </a:r>
            <a:endParaRPr lang="en-AU" dirty="0" smtClean="0"/>
          </a:p>
          <a:p>
            <a:r>
              <a:rPr lang="en-US" dirty="0" smtClean="0"/>
              <a:t>*It might require more </a:t>
            </a:r>
            <a:r>
              <a:rPr lang="en-US" dirty="0" smtClean="0"/>
              <a:t>effort </a:t>
            </a:r>
            <a:r>
              <a:rPr lang="en-US" dirty="0" smtClean="0"/>
              <a:t>to </a:t>
            </a:r>
            <a:r>
              <a:rPr lang="en-US" dirty="0" smtClean="0"/>
              <a:t>quantify indirect impacts, or at least put </a:t>
            </a:r>
            <a:r>
              <a:rPr lang="en-US" dirty="0" smtClean="0"/>
              <a:t>them into </a:t>
            </a:r>
            <a:r>
              <a:rPr lang="en-US" dirty="0" smtClean="0"/>
              <a:t>perspective.</a:t>
            </a:r>
            <a:endParaRPr lang="en-AU" dirty="0" smtClean="0"/>
          </a:p>
          <a:p>
            <a:r>
              <a:rPr lang="en-US" dirty="0" smtClean="0"/>
              <a:t> </a:t>
            </a:r>
            <a:endParaRPr lang="en-AU" dirty="0" smtClean="0"/>
          </a:p>
          <a:p>
            <a:r>
              <a:rPr lang="en-US" dirty="0" smtClean="0"/>
              <a:t>*Some </a:t>
            </a:r>
            <a:r>
              <a:rPr lang="en-US" dirty="0" smtClean="0"/>
              <a:t>cumulative impacts may be indirect</a:t>
            </a:r>
            <a:endParaRPr lang="en-AU" dirty="0" smtClean="0"/>
          </a:p>
          <a:p>
            <a:r>
              <a:rPr lang="en-US" dirty="0" smtClean="0"/>
              <a:t> </a:t>
            </a:r>
            <a:endParaRPr lang="en-AU" dirty="0" smtClean="0"/>
          </a:p>
          <a:p>
            <a:r>
              <a:rPr lang="en-US" dirty="0" smtClean="0"/>
              <a:t>*Options </a:t>
            </a:r>
            <a:r>
              <a:rPr lang="en-US" dirty="0" smtClean="0"/>
              <a:t>exist for mitigating indirect impacts but may require further </a:t>
            </a:r>
            <a:r>
              <a:rPr lang="en-US" dirty="0" smtClean="0"/>
              <a:t>research (and mitigation might be tangential)</a:t>
            </a:r>
            <a:endParaRPr lang="en-AU" dirty="0" smtClean="0"/>
          </a:p>
          <a:p>
            <a:r>
              <a:rPr lang="en-US" dirty="0" smtClean="0"/>
              <a:t> </a:t>
            </a:r>
            <a:endParaRPr lang="en-AU" dirty="0" smtClean="0"/>
          </a:p>
          <a:p>
            <a:r>
              <a:rPr lang="en-US" dirty="0" smtClean="0"/>
              <a:t>*Well-designed </a:t>
            </a:r>
            <a:r>
              <a:rPr lang="en-US" dirty="0" smtClean="0"/>
              <a:t>monitoring programs may be able to improve understanding of indirect impacts</a:t>
            </a:r>
            <a:endParaRPr lang="en-AU" dirty="0" smtClean="0"/>
          </a:p>
          <a:p>
            <a:r>
              <a:rPr lang="en-US" dirty="0" smtClean="0"/>
              <a:t> </a:t>
            </a:r>
            <a:endParaRPr lang="en-AU" dirty="0" smtClean="0"/>
          </a:p>
          <a:p>
            <a:r>
              <a:rPr lang="en-US" dirty="0" smtClean="0"/>
              <a:t>*Innovative </a:t>
            </a:r>
            <a:r>
              <a:rPr lang="en-US" dirty="0" smtClean="0"/>
              <a:t>renewable energy generation options may emerge </a:t>
            </a:r>
            <a:r>
              <a:rPr lang="en-US" dirty="0" err="1" smtClean="0"/>
              <a:t>unfavourably</a:t>
            </a:r>
            <a:r>
              <a:rPr lang="en-US" dirty="0" smtClean="0"/>
              <a:t> </a:t>
            </a:r>
            <a:r>
              <a:rPr lang="en-US" dirty="0" smtClean="0"/>
              <a:t>from modern assessments because </a:t>
            </a:r>
            <a:r>
              <a:rPr lang="en-US" dirty="0" smtClean="0"/>
              <a:t>older forms of power generation were not exposed to modern assessments, even though </a:t>
            </a:r>
            <a:r>
              <a:rPr lang="en-US" dirty="0" smtClean="0"/>
              <a:t>direct impacts might have been much </a:t>
            </a:r>
            <a:r>
              <a:rPr lang="en-US" smtClean="0"/>
              <a:t>worse and indirect </a:t>
            </a:r>
            <a:r>
              <a:rPr lang="en-US" dirty="0" smtClean="0"/>
              <a:t>impacts may continue. </a:t>
            </a:r>
            <a:endParaRPr lang="en-AU" dirty="0" smtClean="0"/>
          </a:p>
          <a:p>
            <a:endParaRPr lang="en-US" dirty="0"/>
          </a:p>
        </p:txBody>
      </p:sp>
      <p:sp>
        <p:nvSpPr>
          <p:cNvPr id="4" name="Slide Number Placeholder 3"/>
          <p:cNvSpPr>
            <a:spLocks noGrp="1"/>
          </p:cNvSpPr>
          <p:nvPr>
            <p:ph type="sldNum" sz="quarter" idx="10"/>
          </p:nvPr>
        </p:nvSpPr>
        <p:spPr/>
        <p:txBody>
          <a:bodyPr/>
          <a:lstStyle/>
          <a:p>
            <a:fld id="{CADD0EAB-A400-4117-A8F5-DB3C5DD0A51C}"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87" name="Group 15"/>
          <p:cNvGrpSpPr>
            <a:grpSpLocks/>
          </p:cNvGrpSpPr>
          <p:nvPr userDrawn="1"/>
        </p:nvGrpSpPr>
        <p:grpSpPr bwMode="auto">
          <a:xfrm>
            <a:off x="971550" y="260350"/>
            <a:ext cx="7947025" cy="1039813"/>
            <a:chOff x="1006" y="3216"/>
            <a:chExt cx="4754" cy="654"/>
          </a:xfrm>
        </p:grpSpPr>
        <p:sp>
          <p:nvSpPr>
            <p:cNvPr id="3088" name="AutoShape 16"/>
            <p:cNvSpPr>
              <a:spLocks noChangeArrowheads="1"/>
            </p:cNvSpPr>
            <p:nvPr userDrawn="1"/>
          </p:nvSpPr>
          <p:spPr bwMode="auto">
            <a:xfrm>
              <a:off x="1006" y="3216"/>
              <a:ext cx="649" cy="649"/>
            </a:xfrm>
            <a:prstGeom prst="roundRect">
              <a:avLst>
                <a:gd name="adj" fmla="val 16667"/>
              </a:avLst>
            </a:prstGeom>
            <a:solidFill>
              <a:srgbClr val="BACB52"/>
            </a:solidFill>
            <a:ln w="9525">
              <a:noFill/>
              <a:round/>
              <a:headEnd/>
              <a:tailEnd/>
            </a:ln>
          </p:spPr>
          <p:txBody>
            <a:bodyPr wrap="none" anchor="ctr"/>
            <a:lstStyle/>
            <a:p>
              <a:endParaRPr lang="en-AU"/>
            </a:p>
          </p:txBody>
        </p:sp>
        <p:sp>
          <p:nvSpPr>
            <p:cNvPr id="3089" name="AutoShape 17"/>
            <p:cNvSpPr>
              <a:spLocks noChangeArrowheads="1"/>
            </p:cNvSpPr>
            <p:nvPr userDrawn="1"/>
          </p:nvSpPr>
          <p:spPr bwMode="auto">
            <a:xfrm>
              <a:off x="1680" y="3216"/>
              <a:ext cx="649" cy="649"/>
            </a:xfrm>
            <a:prstGeom prst="roundRect">
              <a:avLst>
                <a:gd name="adj" fmla="val 16667"/>
              </a:avLst>
            </a:prstGeom>
            <a:solidFill>
              <a:srgbClr val="DEE46F"/>
            </a:solidFill>
            <a:ln w="9525">
              <a:noFill/>
              <a:round/>
              <a:headEnd/>
              <a:tailEnd/>
            </a:ln>
          </p:spPr>
          <p:txBody>
            <a:bodyPr wrap="none" anchor="ctr"/>
            <a:lstStyle/>
            <a:p>
              <a:endParaRPr lang="en-AU"/>
            </a:p>
          </p:txBody>
        </p:sp>
        <p:sp>
          <p:nvSpPr>
            <p:cNvPr id="3090" name="AutoShape 18"/>
            <p:cNvSpPr>
              <a:spLocks noChangeArrowheads="1"/>
            </p:cNvSpPr>
            <p:nvPr userDrawn="1"/>
          </p:nvSpPr>
          <p:spPr bwMode="auto">
            <a:xfrm>
              <a:off x="2372" y="3221"/>
              <a:ext cx="649" cy="649"/>
            </a:xfrm>
            <a:prstGeom prst="roundRect">
              <a:avLst>
                <a:gd name="adj" fmla="val 16667"/>
              </a:avLst>
            </a:prstGeom>
            <a:solidFill>
              <a:srgbClr val="D3E39A"/>
            </a:solidFill>
            <a:ln w="9525">
              <a:noFill/>
              <a:round/>
              <a:headEnd/>
              <a:tailEnd/>
            </a:ln>
          </p:spPr>
          <p:txBody>
            <a:bodyPr wrap="none" anchor="ctr"/>
            <a:lstStyle/>
            <a:p>
              <a:endParaRPr lang="en-AU"/>
            </a:p>
          </p:txBody>
        </p:sp>
        <p:sp>
          <p:nvSpPr>
            <p:cNvPr id="3091" name="AutoShape 19"/>
            <p:cNvSpPr>
              <a:spLocks noChangeArrowheads="1"/>
            </p:cNvSpPr>
            <p:nvPr userDrawn="1"/>
          </p:nvSpPr>
          <p:spPr bwMode="auto">
            <a:xfrm>
              <a:off x="3072" y="3221"/>
              <a:ext cx="649" cy="649"/>
            </a:xfrm>
            <a:prstGeom prst="roundRect">
              <a:avLst>
                <a:gd name="adj" fmla="val 16667"/>
              </a:avLst>
            </a:prstGeom>
            <a:solidFill>
              <a:srgbClr val="BACB52"/>
            </a:solidFill>
            <a:ln w="9525">
              <a:noFill/>
              <a:round/>
              <a:headEnd/>
              <a:tailEnd/>
            </a:ln>
          </p:spPr>
          <p:txBody>
            <a:bodyPr wrap="none" anchor="ctr"/>
            <a:lstStyle/>
            <a:p>
              <a:endParaRPr lang="en-AU"/>
            </a:p>
          </p:txBody>
        </p:sp>
        <p:sp>
          <p:nvSpPr>
            <p:cNvPr id="3092" name="AutoShape 20"/>
            <p:cNvSpPr>
              <a:spLocks noChangeArrowheads="1"/>
            </p:cNvSpPr>
            <p:nvPr userDrawn="1"/>
          </p:nvSpPr>
          <p:spPr bwMode="auto">
            <a:xfrm>
              <a:off x="3747" y="3221"/>
              <a:ext cx="649" cy="649"/>
            </a:xfrm>
            <a:prstGeom prst="roundRect">
              <a:avLst>
                <a:gd name="adj" fmla="val 16667"/>
              </a:avLst>
            </a:prstGeom>
            <a:solidFill>
              <a:srgbClr val="D3E39A"/>
            </a:solidFill>
            <a:ln w="9525">
              <a:noFill/>
              <a:round/>
              <a:headEnd/>
              <a:tailEnd/>
            </a:ln>
          </p:spPr>
          <p:txBody>
            <a:bodyPr wrap="none" anchor="ctr"/>
            <a:lstStyle/>
            <a:p>
              <a:endParaRPr lang="en-AU"/>
            </a:p>
          </p:txBody>
        </p:sp>
        <p:sp>
          <p:nvSpPr>
            <p:cNvPr id="3093" name="AutoShape 21"/>
            <p:cNvSpPr>
              <a:spLocks noChangeArrowheads="1"/>
            </p:cNvSpPr>
            <p:nvPr userDrawn="1"/>
          </p:nvSpPr>
          <p:spPr bwMode="auto">
            <a:xfrm>
              <a:off x="4429" y="3221"/>
              <a:ext cx="649" cy="649"/>
            </a:xfrm>
            <a:prstGeom prst="roundRect">
              <a:avLst>
                <a:gd name="adj" fmla="val 16667"/>
              </a:avLst>
            </a:prstGeom>
            <a:solidFill>
              <a:srgbClr val="DEE46F"/>
            </a:solidFill>
            <a:ln w="9525">
              <a:noFill/>
              <a:round/>
              <a:headEnd/>
              <a:tailEnd/>
            </a:ln>
          </p:spPr>
          <p:txBody>
            <a:bodyPr wrap="none" anchor="ctr"/>
            <a:lstStyle/>
            <a:p>
              <a:endParaRPr lang="en-AU"/>
            </a:p>
          </p:txBody>
        </p:sp>
        <p:sp>
          <p:nvSpPr>
            <p:cNvPr id="3094" name="AutoShape 22"/>
            <p:cNvSpPr>
              <a:spLocks noChangeArrowheads="1"/>
            </p:cNvSpPr>
            <p:nvPr userDrawn="1"/>
          </p:nvSpPr>
          <p:spPr bwMode="auto">
            <a:xfrm>
              <a:off x="5111" y="3221"/>
              <a:ext cx="649" cy="649"/>
            </a:xfrm>
            <a:prstGeom prst="roundRect">
              <a:avLst>
                <a:gd name="adj" fmla="val 16667"/>
              </a:avLst>
            </a:prstGeom>
            <a:solidFill>
              <a:srgbClr val="C3BAB1"/>
            </a:solidFill>
            <a:ln w="9525">
              <a:noFill/>
              <a:round/>
              <a:headEnd/>
              <a:tailEnd/>
            </a:ln>
          </p:spPr>
          <p:txBody>
            <a:bodyPr wrap="none" anchor="ctr"/>
            <a:lstStyle/>
            <a:p>
              <a:endParaRPr lang="en-AU"/>
            </a:p>
          </p:txBody>
        </p:sp>
      </p:grpSp>
      <p:grpSp>
        <p:nvGrpSpPr>
          <p:cNvPr id="3095" name="Group 23"/>
          <p:cNvGrpSpPr>
            <a:grpSpLocks/>
          </p:cNvGrpSpPr>
          <p:nvPr userDrawn="1"/>
        </p:nvGrpSpPr>
        <p:grpSpPr bwMode="auto">
          <a:xfrm rot="-22725">
            <a:off x="827088" y="908050"/>
            <a:ext cx="7486650" cy="1433513"/>
            <a:chOff x="-240" y="720"/>
            <a:chExt cx="2488" cy="488"/>
          </a:xfrm>
        </p:grpSpPr>
        <p:sp>
          <p:nvSpPr>
            <p:cNvPr id="3096" name="Freeform 24"/>
            <p:cNvSpPr>
              <a:spLocks/>
            </p:cNvSpPr>
            <p:nvPr userDrawn="1"/>
          </p:nvSpPr>
          <p:spPr bwMode="auto">
            <a:xfrm>
              <a:off x="-168" y="757"/>
              <a:ext cx="2416" cy="360"/>
            </a:xfrm>
            <a:custGeom>
              <a:avLst/>
              <a:gdLst/>
              <a:ahLst/>
              <a:cxnLst>
                <a:cxn ang="0">
                  <a:pos x="216" y="160"/>
                </a:cxn>
                <a:cxn ang="0">
                  <a:pos x="840" y="16"/>
                </a:cxn>
                <a:cxn ang="0">
                  <a:pos x="1704" y="64"/>
                </a:cxn>
                <a:cxn ang="0">
                  <a:pos x="2280" y="208"/>
                </a:cxn>
                <a:cxn ang="0">
                  <a:pos x="2088" y="352"/>
                </a:cxn>
                <a:cxn ang="0">
                  <a:pos x="312" y="256"/>
                </a:cxn>
                <a:cxn ang="0">
                  <a:pos x="216" y="160"/>
                </a:cxn>
              </a:cxnLst>
              <a:rect l="0" t="0" r="r" b="b"/>
              <a:pathLst>
                <a:path w="2416" h="360">
                  <a:moveTo>
                    <a:pt x="216" y="160"/>
                  </a:moveTo>
                  <a:cubicBezTo>
                    <a:pt x="304" y="120"/>
                    <a:pt x="592" y="32"/>
                    <a:pt x="840" y="16"/>
                  </a:cubicBezTo>
                  <a:cubicBezTo>
                    <a:pt x="1088" y="0"/>
                    <a:pt x="1464" y="32"/>
                    <a:pt x="1704" y="64"/>
                  </a:cubicBezTo>
                  <a:cubicBezTo>
                    <a:pt x="1944" y="96"/>
                    <a:pt x="2216" y="160"/>
                    <a:pt x="2280" y="208"/>
                  </a:cubicBezTo>
                  <a:cubicBezTo>
                    <a:pt x="2344" y="256"/>
                    <a:pt x="2416" y="344"/>
                    <a:pt x="2088" y="352"/>
                  </a:cubicBezTo>
                  <a:cubicBezTo>
                    <a:pt x="1760" y="360"/>
                    <a:pt x="624" y="288"/>
                    <a:pt x="312" y="256"/>
                  </a:cubicBezTo>
                  <a:cubicBezTo>
                    <a:pt x="0" y="224"/>
                    <a:pt x="128" y="200"/>
                    <a:pt x="216" y="160"/>
                  </a:cubicBezTo>
                  <a:close/>
                </a:path>
              </a:pathLst>
            </a:custGeom>
            <a:noFill/>
            <a:ln w="9525">
              <a:solidFill>
                <a:schemeClr val="bg1"/>
              </a:solidFill>
              <a:round/>
              <a:headEnd/>
              <a:tailEnd/>
            </a:ln>
          </p:spPr>
          <p:txBody>
            <a:bodyPr wrap="none" anchor="ctr"/>
            <a:lstStyle/>
            <a:p>
              <a:endParaRPr lang="en-AU"/>
            </a:p>
          </p:txBody>
        </p:sp>
        <p:sp>
          <p:nvSpPr>
            <p:cNvPr id="3097" name="Freeform 25"/>
            <p:cNvSpPr>
              <a:spLocks/>
            </p:cNvSpPr>
            <p:nvPr userDrawn="1"/>
          </p:nvSpPr>
          <p:spPr bwMode="auto">
            <a:xfrm>
              <a:off x="-240" y="720"/>
              <a:ext cx="1872" cy="488"/>
            </a:xfrm>
            <a:custGeom>
              <a:avLst/>
              <a:gdLst/>
              <a:ahLst/>
              <a:cxnLst>
                <a:cxn ang="0">
                  <a:pos x="0" y="8"/>
                </a:cxn>
                <a:cxn ang="0">
                  <a:pos x="384" y="8"/>
                </a:cxn>
                <a:cxn ang="0">
                  <a:pos x="960" y="56"/>
                </a:cxn>
                <a:cxn ang="0">
                  <a:pos x="1584" y="248"/>
                </a:cxn>
                <a:cxn ang="0">
                  <a:pos x="1824" y="440"/>
                </a:cxn>
                <a:cxn ang="0">
                  <a:pos x="1872" y="488"/>
                </a:cxn>
              </a:cxnLst>
              <a:rect l="0" t="0" r="r" b="b"/>
              <a:pathLst>
                <a:path w="1872" h="488">
                  <a:moveTo>
                    <a:pt x="0" y="8"/>
                  </a:moveTo>
                  <a:cubicBezTo>
                    <a:pt x="112" y="4"/>
                    <a:pt x="224" y="0"/>
                    <a:pt x="384" y="8"/>
                  </a:cubicBezTo>
                  <a:cubicBezTo>
                    <a:pt x="544" y="16"/>
                    <a:pt x="760" y="16"/>
                    <a:pt x="960" y="56"/>
                  </a:cubicBezTo>
                  <a:cubicBezTo>
                    <a:pt x="1160" y="96"/>
                    <a:pt x="1440" y="184"/>
                    <a:pt x="1584" y="248"/>
                  </a:cubicBezTo>
                  <a:cubicBezTo>
                    <a:pt x="1728" y="312"/>
                    <a:pt x="1776" y="400"/>
                    <a:pt x="1824" y="440"/>
                  </a:cubicBezTo>
                  <a:cubicBezTo>
                    <a:pt x="1872" y="480"/>
                    <a:pt x="1864" y="480"/>
                    <a:pt x="1872" y="488"/>
                  </a:cubicBezTo>
                </a:path>
              </a:pathLst>
            </a:custGeom>
            <a:noFill/>
            <a:ln w="9525">
              <a:solidFill>
                <a:schemeClr val="bg1"/>
              </a:solidFill>
              <a:round/>
              <a:headEnd/>
              <a:tailEnd/>
            </a:ln>
          </p:spPr>
          <p:txBody>
            <a:bodyPr wrap="none" anchor="ctr"/>
            <a:lstStyle/>
            <a:p>
              <a:endParaRPr lang="en-AU"/>
            </a:p>
          </p:txBody>
        </p:sp>
      </p:grpSp>
      <p:sp>
        <p:nvSpPr>
          <p:cNvPr id="3086" name="AutoShape 14"/>
          <p:cNvSpPr>
            <a:spLocks noChangeArrowheads="1"/>
          </p:cNvSpPr>
          <p:nvPr userDrawn="1"/>
        </p:nvSpPr>
        <p:spPr bwMode="auto">
          <a:xfrm>
            <a:off x="971550" y="1454150"/>
            <a:ext cx="7943850" cy="4495800"/>
          </a:xfrm>
          <a:prstGeom prst="roundRect">
            <a:avLst>
              <a:gd name="adj" fmla="val 4685"/>
            </a:avLst>
          </a:prstGeom>
          <a:solidFill>
            <a:srgbClr val="BACB52"/>
          </a:solidFill>
          <a:ln w="9525">
            <a:noFill/>
            <a:round/>
            <a:headEnd/>
            <a:tailEnd/>
          </a:ln>
        </p:spPr>
        <p:txBody>
          <a:bodyPr wrap="none" anchor="ctr"/>
          <a:lstStyle/>
          <a:p>
            <a:endParaRPr lang="en-AU"/>
          </a:p>
        </p:txBody>
      </p:sp>
      <p:sp>
        <p:nvSpPr>
          <p:cNvPr id="3074" name="Rectangle 2"/>
          <p:cNvSpPr>
            <a:spLocks noGrp="1" noChangeArrowheads="1"/>
          </p:cNvSpPr>
          <p:nvPr>
            <p:ph type="ctrTitle"/>
          </p:nvPr>
        </p:nvSpPr>
        <p:spPr>
          <a:xfrm>
            <a:off x="1371600" y="2971800"/>
            <a:ext cx="6477000" cy="1295400"/>
          </a:xfrm>
        </p:spPr>
        <p:txBody>
          <a:bodyPr/>
          <a:lstStyle>
            <a:lvl1pPr>
              <a:defRPr>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1371600" y="4343400"/>
            <a:ext cx="6477000" cy="838200"/>
          </a:xfrm>
        </p:spPr>
        <p:txBody>
          <a:bodyPr/>
          <a:lstStyle>
            <a:lvl1pPr marL="0" indent="0">
              <a:lnSpc>
                <a:spcPct val="80000"/>
              </a:lnSpc>
              <a:defRPr sz="2400">
                <a:solidFill>
                  <a:schemeClr val="bg1"/>
                </a:solidFill>
              </a:defRPr>
            </a:lvl1pPr>
          </a:lstStyle>
          <a:p>
            <a:r>
              <a:rPr lang="en-US"/>
              <a:t>Click to edit Master subtitle style</a:t>
            </a:r>
          </a:p>
        </p:txBody>
      </p:sp>
      <p:pic>
        <p:nvPicPr>
          <p:cNvPr id="3104" name="Picture 32" descr="Insignia-portrait_new"/>
          <p:cNvPicPr>
            <a:picLocks noChangeAspect="1" noChangeArrowheads="1"/>
          </p:cNvPicPr>
          <p:nvPr userDrawn="1"/>
        </p:nvPicPr>
        <p:blipFill>
          <a:blip r:embed="rId2" cstate="print"/>
          <a:srcRect/>
          <a:stretch>
            <a:fillRect/>
          </a:stretch>
        </p:blipFill>
        <p:spPr bwMode="auto">
          <a:xfrm>
            <a:off x="209550" y="6165850"/>
            <a:ext cx="2058988" cy="45402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1475" y="1676400"/>
            <a:ext cx="1889125" cy="3962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050925" y="1676400"/>
            <a:ext cx="5518150" cy="396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066800" y="2819400"/>
            <a:ext cx="3695700" cy="281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914900" y="2819400"/>
            <a:ext cx="3695700" cy="281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50925" y="1676400"/>
            <a:ext cx="7543800" cy="930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066800" y="2819400"/>
            <a:ext cx="7543800" cy="281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886200" y="6248400"/>
            <a:ext cx="4876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endParaRPr lang="en-US"/>
          </a:p>
        </p:txBody>
      </p:sp>
      <p:grpSp>
        <p:nvGrpSpPr>
          <p:cNvPr id="1043" name="Group 19"/>
          <p:cNvGrpSpPr>
            <a:grpSpLocks/>
          </p:cNvGrpSpPr>
          <p:nvPr userDrawn="1"/>
        </p:nvGrpSpPr>
        <p:grpSpPr bwMode="auto">
          <a:xfrm>
            <a:off x="6172200" y="228600"/>
            <a:ext cx="2752725" cy="755650"/>
            <a:chOff x="3888" y="144"/>
            <a:chExt cx="1734" cy="476"/>
          </a:xfrm>
        </p:grpSpPr>
        <p:sp>
          <p:nvSpPr>
            <p:cNvPr id="1044" name="AutoShape 20"/>
            <p:cNvSpPr>
              <a:spLocks noChangeArrowheads="1"/>
            </p:cNvSpPr>
            <p:nvPr userDrawn="1"/>
          </p:nvSpPr>
          <p:spPr bwMode="auto">
            <a:xfrm>
              <a:off x="3921" y="144"/>
              <a:ext cx="232" cy="232"/>
            </a:xfrm>
            <a:prstGeom prst="roundRect">
              <a:avLst>
                <a:gd name="adj" fmla="val 16667"/>
              </a:avLst>
            </a:prstGeom>
            <a:solidFill>
              <a:srgbClr val="BACB52"/>
            </a:solidFill>
            <a:ln w="9525">
              <a:noFill/>
              <a:round/>
              <a:headEnd/>
              <a:tailEnd/>
            </a:ln>
          </p:spPr>
          <p:txBody>
            <a:bodyPr wrap="none" anchor="ctr"/>
            <a:lstStyle/>
            <a:p>
              <a:endParaRPr lang="en-AU"/>
            </a:p>
          </p:txBody>
        </p:sp>
        <p:sp>
          <p:nvSpPr>
            <p:cNvPr id="1045" name="AutoShape 21"/>
            <p:cNvSpPr>
              <a:spLocks noChangeArrowheads="1"/>
            </p:cNvSpPr>
            <p:nvPr userDrawn="1"/>
          </p:nvSpPr>
          <p:spPr bwMode="auto">
            <a:xfrm>
              <a:off x="4165" y="144"/>
              <a:ext cx="231" cy="232"/>
            </a:xfrm>
            <a:prstGeom prst="roundRect">
              <a:avLst>
                <a:gd name="adj" fmla="val 16667"/>
              </a:avLst>
            </a:prstGeom>
            <a:solidFill>
              <a:srgbClr val="DEE46F"/>
            </a:solidFill>
            <a:ln w="9525">
              <a:noFill/>
              <a:round/>
              <a:headEnd/>
              <a:tailEnd/>
            </a:ln>
          </p:spPr>
          <p:txBody>
            <a:bodyPr wrap="none" anchor="ctr"/>
            <a:lstStyle/>
            <a:p>
              <a:endParaRPr lang="en-AU"/>
            </a:p>
          </p:txBody>
        </p:sp>
        <p:sp>
          <p:nvSpPr>
            <p:cNvPr id="1046" name="AutoShape 22"/>
            <p:cNvSpPr>
              <a:spLocks noChangeArrowheads="1"/>
            </p:cNvSpPr>
            <p:nvPr userDrawn="1"/>
          </p:nvSpPr>
          <p:spPr bwMode="auto">
            <a:xfrm>
              <a:off x="4412" y="146"/>
              <a:ext cx="232" cy="232"/>
            </a:xfrm>
            <a:prstGeom prst="roundRect">
              <a:avLst>
                <a:gd name="adj" fmla="val 16667"/>
              </a:avLst>
            </a:prstGeom>
            <a:solidFill>
              <a:srgbClr val="D3E39A"/>
            </a:solidFill>
            <a:ln w="9525">
              <a:noFill/>
              <a:round/>
              <a:headEnd/>
              <a:tailEnd/>
            </a:ln>
          </p:spPr>
          <p:txBody>
            <a:bodyPr wrap="none" anchor="ctr"/>
            <a:lstStyle/>
            <a:p>
              <a:endParaRPr lang="en-AU"/>
            </a:p>
          </p:txBody>
        </p:sp>
        <p:sp>
          <p:nvSpPr>
            <p:cNvPr id="1047" name="AutoShape 23"/>
            <p:cNvSpPr>
              <a:spLocks noChangeArrowheads="1"/>
            </p:cNvSpPr>
            <p:nvPr userDrawn="1"/>
          </p:nvSpPr>
          <p:spPr bwMode="auto">
            <a:xfrm>
              <a:off x="4659" y="146"/>
              <a:ext cx="232" cy="232"/>
            </a:xfrm>
            <a:prstGeom prst="roundRect">
              <a:avLst>
                <a:gd name="adj" fmla="val 16667"/>
              </a:avLst>
            </a:prstGeom>
            <a:solidFill>
              <a:srgbClr val="BACB52"/>
            </a:solidFill>
            <a:ln w="9525">
              <a:noFill/>
              <a:round/>
              <a:headEnd/>
              <a:tailEnd/>
            </a:ln>
          </p:spPr>
          <p:txBody>
            <a:bodyPr wrap="none" anchor="ctr"/>
            <a:lstStyle/>
            <a:p>
              <a:endParaRPr lang="en-AU"/>
            </a:p>
          </p:txBody>
        </p:sp>
        <p:sp>
          <p:nvSpPr>
            <p:cNvPr id="1048" name="AutoShape 24"/>
            <p:cNvSpPr>
              <a:spLocks noChangeArrowheads="1"/>
            </p:cNvSpPr>
            <p:nvPr userDrawn="1"/>
          </p:nvSpPr>
          <p:spPr bwMode="auto">
            <a:xfrm>
              <a:off x="4903" y="146"/>
              <a:ext cx="232" cy="232"/>
            </a:xfrm>
            <a:prstGeom prst="roundRect">
              <a:avLst>
                <a:gd name="adj" fmla="val 16667"/>
              </a:avLst>
            </a:prstGeom>
            <a:solidFill>
              <a:srgbClr val="D3E39A"/>
            </a:solidFill>
            <a:ln w="9525">
              <a:noFill/>
              <a:round/>
              <a:headEnd/>
              <a:tailEnd/>
            </a:ln>
          </p:spPr>
          <p:txBody>
            <a:bodyPr wrap="none" anchor="ctr"/>
            <a:lstStyle/>
            <a:p>
              <a:endParaRPr lang="en-AU"/>
            </a:p>
          </p:txBody>
        </p:sp>
        <p:sp>
          <p:nvSpPr>
            <p:cNvPr id="1049" name="AutoShape 25"/>
            <p:cNvSpPr>
              <a:spLocks noChangeArrowheads="1"/>
            </p:cNvSpPr>
            <p:nvPr userDrawn="1"/>
          </p:nvSpPr>
          <p:spPr bwMode="auto">
            <a:xfrm>
              <a:off x="5147" y="146"/>
              <a:ext cx="231" cy="232"/>
            </a:xfrm>
            <a:prstGeom prst="roundRect">
              <a:avLst>
                <a:gd name="adj" fmla="val 16667"/>
              </a:avLst>
            </a:prstGeom>
            <a:solidFill>
              <a:srgbClr val="DEE46F"/>
            </a:solidFill>
            <a:ln w="9525">
              <a:noFill/>
              <a:round/>
              <a:headEnd/>
              <a:tailEnd/>
            </a:ln>
          </p:spPr>
          <p:txBody>
            <a:bodyPr wrap="none" anchor="ctr"/>
            <a:lstStyle/>
            <a:p>
              <a:endParaRPr lang="en-AU"/>
            </a:p>
          </p:txBody>
        </p:sp>
        <p:sp>
          <p:nvSpPr>
            <p:cNvPr id="1050" name="AutoShape 26"/>
            <p:cNvSpPr>
              <a:spLocks noChangeArrowheads="1"/>
            </p:cNvSpPr>
            <p:nvPr userDrawn="1"/>
          </p:nvSpPr>
          <p:spPr bwMode="auto">
            <a:xfrm>
              <a:off x="5390" y="146"/>
              <a:ext cx="232" cy="232"/>
            </a:xfrm>
            <a:prstGeom prst="roundRect">
              <a:avLst>
                <a:gd name="adj" fmla="val 16667"/>
              </a:avLst>
            </a:prstGeom>
            <a:solidFill>
              <a:srgbClr val="C3BAB1"/>
            </a:solidFill>
            <a:ln w="9525">
              <a:noFill/>
              <a:round/>
              <a:headEnd/>
              <a:tailEnd/>
            </a:ln>
          </p:spPr>
          <p:txBody>
            <a:bodyPr wrap="none" anchor="ctr"/>
            <a:lstStyle/>
            <a:p>
              <a:endParaRPr lang="en-AU"/>
            </a:p>
          </p:txBody>
        </p:sp>
        <p:grpSp>
          <p:nvGrpSpPr>
            <p:cNvPr id="1051" name="Group 27"/>
            <p:cNvGrpSpPr>
              <a:grpSpLocks/>
            </p:cNvGrpSpPr>
            <p:nvPr userDrawn="1"/>
          </p:nvGrpSpPr>
          <p:grpSpPr bwMode="auto">
            <a:xfrm rot="-22725">
              <a:off x="3888" y="297"/>
              <a:ext cx="1646" cy="323"/>
              <a:chOff x="-240" y="720"/>
              <a:chExt cx="2488" cy="488"/>
            </a:xfrm>
          </p:grpSpPr>
          <p:sp>
            <p:nvSpPr>
              <p:cNvPr id="1052" name="Freeform 28"/>
              <p:cNvSpPr>
                <a:spLocks/>
              </p:cNvSpPr>
              <p:nvPr userDrawn="1"/>
            </p:nvSpPr>
            <p:spPr bwMode="auto">
              <a:xfrm>
                <a:off x="-168" y="757"/>
                <a:ext cx="2416" cy="360"/>
              </a:xfrm>
              <a:custGeom>
                <a:avLst/>
                <a:gdLst/>
                <a:ahLst/>
                <a:cxnLst>
                  <a:cxn ang="0">
                    <a:pos x="216" y="160"/>
                  </a:cxn>
                  <a:cxn ang="0">
                    <a:pos x="840" y="16"/>
                  </a:cxn>
                  <a:cxn ang="0">
                    <a:pos x="1704" y="64"/>
                  </a:cxn>
                  <a:cxn ang="0">
                    <a:pos x="2280" y="208"/>
                  </a:cxn>
                  <a:cxn ang="0">
                    <a:pos x="2088" y="352"/>
                  </a:cxn>
                  <a:cxn ang="0">
                    <a:pos x="312" y="256"/>
                  </a:cxn>
                  <a:cxn ang="0">
                    <a:pos x="216" y="160"/>
                  </a:cxn>
                </a:cxnLst>
                <a:rect l="0" t="0" r="r" b="b"/>
                <a:pathLst>
                  <a:path w="2416" h="360">
                    <a:moveTo>
                      <a:pt x="216" y="160"/>
                    </a:moveTo>
                    <a:cubicBezTo>
                      <a:pt x="304" y="120"/>
                      <a:pt x="592" y="32"/>
                      <a:pt x="840" y="16"/>
                    </a:cubicBezTo>
                    <a:cubicBezTo>
                      <a:pt x="1088" y="0"/>
                      <a:pt x="1464" y="32"/>
                      <a:pt x="1704" y="64"/>
                    </a:cubicBezTo>
                    <a:cubicBezTo>
                      <a:pt x="1944" y="96"/>
                      <a:pt x="2216" y="160"/>
                      <a:pt x="2280" y="208"/>
                    </a:cubicBezTo>
                    <a:cubicBezTo>
                      <a:pt x="2344" y="256"/>
                      <a:pt x="2416" y="344"/>
                      <a:pt x="2088" y="352"/>
                    </a:cubicBezTo>
                    <a:cubicBezTo>
                      <a:pt x="1760" y="360"/>
                      <a:pt x="624" y="288"/>
                      <a:pt x="312" y="256"/>
                    </a:cubicBezTo>
                    <a:cubicBezTo>
                      <a:pt x="0" y="224"/>
                      <a:pt x="128" y="200"/>
                      <a:pt x="216" y="160"/>
                    </a:cubicBezTo>
                    <a:close/>
                  </a:path>
                </a:pathLst>
              </a:custGeom>
              <a:noFill/>
              <a:ln w="9525">
                <a:solidFill>
                  <a:schemeClr val="bg1"/>
                </a:solidFill>
                <a:round/>
                <a:headEnd/>
                <a:tailEnd/>
              </a:ln>
            </p:spPr>
            <p:txBody>
              <a:bodyPr wrap="none" anchor="ctr"/>
              <a:lstStyle/>
              <a:p>
                <a:endParaRPr lang="en-AU"/>
              </a:p>
            </p:txBody>
          </p:sp>
          <p:sp>
            <p:nvSpPr>
              <p:cNvPr id="1053" name="Freeform 29"/>
              <p:cNvSpPr>
                <a:spLocks/>
              </p:cNvSpPr>
              <p:nvPr userDrawn="1"/>
            </p:nvSpPr>
            <p:spPr bwMode="auto">
              <a:xfrm>
                <a:off x="-240" y="720"/>
                <a:ext cx="1872" cy="488"/>
              </a:xfrm>
              <a:custGeom>
                <a:avLst/>
                <a:gdLst/>
                <a:ahLst/>
                <a:cxnLst>
                  <a:cxn ang="0">
                    <a:pos x="0" y="8"/>
                  </a:cxn>
                  <a:cxn ang="0">
                    <a:pos x="384" y="8"/>
                  </a:cxn>
                  <a:cxn ang="0">
                    <a:pos x="960" y="56"/>
                  </a:cxn>
                  <a:cxn ang="0">
                    <a:pos x="1584" y="248"/>
                  </a:cxn>
                  <a:cxn ang="0">
                    <a:pos x="1824" y="440"/>
                  </a:cxn>
                  <a:cxn ang="0">
                    <a:pos x="1872" y="488"/>
                  </a:cxn>
                </a:cxnLst>
                <a:rect l="0" t="0" r="r" b="b"/>
                <a:pathLst>
                  <a:path w="1872" h="488">
                    <a:moveTo>
                      <a:pt x="0" y="8"/>
                    </a:moveTo>
                    <a:cubicBezTo>
                      <a:pt x="112" y="4"/>
                      <a:pt x="224" y="0"/>
                      <a:pt x="384" y="8"/>
                    </a:cubicBezTo>
                    <a:cubicBezTo>
                      <a:pt x="544" y="16"/>
                      <a:pt x="760" y="16"/>
                      <a:pt x="960" y="56"/>
                    </a:cubicBezTo>
                    <a:cubicBezTo>
                      <a:pt x="1160" y="96"/>
                      <a:pt x="1440" y="184"/>
                      <a:pt x="1584" y="248"/>
                    </a:cubicBezTo>
                    <a:cubicBezTo>
                      <a:pt x="1728" y="312"/>
                      <a:pt x="1776" y="400"/>
                      <a:pt x="1824" y="440"/>
                    </a:cubicBezTo>
                    <a:cubicBezTo>
                      <a:pt x="1872" y="480"/>
                      <a:pt x="1864" y="480"/>
                      <a:pt x="1872" y="488"/>
                    </a:cubicBezTo>
                  </a:path>
                </a:pathLst>
              </a:custGeom>
              <a:noFill/>
              <a:ln w="9525">
                <a:solidFill>
                  <a:schemeClr val="bg1"/>
                </a:solidFill>
                <a:round/>
                <a:headEnd/>
                <a:tailEnd/>
              </a:ln>
            </p:spPr>
            <p:txBody>
              <a:bodyPr wrap="none" anchor="ctr"/>
              <a:lstStyle/>
              <a:p>
                <a:endParaRPr lang="en-AU"/>
              </a:p>
            </p:txBody>
          </p:sp>
        </p:grpSp>
      </p:grpSp>
      <p:pic>
        <p:nvPicPr>
          <p:cNvPr id="1054" name="Picture 30" descr="Insignia-portrait_new"/>
          <p:cNvPicPr>
            <a:picLocks noChangeAspect="1" noChangeArrowheads="1"/>
          </p:cNvPicPr>
          <p:nvPr userDrawn="1"/>
        </p:nvPicPr>
        <p:blipFill>
          <a:blip r:embed="rId13" cstate="print"/>
          <a:srcRect/>
          <a:stretch>
            <a:fillRect/>
          </a:stretch>
        </p:blipFill>
        <p:spPr bwMode="auto">
          <a:xfrm>
            <a:off x="209550" y="6165850"/>
            <a:ext cx="2058988" cy="454025"/>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3400">
          <a:solidFill>
            <a:srgbClr val="BBCB4E"/>
          </a:solidFill>
          <a:latin typeface="+mj-lt"/>
          <a:ea typeface="+mj-ea"/>
          <a:cs typeface="+mj-cs"/>
        </a:defRPr>
      </a:lvl1pPr>
      <a:lvl2pPr algn="l" rtl="0" fontAlgn="base">
        <a:lnSpc>
          <a:spcPct val="90000"/>
        </a:lnSpc>
        <a:spcBef>
          <a:spcPct val="0"/>
        </a:spcBef>
        <a:spcAft>
          <a:spcPct val="0"/>
        </a:spcAft>
        <a:defRPr sz="3400">
          <a:solidFill>
            <a:srgbClr val="BBCB4E"/>
          </a:solidFill>
          <a:latin typeface="Arial" charset="0"/>
          <a:ea typeface="ＭＳ Ｐゴシック" pitchFamily="1" charset="-128"/>
        </a:defRPr>
      </a:lvl2pPr>
      <a:lvl3pPr algn="l" rtl="0" fontAlgn="base">
        <a:lnSpc>
          <a:spcPct val="90000"/>
        </a:lnSpc>
        <a:spcBef>
          <a:spcPct val="0"/>
        </a:spcBef>
        <a:spcAft>
          <a:spcPct val="0"/>
        </a:spcAft>
        <a:defRPr sz="3400">
          <a:solidFill>
            <a:srgbClr val="BBCB4E"/>
          </a:solidFill>
          <a:latin typeface="Arial" charset="0"/>
          <a:ea typeface="ＭＳ Ｐゴシック" pitchFamily="1" charset="-128"/>
        </a:defRPr>
      </a:lvl3pPr>
      <a:lvl4pPr algn="l" rtl="0" fontAlgn="base">
        <a:lnSpc>
          <a:spcPct val="90000"/>
        </a:lnSpc>
        <a:spcBef>
          <a:spcPct val="0"/>
        </a:spcBef>
        <a:spcAft>
          <a:spcPct val="0"/>
        </a:spcAft>
        <a:defRPr sz="3400">
          <a:solidFill>
            <a:srgbClr val="BBCB4E"/>
          </a:solidFill>
          <a:latin typeface="Arial" charset="0"/>
          <a:ea typeface="ＭＳ Ｐゴシック" pitchFamily="1" charset="-128"/>
        </a:defRPr>
      </a:lvl4pPr>
      <a:lvl5pPr algn="l" rtl="0" fontAlgn="base">
        <a:lnSpc>
          <a:spcPct val="90000"/>
        </a:lnSpc>
        <a:spcBef>
          <a:spcPct val="0"/>
        </a:spcBef>
        <a:spcAft>
          <a:spcPct val="0"/>
        </a:spcAft>
        <a:defRPr sz="3400">
          <a:solidFill>
            <a:srgbClr val="BBCB4E"/>
          </a:solidFill>
          <a:latin typeface="Arial" charset="0"/>
          <a:ea typeface="ＭＳ Ｐゴシック" pitchFamily="1" charset="-128"/>
        </a:defRPr>
      </a:lvl5pPr>
      <a:lvl6pPr marL="457200" algn="l" rtl="0" fontAlgn="base">
        <a:lnSpc>
          <a:spcPct val="90000"/>
        </a:lnSpc>
        <a:spcBef>
          <a:spcPct val="0"/>
        </a:spcBef>
        <a:spcAft>
          <a:spcPct val="0"/>
        </a:spcAft>
        <a:defRPr sz="3400">
          <a:solidFill>
            <a:srgbClr val="BBCB4E"/>
          </a:solidFill>
          <a:latin typeface="Arial" charset="0"/>
          <a:ea typeface="ＭＳ Ｐゴシック" pitchFamily="1" charset="-128"/>
        </a:defRPr>
      </a:lvl6pPr>
      <a:lvl7pPr marL="914400" algn="l" rtl="0" fontAlgn="base">
        <a:lnSpc>
          <a:spcPct val="90000"/>
        </a:lnSpc>
        <a:spcBef>
          <a:spcPct val="0"/>
        </a:spcBef>
        <a:spcAft>
          <a:spcPct val="0"/>
        </a:spcAft>
        <a:defRPr sz="3400">
          <a:solidFill>
            <a:srgbClr val="BBCB4E"/>
          </a:solidFill>
          <a:latin typeface="Arial" charset="0"/>
          <a:ea typeface="ＭＳ Ｐゴシック" pitchFamily="1" charset="-128"/>
        </a:defRPr>
      </a:lvl7pPr>
      <a:lvl8pPr marL="1371600" algn="l" rtl="0" fontAlgn="base">
        <a:lnSpc>
          <a:spcPct val="90000"/>
        </a:lnSpc>
        <a:spcBef>
          <a:spcPct val="0"/>
        </a:spcBef>
        <a:spcAft>
          <a:spcPct val="0"/>
        </a:spcAft>
        <a:defRPr sz="3400">
          <a:solidFill>
            <a:srgbClr val="BBCB4E"/>
          </a:solidFill>
          <a:latin typeface="Arial" charset="0"/>
          <a:ea typeface="ＭＳ Ｐゴシック" pitchFamily="1" charset="-128"/>
        </a:defRPr>
      </a:lvl8pPr>
      <a:lvl9pPr marL="1828800" algn="l" rtl="0" fontAlgn="base">
        <a:lnSpc>
          <a:spcPct val="90000"/>
        </a:lnSpc>
        <a:spcBef>
          <a:spcPct val="0"/>
        </a:spcBef>
        <a:spcAft>
          <a:spcPct val="0"/>
        </a:spcAft>
        <a:defRPr sz="3400">
          <a:solidFill>
            <a:srgbClr val="BBCB4E"/>
          </a:solidFill>
          <a:latin typeface="Arial" charset="0"/>
          <a:ea typeface="ＭＳ Ｐゴシック" pitchFamily="1" charset="-128"/>
        </a:defRPr>
      </a:lvl9pPr>
    </p:titleStyle>
    <p:bodyStyle>
      <a:lvl1pPr marL="342900" indent="-342900" algn="l" rtl="0" fontAlgn="base">
        <a:spcBef>
          <a:spcPct val="20000"/>
        </a:spcBef>
        <a:spcAft>
          <a:spcPct val="0"/>
        </a:spcAft>
        <a:defRPr sz="2800">
          <a:solidFill>
            <a:schemeClr val="bg2"/>
          </a:solidFill>
          <a:latin typeface="+mn-lt"/>
          <a:ea typeface="+mn-ea"/>
          <a:cs typeface="+mn-cs"/>
        </a:defRPr>
      </a:lvl1pPr>
      <a:lvl2pPr marL="742950" indent="-285750" algn="l" rtl="0" fontAlgn="base">
        <a:spcBef>
          <a:spcPct val="20000"/>
        </a:spcBef>
        <a:spcAft>
          <a:spcPct val="0"/>
        </a:spcAft>
        <a:buFont typeface="Times" pitchFamily="1" charset="0"/>
        <a:buChar char="•"/>
        <a:defRPr sz="2800">
          <a:solidFill>
            <a:schemeClr val="bg2"/>
          </a:solidFill>
          <a:latin typeface="+mn-lt"/>
          <a:ea typeface="+mn-ea"/>
        </a:defRPr>
      </a:lvl2pPr>
      <a:lvl3pPr marL="1143000" indent="-228600" algn="l" rtl="0" fontAlgn="base">
        <a:spcBef>
          <a:spcPct val="20000"/>
        </a:spcBef>
        <a:spcAft>
          <a:spcPct val="0"/>
        </a:spcAft>
        <a:buFont typeface="Wingdings" pitchFamily="1" charset="2"/>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71600" y="1916832"/>
            <a:ext cx="6477000" cy="2350368"/>
          </a:xfrm>
        </p:spPr>
        <p:txBody>
          <a:bodyPr/>
          <a:lstStyle/>
          <a:p>
            <a:r>
              <a:rPr lang="en-AU" sz="4400" dirty="0" smtClean="0"/>
              <a:t>Biodiversity and energy developments: assessment of direct and indirect impacts</a:t>
            </a:r>
            <a:endParaRPr lang="en-AU" sz="4400" dirty="0"/>
          </a:p>
        </p:txBody>
      </p:sp>
      <p:sp>
        <p:nvSpPr>
          <p:cNvPr id="2051" name="Rectangle 3"/>
          <p:cNvSpPr>
            <a:spLocks noGrp="1" noChangeArrowheads="1"/>
          </p:cNvSpPr>
          <p:nvPr>
            <p:ph type="subTitle" idx="1"/>
          </p:nvPr>
        </p:nvSpPr>
        <p:spPr/>
        <p:txBody>
          <a:bodyPr/>
          <a:lstStyle/>
          <a:p>
            <a:pPr algn="r"/>
            <a:endParaRPr lang="en-AU" dirty="0" smtClean="0"/>
          </a:p>
          <a:p>
            <a:pPr algn="r"/>
            <a:r>
              <a:rPr lang="en-AU" dirty="0" smtClean="0"/>
              <a:t>Jack </a:t>
            </a:r>
            <a:r>
              <a:rPr lang="en-AU" dirty="0" err="1" smtClean="0"/>
              <a:t>Krohn</a:t>
            </a:r>
            <a:endParaRPr lang="en-A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90600" y="685800"/>
            <a:ext cx="7543800" cy="930275"/>
          </a:xfrm>
        </p:spPr>
        <p:txBody>
          <a:bodyPr/>
          <a:lstStyle/>
          <a:p>
            <a:r>
              <a:rPr lang="en-AU" dirty="0" smtClean="0"/>
              <a:t>Traditional Victorian power generation</a:t>
            </a:r>
            <a:endParaRPr lang="en-AU" dirty="0"/>
          </a:p>
        </p:txBody>
      </p:sp>
      <p:sp>
        <p:nvSpPr>
          <p:cNvPr id="8195" name="Rectangle 3"/>
          <p:cNvSpPr>
            <a:spLocks noGrp="1" noChangeArrowheads="1"/>
          </p:cNvSpPr>
          <p:nvPr>
            <p:ph type="body" idx="1"/>
          </p:nvPr>
        </p:nvSpPr>
        <p:spPr>
          <a:xfrm>
            <a:off x="1066800" y="1676400"/>
            <a:ext cx="7543800" cy="4648200"/>
          </a:xfrm>
        </p:spPr>
        <p:txBody>
          <a:bodyPr/>
          <a:lstStyle/>
          <a:p>
            <a:endParaRPr lang="en-AU" dirty="0">
              <a:solidFill>
                <a:schemeClr val="tx1"/>
              </a:solidFill>
            </a:endParaRPr>
          </a:p>
        </p:txBody>
      </p:sp>
      <p:pic>
        <p:nvPicPr>
          <p:cNvPr id="4" name="Picture 3"/>
          <p:cNvPicPr>
            <a:picLocks noChangeAspect="1"/>
          </p:cNvPicPr>
          <p:nvPr/>
        </p:nvPicPr>
        <p:blipFill>
          <a:blip r:embed="rId3" cstate="print"/>
          <a:stretch>
            <a:fillRect/>
          </a:stretch>
        </p:blipFill>
        <p:spPr>
          <a:xfrm>
            <a:off x="1066800" y="1676400"/>
            <a:ext cx="4220308" cy="2743200"/>
          </a:xfrm>
          <a:prstGeom prst="rect">
            <a:avLst/>
          </a:prstGeom>
        </p:spPr>
      </p:pic>
      <p:pic>
        <p:nvPicPr>
          <p:cNvPr id="7" name="Picture 6"/>
          <p:cNvPicPr>
            <a:picLocks noChangeAspect="1"/>
          </p:cNvPicPr>
          <p:nvPr/>
        </p:nvPicPr>
        <p:blipFill>
          <a:blip r:embed="rId4" cstate="print"/>
          <a:stretch>
            <a:fillRect/>
          </a:stretch>
        </p:blipFill>
        <p:spPr>
          <a:xfrm>
            <a:off x="5257800" y="1600200"/>
            <a:ext cx="3368040" cy="5131308"/>
          </a:xfrm>
          <a:prstGeom prst="rect">
            <a:avLst/>
          </a:prstGeom>
        </p:spPr>
      </p:pic>
      <p:sp>
        <p:nvSpPr>
          <p:cNvPr id="9" name="TextBox 8"/>
          <p:cNvSpPr txBox="1"/>
          <p:nvPr/>
        </p:nvSpPr>
        <p:spPr>
          <a:xfrm>
            <a:off x="1066800" y="4419600"/>
            <a:ext cx="4191000" cy="830997"/>
          </a:xfrm>
          <a:prstGeom prst="rect">
            <a:avLst/>
          </a:prstGeom>
          <a:noFill/>
        </p:spPr>
        <p:txBody>
          <a:bodyPr wrap="square" rtlCol="0">
            <a:spAutoFit/>
          </a:bodyPr>
          <a:lstStyle/>
          <a:p>
            <a:r>
              <a:rPr lang="en-US" dirty="0" smtClean="0">
                <a:latin typeface="Wingdings"/>
                <a:ea typeface="Wingdings"/>
                <a:cs typeface="Wingdings"/>
                <a:sym typeface="Wingdings"/>
              </a:rPr>
              <a:t></a:t>
            </a:r>
            <a:r>
              <a:rPr lang="en-US" dirty="0" smtClean="0">
                <a:latin typeface="Wingdings"/>
                <a:ea typeface="Wingdings"/>
                <a:cs typeface="Wingdings"/>
              </a:rPr>
              <a:t> </a:t>
            </a:r>
            <a:r>
              <a:rPr lang="en-US" dirty="0" err="1" smtClean="0"/>
              <a:t>Yallourn</a:t>
            </a:r>
            <a:r>
              <a:rPr lang="en-US" dirty="0" smtClean="0"/>
              <a:t> coal-fired power station</a:t>
            </a:r>
          </a:p>
        </p:txBody>
      </p:sp>
      <p:sp>
        <p:nvSpPr>
          <p:cNvPr id="8" name="TextBox 7"/>
          <p:cNvSpPr txBox="1"/>
          <p:nvPr/>
        </p:nvSpPr>
        <p:spPr>
          <a:xfrm>
            <a:off x="1043608" y="5301208"/>
            <a:ext cx="4032448" cy="830997"/>
          </a:xfrm>
          <a:prstGeom prst="rect">
            <a:avLst/>
          </a:prstGeom>
          <a:noFill/>
        </p:spPr>
        <p:txBody>
          <a:bodyPr wrap="square" rtlCol="0">
            <a:spAutoFit/>
          </a:bodyPr>
          <a:lstStyle/>
          <a:p>
            <a:r>
              <a:rPr lang="en-AU" dirty="0" smtClean="0"/>
              <a:t>Snowy Mountains scheme hydro power plant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7543800" cy="930275"/>
          </a:xfrm>
        </p:spPr>
        <p:txBody>
          <a:bodyPr/>
          <a:lstStyle/>
          <a:p>
            <a:endParaRPr lang="en-US" dirty="0"/>
          </a:p>
        </p:txBody>
      </p:sp>
      <p:sp>
        <p:nvSpPr>
          <p:cNvPr id="3" name="Content Placeholder 2"/>
          <p:cNvSpPr>
            <a:spLocks noGrp="1"/>
          </p:cNvSpPr>
          <p:nvPr>
            <p:ph idx="1"/>
          </p:nvPr>
        </p:nvSpPr>
        <p:spPr>
          <a:xfrm>
            <a:off x="1066800" y="1676400"/>
            <a:ext cx="7543800" cy="4648200"/>
          </a:xfrm>
        </p:spPr>
        <p:txBody>
          <a:bodyPr/>
          <a:lstStyle/>
          <a:p>
            <a:endParaRPr lang="en-US" dirty="0"/>
          </a:p>
        </p:txBody>
      </p:sp>
      <p:pic>
        <p:nvPicPr>
          <p:cNvPr id="4" name="Picture 3"/>
          <p:cNvPicPr>
            <a:picLocks noChangeAspect="1"/>
          </p:cNvPicPr>
          <p:nvPr/>
        </p:nvPicPr>
        <p:blipFill>
          <a:blip r:embed="rId3" cstate="print"/>
          <a:stretch>
            <a:fillRect/>
          </a:stretch>
        </p:blipFill>
        <p:spPr>
          <a:xfrm>
            <a:off x="4403096" y="609600"/>
            <a:ext cx="4740904" cy="3555963"/>
          </a:xfrm>
          <a:prstGeom prst="rect">
            <a:avLst/>
          </a:prstGeom>
        </p:spPr>
      </p:pic>
      <p:pic>
        <p:nvPicPr>
          <p:cNvPr id="5" name="Picture 4"/>
          <p:cNvPicPr>
            <a:picLocks noChangeAspect="1"/>
          </p:cNvPicPr>
          <p:nvPr/>
        </p:nvPicPr>
        <p:blipFill>
          <a:blip r:embed="rId4" cstate="print"/>
          <a:stretch>
            <a:fillRect/>
          </a:stretch>
        </p:blipFill>
        <p:spPr>
          <a:xfrm>
            <a:off x="0" y="620688"/>
            <a:ext cx="4419600" cy="5892800"/>
          </a:xfrm>
          <a:prstGeom prst="rect">
            <a:avLst/>
          </a:prstGeom>
        </p:spPr>
      </p:pic>
      <p:pic>
        <p:nvPicPr>
          <p:cNvPr id="6" name="Picture 5"/>
          <p:cNvPicPr>
            <a:picLocks noChangeAspect="1"/>
          </p:cNvPicPr>
          <p:nvPr/>
        </p:nvPicPr>
        <p:blipFill>
          <a:blip r:embed="rId5" cstate="print"/>
          <a:stretch>
            <a:fillRect/>
          </a:stretch>
        </p:blipFill>
        <p:spPr>
          <a:xfrm>
            <a:off x="4419600" y="4119787"/>
            <a:ext cx="4724400" cy="3143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7543800" cy="930275"/>
          </a:xfrm>
        </p:spPr>
        <p:txBody>
          <a:bodyPr/>
          <a:lstStyle/>
          <a:p>
            <a:r>
              <a:rPr lang="en-AU" dirty="0" smtClean="0"/>
              <a:t>Direct impacts on biodiversity</a:t>
            </a:r>
            <a:endParaRPr lang="en-AU" dirty="0"/>
          </a:p>
        </p:txBody>
      </p:sp>
      <p:sp>
        <p:nvSpPr>
          <p:cNvPr id="3" name="Content Placeholder 2"/>
          <p:cNvSpPr>
            <a:spLocks noGrp="1"/>
          </p:cNvSpPr>
          <p:nvPr>
            <p:ph idx="1"/>
          </p:nvPr>
        </p:nvSpPr>
        <p:spPr>
          <a:xfrm>
            <a:off x="4211960" y="1676400"/>
            <a:ext cx="4398640" cy="3264768"/>
          </a:xfrm>
        </p:spPr>
        <p:txBody>
          <a:bodyPr/>
          <a:lstStyle/>
          <a:p>
            <a:endParaRPr lang="en-AU" dirty="0"/>
          </a:p>
        </p:txBody>
      </p:sp>
      <p:pic>
        <p:nvPicPr>
          <p:cNvPr id="4" name="Picture 3"/>
          <p:cNvPicPr>
            <a:picLocks noChangeAspect="1"/>
          </p:cNvPicPr>
          <p:nvPr/>
        </p:nvPicPr>
        <p:blipFill>
          <a:blip r:embed="rId3" cstate="print"/>
          <a:stretch>
            <a:fillRect/>
          </a:stretch>
        </p:blipFill>
        <p:spPr>
          <a:xfrm>
            <a:off x="838200" y="1600200"/>
            <a:ext cx="3302000" cy="2463800"/>
          </a:xfrm>
          <a:prstGeom prst="rect">
            <a:avLst/>
          </a:prstGeom>
        </p:spPr>
      </p:pic>
      <p:pic>
        <p:nvPicPr>
          <p:cNvPr id="5" name="Picture 4"/>
          <p:cNvPicPr>
            <a:picLocks noChangeAspect="1"/>
          </p:cNvPicPr>
          <p:nvPr/>
        </p:nvPicPr>
        <p:blipFill>
          <a:blip r:embed="rId4" cstate="print"/>
          <a:stretch>
            <a:fillRect/>
          </a:stretch>
        </p:blipFill>
        <p:spPr>
          <a:xfrm>
            <a:off x="838200" y="4038599"/>
            <a:ext cx="3276600" cy="2803313"/>
          </a:xfrm>
          <a:prstGeom prst="rect">
            <a:avLst/>
          </a:prstGeom>
        </p:spPr>
      </p:pic>
      <p:sp>
        <p:nvSpPr>
          <p:cNvPr id="6" name="TextBox 5"/>
          <p:cNvSpPr txBox="1"/>
          <p:nvPr/>
        </p:nvSpPr>
        <p:spPr>
          <a:xfrm>
            <a:off x="4114800" y="1600200"/>
            <a:ext cx="4495800" cy="523220"/>
          </a:xfrm>
          <a:prstGeom prst="rect">
            <a:avLst/>
          </a:prstGeom>
          <a:noFill/>
        </p:spPr>
        <p:txBody>
          <a:bodyPr wrap="square" rtlCol="0">
            <a:spAutoFit/>
          </a:bodyPr>
          <a:lstStyle/>
          <a:p>
            <a:r>
              <a:rPr lang="en-US" sz="2800" dirty="0" smtClean="0"/>
              <a:t>Wind farm bird strike rates</a:t>
            </a:r>
          </a:p>
        </p:txBody>
      </p:sp>
      <p:sp>
        <p:nvSpPr>
          <p:cNvPr id="7" name="TextBox 6"/>
          <p:cNvSpPr txBox="1"/>
          <p:nvPr/>
        </p:nvSpPr>
        <p:spPr>
          <a:xfrm>
            <a:off x="4283968" y="2348880"/>
            <a:ext cx="4176464" cy="769441"/>
          </a:xfrm>
          <a:prstGeom prst="rect">
            <a:avLst/>
          </a:prstGeom>
          <a:noFill/>
        </p:spPr>
        <p:txBody>
          <a:bodyPr wrap="square" rtlCol="0">
            <a:spAutoFit/>
          </a:bodyPr>
          <a:lstStyle/>
          <a:p>
            <a:r>
              <a:rPr lang="en-US" dirty="0" smtClean="0"/>
              <a:t>Altamont:1.94/ MW/ year</a:t>
            </a:r>
          </a:p>
          <a:p>
            <a:r>
              <a:rPr lang="en-US" sz="2000" dirty="0" smtClean="0"/>
              <a:t>Various raptors</a:t>
            </a:r>
          </a:p>
        </p:txBody>
      </p:sp>
      <p:sp>
        <p:nvSpPr>
          <p:cNvPr id="8" name="TextBox 7"/>
          <p:cNvSpPr txBox="1"/>
          <p:nvPr/>
        </p:nvSpPr>
        <p:spPr>
          <a:xfrm>
            <a:off x="4283968" y="3356992"/>
            <a:ext cx="4286751" cy="769441"/>
          </a:xfrm>
          <a:prstGeom prst="rect">
            <a:avLst/>
          </a:prstGeom>
          <a:noFill/>
        </p:spPr>
        <p:txBody>
          <a:bodyPr wrap="none" rtlCol="0">
            <a:spAutoFit/>
          </a:bodyPr>
          <a:lstStyle/>
          <a:p>
            <a:r>
              <a:rPr lang="en-US" dirty="0" smtClean="0"/>
              <a:t>PESUR, </a:t>
            </a:r>
            <a:r>
              <a:rPr lang="en-US" dirty="0" err="1" smtClean="0"/>
              <a:t>Tarif</a:t>
            </a:r>
            <a:r>
              <a:rPr lang="en-US" dirty="0" smtClean="0"/>
              <a:t>	: 3.08/ MW/ year</a:t>
            </a:r>
          </a:p>
          <a:p>
            <a:r>
              <a:rPr lang="en-US" sz="2000" dirty="0" smtClean="0"/>
              <a:t>Griffon Vultures, Common Kestrels</a:t>
            </a:r>
          </a:p>
        </p:txBody>
      </p:sp>
      <p:sp>
        <p:nvSpPr>
          <p:cNvPr id="9" name="TextBox 8"/>
          <p:cNvSpPr txBox="1"/>
          <p:nvPr/>
        </p:nvSpPr>
        <p:spPr>
          <a:xfrm>
            <a:off x="4355976" y="4365104"/>
            <a:ext cx="4176464" cy="769441"/>
          </a:xfrm>
          <a:prstGeom prst="rect">
            <a:avLst/>
          </a:prstGeom>
          <a:noFill/>
        </p:spPr>
        <p:txBody>
          <a:bodyPr wrap="square" rtlCol="0">
            <a:spAutoFit/>
          </a:bodyPr>
          <a:lstStyle/>
          <a:p>
            <a:r>
              <a:rPr lang="en-US" dirty="0" err="1" smtClean="0"/>
              <a:t>Navara</a:t>
            </a:r>
            <a:r>
              <a:rPr lang="en-US" dirty="0" smtClean="0"/>
              <a:t>: 	 8.17/ MW/ year</a:t>
            </a:r>
          </a:p>
          <a:p>
            <a:r>
              <a:rPr lang="en-US" sz="2000" dirty="0" smtClean="0"/>
              <a:t>Griffon Vultures</a:t>
            </a:r>
          </a:p>
        </p:txBody>
      </p:sp>
      <p:sp>
        <p:nvSpPr>
          <p:cNvPr id="10" name="TextBox 9"/>
          <p:cNvSpPr txBox="1"/>
          <p:nvPr/>
        </p:nvSpPr>
        <p:spPr>
          <a:xfrm>
            <a:off x="4355976" y="5445224"/>
            <a:ext cx="4248472" cy="1138773"/>
          </a:xfrm>
          <a:prstGeom prst="rect">
            <a:avLst/>
          </a:prstGeom>
          <a:noFill/>
        </p:spPr>
        <p:txBody>
          <a:bodyPr wrap="square" rtlCol="0">
            <a:spAutoFit/>
          </a:bodyPr>
          <a:lstStyle/>
          <a:p>
            <a:r>
              <a:rPr lang="en-US" dirty="0" err="1" smtClean="0"/>
              <a:t>Zeebrugge</a:t>
            </a:r>
            <a:r>
              <a:rPr lang="en-US" dirty="0" smtClean="0"/>
              <a:t>:	19.57/ MW/ year</a:t>
            </a:r>
          </a:p>
          <a:p>
            <a:r>
              <a:rPr lang="en-US" sz="2000" dirty="0" smtClean="0"/>
              <a:t>Little, Common, Sandwich Terns</a:t>
            </a:r>
          </a:p>
          <a:p>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7543800" cy="930275"/>
          </a:xfrm>
        </p:spPr>
        <p:txBody>
          <a:bodyPr/>
          <a:lstStyle/>
          <a:p>
            <a:r>
              <a:rPr lang="en-AU" dirty="0" smtClean="0"/>
              <a:t>Indirect impacts</a:t>
            </a:r>
            <a:endParaRPr lang="en-AU" dirty="0"/>
          </a:p>
        </p:txBody>
      </p:sp>
      <p:sp>
        <p:nvSpPr>
          <p:cNvPr id="3" name="Content Placeholder 2"/>
          <p:cNvSpPr>
            <a:spLocks noGrp="1"/>
          </p:cNvSpPr>
          <p:nvPr>
            <p:ph idx="1"/>
          </p:nvPr>
        </p:nvSpPr>
        <p:spPr>
          <a:xfrm>
            <a:off x="1066800" y="1752600"/>
            <a:ext cx="7543800" cy="2819400"/>
          </a:xfrm>
        </p:spPr>
        <p:txBody>
          <a:bodyPr/>
          <a:lstStyle/>
          <a:p>
            <a:endParaRPr lang="en-AU" dirty="0"/>
          </a:p>
        </p:txBody>
      </p:sp>
      <p:pic>
        <p:nvPicPr>
          <p:cNvPr id="4" name="Picture 3"/>
          <p:cNvPicPr>
            <a:picLocks noChangeAspect="1"/>
          </p:cNvPicPr>
          <p:nvPr/>
        </p:nvPicPr>
        <p:blipFill>
          <a:blip r:embed="rId3" cstate="print"/>
          <a:stretch>
            <a:fillRect/>
          </a:stretch>
        </p:blipFill>
        <p:spPr>
          <a:xfrm>
            <a:off x="3200400" y="1752600"/>
            <a:ext cx="5638800" cy="4229100"/>
          </a:xfrm>
          <a:prstGeom prst="rect">
            <a:avLst/>
          </a:prstGeom>
        </p:spPr>
      </p:pic>
      <p:pic>
        <p:nvPicPr>
          <p:cNvPr id="5" name="Picture 4"/>
          <p:cNvPicPr>
            <a:picLocks noChangeAspect="1"/>
          </p:cNvPicPr>
          <p:nvPr/>
        </p:nvPicPr>
        <p:blipFill>
          <a:blip r:embed="rId4" cstate="print"/>
          <a:stretch>
            <a:fillRect/>
          </a:stretch>
        </p:blipFill>
        <p:spPr>
          <a:xfrm>
            <a:off x="457200" y="1752600"/>
            <a:ext cx="2747343" cy="387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543800" cy="930275"/>
          </a:xfrm>
        </p:spPr>
        <p:txBody>
          <a:bodyPr/>
          <a:lstStyle/>
          <a:p>
            <a:r>
              <a:rPr lang="en-AU" dirty="0" smtClean="0"/>
              <a:t>Habitat loss</a:t>
            </a:r>
            <a:endParaRPr lang="en-AU" dirty="0"/>
          </a:p>
        </p:txBody>
      </p:sp>
      <p:sp>
        <p:nvSpPr>
          <p:cNvPr id="3" name="Content Placeholder 2"/>
          <p:cNvSpPr>
            <a:spLocks noGrp="1"/>
          </p:cNvSpPr>
          <p:nvPr>
            <p:ph idx="1"/>
          </p:nvPr>
        </p:nvSpPr>
        <p:spPr>
          <a:xfrm>
            <a:off x="990600" y="1752600"/>
            <a:ext cx="7543800" cy="4572000"/>
          </a:xfrm>
        </p:spPr>
        <p:txBody>
          <a:bodyPr/>
          <a:lstStyle/>
          <a:p>
            <a:endParaRPr lang="en-AU" dirty="0"/>
          </a:p>
        </p:txBody>
      </p:sp>
      <p:pic>
        <p:nvPicPr>
          <p:cNvPr id="4" name="Picture 3"/>
          <p:cNvPicPr>
            <a:picLocks noChangeAspect="1"/>
          </p:cNvPicPr>
          <p:nvPr/>
        </p:nvPicPr>
        <p:blipFill>
          <a:blip r:embed="rId3" cstate="print"/>
          <a:stretch>
            <a:fillRect/>
          </a:stretch>
        </p:blipFill>
        <p:spPr>
          <a:xfrm>
            <a:off x="990600" y="1752600"/>
            <a:ext cx="5566508" cy="4191000"/>
          </a:xfrm>
          <a:prstGeom prst="rect">
            <a:avLst/>
          </a:prstGeom>
        </p:spPr>
      </p:pic>
      <p:pic>
        <p:nvPicPr>
          <p:cNvPr id="5" name="Picture 4"/>
          <p:cNvPicPr>
            <a:picLocks noChangeAspect="1"/>
          </p:cNvPicPr>
          <p:nvPr/>
        </p:nvPicPr>
        <p:blipFill>
          <a:blip r:embed="rId4" cstate="print"/>
          <a:stretch>
            <a:fillRect/>
          </a:stretch>
        </p:blipFill>
        <p:spPr>
          <a:xfrm>
            <a:off x="5257800" y="1295400"/>
            <a:ext cx="3467100" cy="2349500"/>
          </a:xfrm>
          <a:prstGeom prst="rect">
            <a:avLst/>
          </a:prstGeom>
        </p:spPr>
      </p:pic>
      <p:pic>
        <p:nvPicPr>
          <p:cNvPr id="6" name="Picture 5"/>
          <p:cNvPicPr>
            <a:picLocks noChangeAspect="1"/>
          </p:cNvPicPr>
          <p:nvPr/>
        </p:nvPicPr>
        <p:blipFill>
          <a:blip r:embed="rId5" cstate="print"/>
          <a:stretch>
            <a:fillRect/>
          </a:stretch>
        </p:blipFill>
        <p:spPr>
          <a:xfrm>
            <a:off x="5257800" y="3581399"/>
            <a:ext cx="3530600" cy="3018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7543800" cy="930275"/>
          </a:xfrm>
        </p:spPr>
        <p:txBody>
          <a:bodyPr/>
          <a:lstStyle/>
          <a:p>
            <a:endParaRPr lang="en-AU" dirty="0"/>
          </a:p>
        </p:txBody>
      </p:sp>
      <p:sp>
        <p:nvSpPr>
          <p:cNvPr id="3" name="Content Placeholder 2"/>
          <p:cNvSpPr>
            <a:spLocks noGrp="1"/>
          </p:cNvSpPr>
          <p:nvPr>
            <p:ph idx="1"/>
          </p:nvPr>
        </p:nvSpPr>
        <p:spPr>
          <a:xfrm>
            <a:off x="1066800" y="1752600"/>
            <a:ext cx="7543800" cy="4572000"/>
          </a:xfrm>
        </p:spPr>
        <p:txBody>
          <a:bodyPr/>
          <a:lstStyle/>
          <a:p>
            <a:endParaRPr lang="en-AU" dirty="0"/>
          </a:p>
        </p:txBody>
      </p:sp>
      <p:pic>
        <p:nvPicPr>
          <p:cNvPr id="4" name="Picture 3"/>
          <p:cNvPicPr>
            <a:picLocks noChangeAspect="1"/>
          </p:cNvPicPr>
          <p:nvPr/>
        </p:nvPicPr>
        <p:blipFill>
          <a:blip r:embed="rId3" cstate="print"/>
          <a:stretch>
            <a:fillRect/>
          </a:stretch>
        </p:blipFill>
        <p:spPr>
          <a:xfrm>
            <a:off x="1066800" y="1752600"/>
            <a:ext cx="2794000" cy="1866900"/>
          </a:xfrm>
          <a:prstGeom prst="rect">
            <a:avLst/>
          </a:prstGeom>
        </p:spPr>
      </p:pic>
      <p:pic>
        <p:nvPicPr>
          <p:cNvPr id="5" name="Picture 4"/>
          <p:cNvPicPr>
            <a:picLocks noChangeAspect="1"/>
          </p:cNvPicPr>
          <p:nvPr/>
        </p:nvPicPr>
        <p:blipFill>
          <a:blip r:embed="rId4" cstate="print"/>
          <a:stretch>
            <a:fillRect/>
          </a:stretch>
        </p:blipFill>
        <p:spPr>
          <a:xfrm>
            <a:off x="3886200" y="1752600"/>
            <a:ext cx="4800600" cy="3600450"/>
          </a:xfrm>
          <a:prstGeom prst="rect">
            <a:avLst/>
          </a:prstGeom>
        </p:spPr>
      </p:pic>
      <p:sp>
        <p:nvSpPr>
          <p:cNvPr id="6" name="TextBox 5"/>
          <p:cNvSpPr txBox="1"/>
          <p:nvPr/>
        </p:nvSpPr>
        <p:spPr>
          <a:xfrm>
            <a:off x="1143000" y="3657600"/>
            <a:ext cx="2667000" cy="461665"/>
          </a:xfrm>
          <a:prstGeom prst="rect">
            <a:avLst/>
          </a:prstGeom>
          <a:noFill/>
        </p:spPr>
        <p:txBody>
          <a:bodyPr wrap="square" rtlCol="0">
            <a:spAutoFit/>
          </a:bodyPr>
          <a:lstStyle/>
          <a:p>
            <a:r>
              <a:rPr lang="en-US" dirty="0" smtClean="0"/>
              <a:t>Distraction +</a:t>
            </a:r>
          </a:p>
        </p:txBody>
      </p:sp>
      <p:sp>
        <p:nvSpPr>
          <p:cNvPr id="7" name="TextBox 6"/>
          <p:cNvSpPr txBox="1"/>
          <p:nvPr/>
        </p:nvSpPr>
        <p:spPr>
          <a:xfrm>
            <a:off x="1115616" y="4077072"/>
            <a:ext cx="2736304" cy="461665"/>
          </a:xfrm>
          <a:prstGeom prst="rect">
            <a:avLst/>
          </a:prstGeom>
          <a:noFill/>
        </p:spPr>
        <p:txBody>
          <a:bodyPr wrap="square" rtlCol="0">
            <a:spAutoFit/>
          </a:bodyPr>
          <a:lstStyle/>
          <a:p>
            <a:r>
              <a:rPr lang="en-US" dirty="0" smtClean="0"/>
              <a:t>Avoidance +</a:t>
            </a:r>
          </a:p>
        </p:txBody>
      </p:sp>
      <p:sp>
        <p:nvSpPr>
          <p:cNvPr id="9" name="TextBox 8"/>
          <p:cNvSpPr txBox="1"/>
          <p:nvPr/>
        </p:nvSpPr>
        <p:spPr>
          <a:xfrm>
            <a:off x="1115616" y="4509120"/>
            <a:ext cx="2214068" cy="461665"/>
          </a:xfrm>
          <a:prstGeom prst="rect">
            <a:avLst/>
          </a:prstGeom>
          <a:noFill/>
        </p:spPr>
        <p:txBody>
          <a:bodyPr wrap="none" rtlCol="0">
            <a:spAutoFit/>
          </a:bodyPr>
          <a:lstStyle/>
          <a:p>
            <a:r>
              <a:rPr lang="en-US" dirty="0" smtClean="0"/>
              <a:t>Deterioration +</a:t>
            </a:r>
          </a:p>
        </p:txBody>
      </p:sp>
      <p:sp>
        <p:nvSpPr>
          <p:cNvPr id="10" name="TextBox 9"/>
          <p:cNvSpPr txBox="1"/>
          <p:nvPr/>
        </p:nvSpPr>
        <p:spPr>
          <a:xfrm>
            <a:off x="1115616" y="5373216"/>
            <a:ext cx="1991251" cy="461665"/>
          </a:xfrm>
          <a:prstGeom prst="rect">
            <a:avLst/>
          </a:prstGeom>
          <a:noFill/>
        </p:spPr>
        <p:txBody>
          <a:bodyPr wrap="none" rtlCol="0">
            <a:spAutoFit/>
          </a:bodyPr>
          <a:lstStyle/>
          <a:p>
            <a:r>
              <a:rPr lang="en-US" dirty="0" smtClean="0"/>
              <a:t>Cumulative +</a:t>
            </a:r>
          </a:p>
        </p:txBody>
      </p:sp>
      <p:sp>
        <p:nvSpPr>
          <p:cNvPr id="11" name="TextBox 10"/>
          <p:cNvSpPr txBox="1"/>
          <p:nvPr/>
        </p:nvSpPr>
        <p:spPr>
          <a:xfrm>
            <a:off x="1115616" y="4941169"/>
            <a:ext cx="2592288" cy="461665"/>
          </a:xfrm>
          <a:prstGeom prst="rect">
            <a:avLst/>
          </a:prstGeom>
          <a:noFill/>
        </p:spPr>
        <p:txBody>
          <a:bodyPr wrap="square" rtlCol="0">
            <a:spAutoFit/>
          </a:bodyPr>
          <a:lstStyle/>
          <a:p>
            <a:r>
              <a:rPr lang="en-US" dirty="0" smtClean="0"/>
              <a:t>Climate change +</a:t>
            </a:r>
          </a:p>
        </p:txBody>
      </p:sp>
      <p:sp>
        <p:nvSpPr>
          <p:cNvPr id="12" name="TextBox 11"/>
          <p:cNvSpPr txBox="1"/>
          <p:nvPr/>
        </p:nvSpPr>
        <p:spPr>
          <a:xfrm>
            <a:off x="1115616" y="5805264"/>
            <a:ext cx="1553630" cy="461665"/>
          </a:xfrm>
          <a:prstGeom prst="rect">
            <a:avLst/>
          </a:prstGeom>
          <a:noFill/>
        </p:spPr>
        <p:txBody>
          <a:bodyPr wrap="none" rtlCol="0">
            <a:spAutoFit/>
          </a:bodyPr>
          <a:lstStyle/>
          <a:p>
            <a:r>
              <a:rPr lang="en-US" smtClean="0"/>
              <a:t>Attritional </a:t>
            </a:r>
            <a:endParaRPr lang="en-US" dirty="0" smtClean="0"/>
          </a:p>
        </p:txBody>
      </p:sp>
      <p:sp>
        <p:nvSpPr>
          <p:cNvPr id="13" name="TextBox 12"/>
          <p:cNvSpPr txBox="1"/>
          <p:nvPr/>
        </p:nvSpPr>
        <p:spPr>
          <a:xfrm>
            <a:off x="3923928" y="5517232"/>
            <a:ext cx="2952328" cy="461665"/>
          </a:xfrm>
          <a:prstGeom prst="rect">
            <a:avLst/>
          </a:prstGeom>
          <a:noFill/>
        </p:spPr>
        <p:txBody>
          <a:bodyPr wrap="square" rtlCol="0">
            <a:spAutoFit/>
          </a:bodyPr>
          <a:lstStyle/>
          <a:p>
            <a:r>
              <a:rPr lang="en-US" dirty="0" smtClean="0">
                <a:solidFill>
                  <a:srgbClr val="FF0000"/>
                </a:solidFill>
              </a:rPr>
              <a:t>= “Too hard”?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linds(horizont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linds(horizontal)">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7543800" cy="930275"/>
          </a:xfrm>
        </p:spPr>
        <p:txBody>
          <a:bodyPr/>
          <a:lstStyle/>
          <a:p>
            <a:r>
              <a:rPr lang="en-AU" dirty="0" smtClean="0"/>
              <a:t>Key messages</a:t>
            </a:r>
            <a:endParaRPr lang="en-AU" dirty="0"/>
          </a:p>
        </p:txBody>
      </p:sp>
      <p:sp>
        <p:nvSpPr>
          <p:cNvPr id="3" name="Content Placeholder 2"/>
          <p:cNvSpPr>
            <a:spLocks noGrp="1"/>
          </p:cNvSpPr>
          <p:nvPr>
            <p:ph idx="1"/>
          </p:nvPr>
        </p:nvSpPr>
        <p:spPr>
          <a:xfrm>
            <a:off x="1066800" y="1371600"/>
            <a:ext cx="7543800" cy="4267200"/>
          </a:xfrm>
        </p:spPr>
        <p:txBody>
          <a:bodyPr/>
          <a:lstStyle/>
          <a:p>
            <a:pPr>
              <a:buFont typeface="Wingdings" charset="2"/>
              <a:buChar char="§"/>
            </a:pPr>
            <a:r>
              <a:rPr lang="en-US" sz="2400" dirty="0" smtClean="0"/>
              <a:t>Indirect impacts may be as important as direct impacts</a:t>
            </a:r>
            <a:endParaRPr lang="en-AU" sz="2400" dirty="0" smtClean="0"/>
          </a:p>
          <a:p>
            <a:pPr>
              <a:buFont typeface="Wingdings" charset="2"/>
              <a:buChar char="§"/>
            </a:pPr>
            <a:r>
              <a:rPr lang="en-US" sz="2400" dirty="0" smtClean="0"/>
              <a:t>More effort required to quantify indirect impacts</a:t>
            </a:r>
            <a:endParaRPr lang="en-AU" sz="2400" dirty="0" smtClean="0"/>
          </a:p>
          <a:p>
            <a:pPr>
              <a:buFont typeface="Wingdings" charset="2"/>
              <a:buChar char="§"/>
            </a:pPr>
            <a:r>
              <a:rPr lang="en-US" sz="2400" dirty="0" smtClean="0"/>
              <a:t>Some cumulative impacts may be indirect </a:t>
            </a:r>
            <a:endParaRPr lang="en-AU" sz="2400" dirty="0" smtClean="0"/>
          </a:p>
          <a:p>
            <a:pPr>
              <a:buFont typeface="Wingdings" charset="2"/>
              <a:buChar char="§"/>
            </a:pPr>
            <a:r>
              <a:rPr lang="en-AU" sz="2400" dirty="0" smtClean="0"/>
              <a:t>M</a:t>
            </a:r>
            <a:r>
              <a:rPr lang="en-US" sz="2400" dirty="0" err="1" smtClean="0"/>
              <a:t>itigation</a:t>
            </a:r>
            <a:r>
              <a:rPr lang="en-US" sz="2400" dirty="0" smtClean="0"/>
              <a:t> may require further research</a:t>
            </a:r>
            <a:endParaRPr lang="en-AU" sz="2400" dirty="0" smtClean="0"/>
          </a:p>
          <a:p>
            <a:pPr>
              <a:buFont typeface="Wingdings" charset="2"/>
              <a:buChar char="§"/>
            </a:pPr>
            <a:r>
              <a:rPr lang="en-US" sz="2400" dirty="0" smtClean="0"/>
              <a:t>Monitoring may illuminate indirect impacts</a:t>
            </a:r>
            <a:endParaRPr lang="en-AU" sz="2400" dirty="0" smtClean="0"/>
          </a:p>
          <a:p>
            <a:pPr>
              <a:buFont typeface="Wingdings" charset="2"/>
              <a:buChar char="§"/>
            </a:pPr>
            <a:r>
              <a:rPr lang="en-US" sz="2400" dirty="0" smtClean="0"/>
              <a:t>Innovative renewable energy generation options may emerge </a:t>
            </a:r>
            <a:r>
              <a:rPr lang="en-US" sz="2400" dirty="0" err="1" smtClean="0"/>
              <a:t>unfavourably</a:t>
            </a:r>
            <a:r>
              <a:rPr lang="en-US" sz="2400" dirty="0" smtClean="0"/>
              <a:t> because older forms of power generation were not exposed to modern assessments, even though indirect impacts may continue. </a:t>
            </a:r>
            <a:endParaRPr lang="en-AU" sz="2400" dirty="0" smtClean="0"/>
          </a:p>
          <a:p>
            <a:endParaRPr lang="en-AU" sz="3400" dirty="0">
              <a:solidFill>
                <a:srgbClr val="BBCB4E"/>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grpId="0" nodeType="clickEffect">
                                  <p:stCondLst>
                                    <p:cond delay="0"/>
                                  </p:stCondLst>
                                  <p:childTnLst>
                                    <p:set>
                                      <p:cBhvr override="childStyle">
                                        <p:cTn id="6" dur="indefinite"/>
                                        <p:tgtEl>
                                          <p:spTgt spid="3">
                                            <p:txEl>
                                              <p:pRg st="0" end="0"/>
                                            </p:txEl>
                                          </p:spTgt>
                                        </p:tgtEl>
                                        <p:attrNameLst>
                                          <p:attrName>style.fontStyle</p:attrName>
                                        </p:attrNameLst>
                                      </p:cBhvr>
                                      <p:to>
                                        <p:strVal val="normal"/>
                                      </p:to>
                                    </p:set>
                                    <p:set>
                                      <p:cBhvr override="childStyle">
                                        <p:cTn id="7" dur="indefinite"/>
                                        <p:tgtEl>
                                          <p:spTgt spid="3">
                                            <p:txEl>
                                              <p:pRg st="0" end="0"/>
                                            </p:txEl>
                                          </p:spTgt>
                                        </p:tgtEl>
                                        <p:attrNameLst>
                                          <p:attrName>style.fontWeight</p:attrName>
                                        </p:attrNameLst>
                                      </p:cBhvr>
                                      <p:to>
                                        <p:strVal val="bold"/>
                                      </p:to>
                                    </p:set>
                                    <p:set>
                                      <p:cBhvr override="childStyle">
                                        <p:cTn id="8" dur="indefinite"/>
                                        <p:tgtEl>
                                          <p:spTgt spid="3">
                                            <p:txEl>
                                              <p:pRg st="0" end="0"/>
                                            </p:txEl>
                                          </p:spTgt>
                                        </p:tgtEl>
                                        <p:attrNameLst>
                                          <p:attrName>style.textDecorationUnderline</p:attrName>
                                        </p:attrNameLst>
                                      </p:cBhvr>
                                      <p:to>
                                        <p:strVal val="false"/>
                                      </p:to>
                                    </p:set>
                                  </p:childTnLst>
                                </p:cTn>
                              </p:par>
                            </p:childTnLst>
                          </p:cTn>
                        </p:par>
                      </p:childTnLst>
                    </p:cTn>
                  </p:par>
                  <p:par>
                    <p:cTn id="9" fill="hold">
                      <p:stCondLst>
                        <p:cond delay="indefinite"/>
                      </p:stCondLst>
                      <p:childTnLst>
                        <p:par>
                          <p:cTn id="10" fill="hold">
                            <p:stCondLst>
                              <p:cond delay="0"/>
                            </p:stCondLst>
                            <p:childTnLst>
                              <p:par>
                                <p:cTn id="11" presetID="5" presetClass="emph" presetSubtype="1" grpId="0" nodeType="clickEffect">
                                  <p:stCondLst>
                                    <p:cond delay="0"/>
                                  </p:stCondLst>
                                  <p:childTnLst>
                                    <p:set>
                                      <p:cBhvr override="childStyle">
                                        <p:cTn id="12" dur="indefinite"/>
                                        <p:tgtEl>
                                          <p:spTgt spid="3">
                                            <p:txEl>
                                              <p:pRg st="1" end="1"/>
                                            </p:txEl>
                                          </p:spTgt>
                                        </p:tgtEl>
                                        <p:attrNameLst>
                                          <p:attrName>style.fontStyle</p:attrName>
                                        </p:attrNameLst>
                                      </p:cBhvr>
                                      <p:to>
                                        <p:strVal val="normal"/>
                                      </p:to>
                                    </p:set>
                                    <p:set>
                                      <p:cBhvr override="childStyle">
                                        <p:cTn id="13" dur="indefinite"/>
                                        <p:tgtEl>
                                          <p:spTgt spid="3">
                                            <p:txEl>
                                              <p:pRg st="1" end="1"/>
                                            </p:txEl>
                                          </p:spTgt>
                                        </p:tgtEl>
                                        <p:attrNameLst>
                                          <p:attrName>style.fontWeight</p:attrName>
                                        </p:attrNameLst>
                                      </p:cBhvr>
                                      <p:to>
                                        <p:strVal val="bold"/>
                                      </p:to>
                                    </p:set>
                                    <p:set>
                                      <p:cBhvr override="childStyle">
                                        <p:cTn id="14" dur="indefinite"/>
                                        <p:tgtEl>
                                          <p:spTgt spid="3">
                                            <p:txEl>
                                              <p:pRg st="1" end="1"/>
                                            </p:txEl>
                                          </p:spTgt>
                                        </p:tgtEl>
                                        <p:attrNameLst>
                                          <p:attrName>style.textDecorationUnderline</p:attrName>
                                        </p:attrNameLst>
                                      </p:cBhvr>
                                      <p:to>
                                        <p:strVal val="false"/>
                                      </p:to>
                                    </p:set>
                                  </p:childTnLst>
                                </p:cTn>
                              </p:par>
                            </p:childTnLst>
                          </p:cTn>
                        </p:par>
                      </p:childTnLst>
                    </p:cTn>
                  </p:par>
                  <p:par>
                    <p:cTn id="15" fill="hold">
                      <p:stCondLst>
                        <p:cond delay="indefinite"/>
                      </p:stCondLst>
                      <p:childTnLst>
                        <p:par>
                          <p:cTn id="16" fill="hold">
                            <p:stCondLst>
                              <p:cond delay="0"/>
                            </p:stCondLst>
                            <p:childTnLst>
                              <p:par>
                                <p:cTn id="17" presetID="5" presetClass="emph" presetSubtype="1" grpId="0" nodeType="clickEffect">
                                  <p:stCondLst>
                                    <p:cond delay="0"/>
                                  </p:stCondLst>
                                  <p:childTnLst>
                                    <p:set>
                                      <p:cBhvr override="childStyle">
                                        <p:cTn id="18" dur="indefinite"/>
                                        <p:tgtEl>
                                          <p:spTgt spid="3">
                                            <p:txEl>
                                              <p:pRg st="2" end="2"/>
                                            </p:txEl>
                                          </p:spTgt>
                                        </p:tgtEl>
                                        <p:attrNameLst>
                                          <p:attrName>style.fontStyle</p:attrName>
                                        </p:attrNameLst>
                                      </p:cBhvr>
                                      <p:to>
                                        <p:strVal val="normal"/>
                                      </p:to>
                                    </p:set>
                                    <p:set>
                                      <p:cBhvr override="childStyle">
                                        <p:cTn id="19" dur="indefinite"/>
                                        <p:tgtEl>
                                          <p:spTgt spid="3">
                                            <p:txEl>
                                              <p:pRg st="2" end="2"/>
                                            </p:txEl>
                                          </p:spTgt>
                                        </p:tgtEl>
                                        <p:attrNameLst>
                                          <p:attrName>style.fontWeight</p:attrName>
                                        </p:attrNameLst>
                                      </p:cBhvr>
                                      <p:to>
                                        <p:strVal val="bold"/>
                                      </p:to>
                                    </p:set>
                                    <p:set>
                                      <p:cBhvr override="childStyle">
                                        <p:cTn id="20" dur="indefinite"/>
                                        <p:tgtEl>
                                          <p:spTgt spid="3">
                                            <p:txEl>
                                              <p:pRg st="2" end="2"/>
                                            </p:txEl>
                                          </p:spTgt>
                                        </p:tgtEl>
                                        <p:attrNameLst>
                                          <p:attrName>style.textDecorationUnderline</p:attrName>
                                        </p:attrNameLst>
                                      </p:cBhvr>
                                      <p:to>
                                        <p:strVal val="false"/>
                                      </p:to>
                                    </p:set>
                                  </p:childTnLst>
                                </p:cTn>
                              </p:par>
                            </p:childTnLst>
                          </p:cTn>
                        </p:par>
                      </p:childTnLst>
                    </p:cTn>
                  </p:par>
                  <p:par>
                    <p:cTn id="21" fill="hold">
                      <p:stCondLst>
                        <p:cond delay="indefinite"/>
                      </p:stCondLst>
                      <p:childTnLst>
                        <p:par>
                          <p:cTn id="22" fill="hold">
                            <p:stCondLst>
                              <p:cond delay="0"/>
                            </p:stCondLst>
                            <p:childTnLst>
                              <p:par>
                                <p:cTn id="23" presetID="5" presetClass="emph" presetSubtype="1" grpId="0" nodeType="clickEffect">
                                  <p:stCondLst>
                                    <p:cond delay="0"/>
                                  </p:stCondLst>
                                  <p:childTnLst>
                                    <p:set>
                                      <p:cBhvr override="childStyle">
                                        <p:cTn id="24" dur="indefinite"/>
                                        <p:tgtEl>
                                          <p:spTgt spid="3">
                                            <p:txEl>
                                              <p:pRg st="3" end="3"/>
                                            </p:txEl>
                                          </p:spTgt>
                                        </p:tgtEl>
                                        <p:attrNameLst>
                                          <p:attrName>style.fontStyle</p:attrName>
                                        </p:attrNameLst>
                                      </p:cBhvr>
                                      <p:to>
                                        <p:strVal val="normal"/>
                                      </p:to>
                                    </p:set>
                                    <p:set>
                                      <p:cBhvr override="childStyle">
                                        <p:cTn id="25" dur="indefinite"/>
                                        <p:tgtEl>
                                          <p:spTgt spid="3">
                                            <p:txEl>
                                              <p:pRg st="3" end="3"/>
                                            </p:txEl>
                                          </p:spTgt>
                                        </p:tgtEl>
                                        <p:attrNameLst>
                                          <p:attrName>style.fontWeight</p:attrName>
                                        </p:attrNameLst>
                                      </p:cBhvr>
                                      <p:to>
                                        <p:strVal val="bold"/>
                                      </p:to>
                                    </p:set>
                                    <p:set>
                                      <p:cBhvr override="childStyle">
                                        <p:cTn id="26" dur="indefinite"/>
                                        <p:tgtEl>
                                          <p:spTgt spid="3">
                                            <p:txEl>
                                              <p:pRg st="3" end="3"/>
                                            </p:txEl>
                                          </p:spTgt>
                                        </p:tgtEl>
                                        <p:attrNameLst>
                                          <p:attrName>style.textDecorationUnderline</p:attrName>
                                        </p:attrNameLst>
                                      </p:cBhvr>
                                      <p:to>
                                        <p:strVal val="false"/>
                                      </p:to>
                                    </p:set>
                                  </p:childTnLst>
                                </p:cTn>
                              </p:par>
                            </p:childTnLst>
                          </p:cTn>
                        </p:par>
                      </p:childTnLst>
                    </p:cTn>
                  </p:par>
                  <p:par>
                    <p:cTn id="27" fill="hold">
                      <p:stCondLst>
                        <p:cond delay="indefinite"/>
                      </p:stCondLst>
                      <p:childTnLst>
                        <p:par>
                          <p:cTn id="28" fill="hold">
                            <p:stCondLst>
                              <p:cond delay="0"/>
                            </p:stCondLst>
                            <p:childTnLst>
                              <p:par>
                                <p:cTn id="29" presetID="5" presetClass="emph" presetSubtype="1" grpId="0" nodeType="clickEffect">
                                  <p:stCondLst>
                                    <p:cond delay="0"/>
                                  </p:stCondLst>
                                  <p:childTnLst>
                                    <p:set>
                                      <p:cBhvr override="childStyle">
                                        <p:cTn id="30" dur="indefinite"/>
                                        <p:tgtEl>
                                          <p:spTgt spid="3">
                                            <p:txEl>
                                              <p:pRg st="4" end="4"/>
                                            </p:txEl>
                                          </p:spTgt>
                                        </p:tgtEl>
                                        <p:attrNameLst>
                                          <p:attrName>style.fontStyle</p:attrName>
                                        </p:attrNameLst>
                                      </p:cBhvr>
                                      <p:to>
                                        <p:strVal val="normal"/>
                                      </p:to>
                                    </p:set>
                                    <p:set>
                                      <p:cBhvr override="childStyle">
                                        <p:cTn id="31" dur="indefinite"/>
                                        <p:tgtEl>
                                          <p:spTgt spid="3">
                                            <p:txEl>
                                              <p:pRg st="4" end="4"/>
                                            </p:txEl>
                                          </p:spTgt>
                                        </p:tgtEl>
                                        <p:attrNameLst>
                                          <p:attrName>style.fontWeight</p:attrName>
                                        </p:attrNameLst>
                                      </p:cBhvr>
                                      <p:to>
                                        <p:strVal val="bold"/>
                                      </p:to>
                                    </p:set>
                                    <p:set>
                                      <p:cBhvr override="childStyle">
                                        <p:cTn id="32" dur="indefinite"/>
                                        <p:tgtEl>
                                          <p:spTgt spid="3">
                                            <p:txEl>
                                              <p:pRg st="4" end="4"/>
                                            </p:txEl>
                                          </p:spTgt>
                                        </p:tgtEl>
                                        <p:attrNameLst>
                                          <p:attrName>style.textDecorationUnderline</p:attrName>
                                        </p:attrNameLst>
                                      </p:cBhvr>
                                      <p:to>
                                        <p:strVal val="false"/>
                                      </p:to>
                                    </p:set>
                                  </p:childTnLst>
                                </p:cTn>
                              </p:par>
                            </p:childTnLst>
                          </p:cTn>
                        </p:par>
                      </p:childTnLst>
                    </p:cTn>
                  </p:par>
                  <p:par>
                    <p:cTn id="33" fill="hold">
                      <p:stCondLst>
                        <p:cond delay="indefinite"/>
                      </p:stCondLst>
                      <p:childTnLst>
                        <p:par>
                          <p:cTn id="34" fill="hold">
                            <p:stCondLst>
                              <p:cond delay="0"/>
                            </p:stCondLst>
                            <p:childTnLst>
                              <p:par>
                                <p:cTn id="35" presetID="5" presetClass="emph" presetSubtype="1" grpId="0" nodeType="clickEffect">
                                  <p:stCondLst>
                                    <p:cond delay="0"/>
                                  </p:stCondLst>
                                  <p:childTnLst>
                                    <p:set>
                                      <p:cBhvr override="childStyle">
                                        <p:cTn id="36" dur="indefinite"/>
                                        <p:tgtEl>
                                          <p:spTgt spid="3">
                                            <p:txEl>
                                              <p:pRg st="5" end="5"/>
                                            </p:txEl>
                                          </p:spTgt>
                                        </p:tgtEl>
                                        <p:attrNameLst>
                                          <p:attrName>style.fontStyle</p:attrName>
                                        </p:attrNameLst>
                                      </p:cBhvr>
                                      <p:to>
                                        <p:strVal val="normal"/>
                                      </p:to>
                                    </p:set>
                                    <p:set>
                                      <p:cBhvr override="childStyle">
                                        <p:cTn id="37" dur="indefinite"/>
                                        <p:tgtEl>
                                          <p:spTgt spid="3">
                                            <p:txEl>
                                              <p:pRg st="5" end="5"/>
                                            </p:txEl>
                                          </p:spTgt>
                                        </p:tgtEl>
                                        <p:attrNameLst>
                                          <p:attrName>style.fontWeight</p:attrName>
                                        </p:attrNameLst>
                                      </p:cBhvr>
                                      <p:to>
                                        <p:strVal val="bold"/>
                                      </p:to>
                                    </p:set>
                                    <p:set>
                                      <p:cBhvr override="childStyle">
                                        <p:cTn id="38" dur="indefinite"/>
                                        <p:tgtEl>
                                          <p:spTgt spid="3">
                                            <p:txEl>
                                              <p:pRg st="5" end="5"/>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1739</TotalTime>
  <Words>1087</Words>
  <Application>Microsoft Office PowerPoint</Application>
  <PresentationFormat>On-screen Show (4:3)</PresentationFormat>
  <Paragraphs>92</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Blank Presentation</vt:lpstr>
      <vt:lpstr>Biodiversity and energy developments: assessment of direct and indirect impacts</vt:lpstr>
      <vt:lpstr>Traditional Victorian power generation</vt:lpstr>
      <vt:lpstr>Slide 3</vt:lpstr>
      <vt:lpstr>Direct impacts on biodiversity</vt:lpstr>
      <vt:lpstr>Indirect impacts</vt:lpstr>
      <vt:lpstr>Habitat loss</vt:lpstr>
      <vt:lpstr>Slide 7</vt:lpstr>
      <vt:lpstr>Key messages</vt:lpstr>
    </vt:vector>
  </TitlesOfParts>
  <Company>Matt Cugley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Cugley</dc:creator>
  <cp:lastModifiedBy>jk47</cp:lastModifiedBy>
  <cp:revision>39</cp:revision>
  <dcterms:created xsi:type="dcterms:W3CDTF">2012-05-14T18:18:47Z</dcterms:created>
  <dcterms:modified xsi:type="dcterms:W3CDTF">2012-05-21T05:42:18Z</dcterms:modified>
</cp:coreProperties>
</file>