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1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04" autoAdjust="0"/>
  </p:normalViewPr>
  <p:slideViewPr>
    <p:cSldViewPr>
      <p:cViewPr>
        <p:scale>
          <a:sx n="100" d="100"/>
          <a:sy n="100" d="100"/>
        </p:scale>
        <p:origin x="-22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4"/>
    </p:cViewPr>
  </p:sorterViewPr>
  <p:notesViewPr>
    <p:cSldViewPr snapToGrid="0" snapToObjects="1">
      <p:cViewPr varScale="1">
        <p:scale>
          <a:sx n="72" d="100"/>
          <a:sy n="72" d="100"/>
        </p:scale>
        <p:origin x="-18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E787E-127F-154B-AA08-134943F9E2B8}" type="datetimeFigureOut">
              <a:rPr lang="en-US" smtClean="0"/>
              <a:t>30/05/12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876C5-4440-DC40-896C-798500907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6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7536B-2596-4B23-B923-915F52533D8F}" type="datetimeFigureOut">
              <a:rPr lang="en-US" smtClean="0"/>
              <a:pPr/>
              <a:t>30/05/12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BD3D3-DA81-4BA1-895F-F4004BA9B62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7536B-2596-4B23-B923-915F52533D8F}" type="datetimeFigureOut">
              <a:rPr lang="en-US" smtClean="0"/>
              <a:pPr/>
              <a:t>30/05/12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BD3D3-DA81-4BA1-895F-F4004BA9B62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7536B-2596-4B23-B923-915F52533D8F}" type="datetimeFigureOut">
              <a:rPr lang="en-US" smtClean="0"/>
              <a:pPr/>
              <a:t>30/05/12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BD3D3-DA81-4BA1-895F-F4004BA9B62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7536B-2596-4B23-B923-915F52533D8F}" type="datetimeFigureOut">
              <a:rPr lang="en-US" smtClean="0"/>
              <a:pPr/>
              <a:t>30/05/12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BD3D3-DA81-4BA1-895F-F4004BA9B62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7536B-2596-4B23-B923-915F52533D8F}" type="datetimeFigureOut">
              <a:rPr lang="en-US" smtClean="0"/>
              <a:pPr/>
              <a:t>30/05/12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BD3D3-DA81-4BA1-895F-F4004BA9B62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7536B-2596-4B23-B923-915F52533D8F}" type="datetimeFigureOut">
              <a:rPr lang="en-US" smtClean="0"/>
              <a:pPr/>
              <a:t>30/05/12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BD3D3-DA81-4BA1-895F-F4004BA9B62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7536B-2596-4B23-B923-915F52533D8F}" type="datetimeFigureOut">
              <a:rPr lang="en-US" smtClean="0"/>
              <a:pPr/>
              <a:t>30/05/12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BD3D3-DA81-4BA1-895F-F4004BA9B62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7536B-2596-4B23-B923-915F52533D8F}" type="datetimeFigureOut">
              <a:rPr lang="en-US" smtClean="0"/>
              <a:pPr/>
              <a:t>30/05/12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BD3D3-DA81-4BA1-895F-F4004BA9B62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7536B-2596-4B23-B923-915F52533D8F}" type="datetimeFigureOut">
              <a:rPr lang="en-US" smtClean="0"/>
              <a:pPr/>
              <a:t>30/05/12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BD3D3-DA81-4BA1-895F-F4004BA9B62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7536B-2596-4B23-B923-915F52533D8F}" type="datetimeFigureOut">
              <a:rPr lang="en-US" smtClean="0"/>
              <a:pPr/>
              <a:t>30/05/12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BD3D3-DA81-4BA1-895F-F4004BA9B62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7536B-2596-4B23-B923-915F52533D8F}" type="datetimeFigureOut">
              <a:rPr lang="en-US" smtClean="0"/>
              <a:pPr/>
              <a:t>30/05/12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BD3D3-DA81-4BA1-895F-F4004BA9B62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1"/>
            <a:ext cx="8291264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237312"/>
            <a:ext cx="2614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5536" y="6021288"/>
            <a:ext cx="866243" cy="836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76672"/>
            <a:ext cx="7772400" cy="388843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IAIA 2012 Portugal</a:t>
            </a:r>
            <a:r>
              <a:rPr lang="en-US" sz="3200" b="1" dirty="0">
                <a:solidFill>
                  <a:srgbClr val="0000FF"/>
                </a:solidFill>
              </a:rPr>
              <a:t/>
            </a:r>
            <a:br>
              <a:rPr lang="en-US" sz="3200" b="1" dirty="0">
                <a:solidFill>
                  <a:srgbClr val="0000FF"/>
                </a:solidFill>
              </a:rPr>
            </a:br>
            <a:r>
              <a:rPr lang="en-AU" smtClean="0"/>
              <a:t/>
            </a:r>
            <a:br>
              <a:rPr lang="en-AU" smtClean="0"/>
            </a:br>
            <a:r>
              <a:rPr lang="en-AU"/>
              <a:t>Australian EIA Practitioners views on addressing climate change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151159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Dr</a:t>
            </a:r>
            <a:r>
              <a:rPr lang="en-US" sz="2000" dirty="0" smtClean="0"/>
              <a:t> Garry Middle, </a:t>
            </a:r>
          </a:p>
          <a:p>
            <a:endParaRPr lang="en-US" sz="2000" dirty="0" smtClean="0"/>
          </a:p>
          <a:p>
            <a:r>
              <a:rPr lang="en-US" sz="2000" dirty="0" smtClean="0"/>
              <a:t>Curtin University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urban -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strongest responses </a:t>
            </a:r>
            <a:r>
              <a:rPr lang="en-US" dirty="0" smtClean="0"/>
              <a:t>– 2 desalination plants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a government agency) </a:t>
            </a:r>
            <a:endParaRPr lang="en-US" dirty="0" smtClean="0"/>
          </a:p>
          <a:p>
            <a:pPr lvl="1"/>
            <a:r>
              <a:rPr lang="en-US" dirty="0" smtClean="0"/>
              <a:t>offset </a:t>
            </a:r>
            <a:r>
              <a:rPr lang="en-US" dirty="0"/>
              <a:t>some </a:t>
            </a:r>
            <a:r>
              <a:rPr lang="en-US" dirty="0" smtClean="0"/>
              <a:t>emissions </a:t>
            </a:r>
            <a:r>
              <a:rPr lang="en-US" dirty="0"/>
              <a:t>by </a:t>
            </a:r>
            <a:r>
              <a:rPr lang="en-US" dirty="0" smtClean="0"/>
              <a:t>wind power. </a:t>
            </a:r>
            <a:endParaRPr lang="en-AU" dirty="0"/>
          </a:p>
          <a:p>
            <a:pPr lvl="0"/>
            <a:r>
              <a:rPr lang="en-US" dirty="0" smtClean="0"/>
              <a:t>1 LNG plant required </a:t>
            </a:r>
            <a:r>
              <a:rPr lang="en-US" dirty="0"/>
              <a:t>to implement carbon capture and storage </a:t>
            </a:r>
            <a:r>
              <a:rPr lang="en-US" dirty="0" smtClean="0"/>
              <a:t>for </a:t>
            </a:r>
            <a:r>
              <a:rPr lang="en-US" dirty="0"/>
              <a:t>the reservoir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pPr lvl="0"/>
            <a:r>
              <a:rPr lang="en-US" dirty="0" smtClean="0"/>
              <a:t> Another </a:t>
            </a:r>
            <a:r>
              <a:rPr lang="en-US" dirty="0"/>
              <a:t>LNG plant </a:t>
            </a:r>
            <a:r>
              <a:rPr lang="en-US" dirty="0" smtClean="0"/>
              <a:t>to biologically offset the </a:t>
            </a:r>
            <a:r>
              <a:rPr lang="en-US" dirty="0"/>
              <a:t>reservoir CO</a:t>
            </a:r>
            <a:r>
              <a:rPr lang="en-US" baseline="-25000" dirty="0"/>
              <a:t>2</a:t>
            </a:r>
            <a:r>
              <a:rPr lang="en-US" dirty="0"/>
              <a:t>. </a:t>
            </a:r>
            <a:endParaRPr lang="en-AU" dirty="0"/>
          </a:p>
          <a:p>
            <a:pPr lvl="0"/>
            <a:r>
              <a:rPr lang="en-US" dirty="0" smtClean="0"/>
              <a:t>Others the </a:t>
            </a:r>
            <a:r>
              <a:rPr lang="en-US" dirty="0"/>
              <a:t>EPA assessment was less stringent</a:t>
            </a:r>
            <a:r>
              <a:rPr lang="en-US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586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urban - </a:t>
            </a:r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EPA </a:t>
            </a:r>
            <a:r>
              <a:rPr lang="en-AU" dirty="0" smtClean="0"/>
              <a:t>noted </a:t>
            </a:r>
            <a:r>
              <a:rPr lang="en-AU" dirty="0"/>
              <a:t>that the climate was changing and that this needed to be more prominent in future </a:t>
            </a:r>
            <a:r>
              <a:rPr lang="en-AU" dirty="0" smtClean="0"/>
              <a:t>planning</a:t>
            </a:r>
            <a:endParaRPr lang="en-AU" dirty="0"/>
          </a:p>
          <a:p>
            <a:r>
              <a:rPr lang="en-AU" dirty="0"/>
              <a:t>I</a:t>
            </a:r>
            <a:r>
              <a:rPr lang="en-AU" dirty="0" smtClean="0"/>
              <a:t>ncreased </a:t>
            </a:r>
            <a:r>
              <a:rPr lang="en-AU" dirty="0"/>
              <a:t>monitoring of the impacts </a:t>
            </a:r>
            <a:r>
              <a:rPr lang="en-AU" dirty="0" smtClean="0"/>
              <a:t>and implement </a:t>
            </a:r>
            <a:r>
              <a:rPr lang="en-AU" dirty="0"/>
              <a:t>adaptive management </a:t>
            </a:r>
            <a:r>
              <a:rPr lang="en-AU" dirty="0" smtClean="0"/>
              <a:t>(not specified) in </a:t>
            </a:r>
            <a:r>
              <a:rPr lang="en-AU" dirty="0"/>
              <a:t>response to changes </a:t>
            </a:r>
            <a:endParaRPr lang="en-AU" dirty="0" smtClean="0"/>
          </a:p>
          <a:p>
            <a:r>
              <a:rPr lang="en-AU" dirty="0" smtClean="0"/>
              <a:t>IN SUMMARY – mixed on mitigation and weak on adaptation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34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– adaptation is an issue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923251"/>
              </p:ext>
            </p:extLst>
          </p:nvPr>
        </p:nvGraphicFramePr>
        <p:xfrm>
          <a:off x="179511" y="1628800"/>
          <a:ext cx="8785675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4" imgW="5410200" imgH="2616200" progId="Word.Document.12">
                  <p:embed/>
                </p:oleObj>
              </mc:Choice>
              <mc:Fallback>
                <p:oleObj name="Document" r:id="rId4" imgW="5410200" imgH="261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1" y="1628800"/>
                        <a:ext cx="8785675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775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mion surf club eros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84" y="33908"/>
            <a:ext cx="4984626" cy="3323084"/>
          </a:xfrm>
          <a:prstGeom prst="rect">
            <a:avLst/>
          </a:prstGeom>
        </p:spPr>
      </p:pic>
      <p:pic>
        <p:nvPicPr>
          <p:cNvPr id="4" name="Picture 3" descr="Byron beach erosion 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80" y="2956560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2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lington fires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5728692" cy="3819128"/>
          </a:xfrm>
          <a:prstGeom prst="rect">
            <a:avLst/>
          </a:prstGeom>
        </p:spPr>
      </p:pic>
      <p:pic>
        <p:nvPicPr>
          <p:cNvPr id="4" name="Picture 3" descr="Maraget River fire 2012 (1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94" y="3356992"/>
            <a:ext cx="5250205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81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ensland floods 2 Guardi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8" y="44624"/>
            <a:ext cx="4475989" cy="3356992"/>
          </a:xfrm>
          <a:prstGeom prst="rect">
            <a:avLst/>
          </a:prstGeom>
        </p:spPr>
      </p:pic>
      <p:pic>
        <p:nvPicPr>
          <p:cNvPr id="3" name="Picture 2" descr="Queensland floods Guardi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6" y="3140968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1900807"/>
          </a:xfrm>
        </p:spPr>
        <p:txBody>
          <a:bodyPr/>
          <a:lstStyle/>
          <a:p>
            <a:r>
              <a:rPr lang="en-US" dirty="0" smtClean="0"/>
              <a:t>Climate change adaptation not mentioned;</a:t>
            </a:r>
          </a:p>
          <a:p>
            <a:r>
              <a:rPr lang="en-US" dirty="0" smtClean="0"/>
              <a:t>Impact of environment on people not an environmental factor?</a:t>
            </a:r>
            <a:endParaRPr lang="en-US" dirty="0"/>
          </a:p>
        </p:txBody>
      </p:sp>
      <p:pic>
        <p:nvPicPr>
          <p:cNvPr id="4" name="Picture 3" descr="Set backs 3 Tasma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21" y="3356992"/>
            <a:ext cx="437997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EIA has capacity to deal with CC</a:t>
            </a:r>
          </a:p>
          <a:p>
            <a:r>
              <a:rPr lang="en-US" dirty="0" smtClean="0"/>
              <a:t>SEA more than project EIA</a:t>
            </a:r>
          </a:p>
          <a:p>
            <a:r>
              <a:rPr lang="en-US" dirty="0"/>
              <a:t>EIA under performing</a:t>
            </a:r>
          </a:p>
          <a:p>
            <a:r>
              <a:rPr lang="en-US" dirty="0" smtClean="0"/>
              <a:t>Case </a:t>
            </a:r>
            <a:r>
              <a:rPr lang="en-US" dirty="0" smtClean="0"/>
              <a:t>study backs up survey</a:t>
            </a:r>
          </a:p>
          <a:p>
            <a:r>
              <a:rPr lang="en-US" dirty="0" smtClean="0"/>
              <a:t>Key </a:t>
            </a:r>
            <a:r>
              <a:rPr lang="en-US" dirty="0" smtClean="0"/>
              <a:t>barriers – </a:t>
            </a:r>
          </a:p>
          <a:p>
            <a:pPr lvl="1"/>
            <a:r>
              <a:rPr lang="en-US" dirty="0" smtClean="0"/>
              <a:t>lack of policy framework</a:t>
            </a:r>
          </a:p>
          <a:p>
            <a:pPr lvl="1"/>
            <a:r>
              <a:rPr lang="en-US" dirty="0" smtClean="0"/>
              <a:t>Lack of will – political and agency (less so)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49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Monkey survey</a:t>
            </a:r>
          </a:p>
          <a:p>
            <a:r>
              <a:rPr lang="en-US" dirty="0" smtClean="0"/>
              <a:t>Australian IAIA members emailed – snowballing</a:t>
            </a:r>
          </a:p>
          <a:p>
            <a:r>
              <a:rPr lang="en-US" dirty="0" smtClean="0"/>
              <a:t>63 respondents</a:t>
            </a:r>
          </a:p>
          <a:p>
            <a:pPr lvl="1"/>
            <a:r>
              <a:rPr lang="en-US" dirty="0" smtClean="0"/>
              <a:t>Most common from State EIA assessing agency (37%)</a:t>
            </a:r>
          </a:p>
          <a:p>
            <a:pPr lvl="1"/>
            <a:r>
              <a:rPr lang="en-US" dirty="0" smtClean="0"/>
              <a:t>Most from Western Australia (54%)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6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CC to EIA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4672886" cy="2736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1844824"/>
            <a:ext cx="120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EIA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4795520" cy="2599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75856" y="5373216"/>
            <a:ext cx="53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3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Degree to which EIA dealt with CC mitigation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60851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93728"/>
            <a:ext cx="3923928" cy="2675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76056" y="1844824"/>
            <a:ext cx="120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EIA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5445224"/>
            <a:ext cx="53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5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Capacity EIA </a:t>
            </a:r>
            <a:r>
              <a:rPr lang="en-US" sz="3200" dirty="0"/>
              <a:t>dealt with </a:t>
            </a:r>
            <a:r>
              <a:rPr lang="en-US" sz="3200" dirty="0" smtClean="0"/>
              <a:t>CC adaptation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03244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881120" cy="26276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76056" y="1844824"/>
            <a:ext cx="120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EIA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5445224"/>
            <a:ext cx="53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3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Main barriers to project EIA being able to address climate change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767904"/>
              </p:ext>
            </p:extLst>
          </p:nvPr>
        </p:nvGraphicFramePr>
        <p:xfrm>
          <a:off x="156600" y="1700808"/>
          <a:ext cx="8830800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5410200" imgH="1676400" progId="Word.Document.12">
                  <p:embed/>
                </p:oleObj>
              </mc:Choice>
              <mc:Fallback>
                <p:oleObj name="Document" r:id="rId4" imgW="5410200" imgH="167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600" y="1700808"/>
                        <a:ext cx="8830800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19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Main barriers to SEA being able to address climate change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87362"/>
              </p:ext>
            </p:extLst>
          </p:nvPr>
        </p:nvGraphicFramePr>
        <p:xfrm>
          <a:off x="179511" y="1628800"/>
          <a:ext cx="8830799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4" imgW="5410200" imgH="1676400" progId="Word.Document.12">
                  <p:embed/>
                </p:oleObj>
              </mc:Choice>
              <mc:Fallback>
                <p:oleObj name="Document" r:id="rId4" imgW="5410200" imgH="167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1" y="1628800"/>
                        <a:ext cx="8830799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773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Case study: Effectives of the WA EIA process in addressing EIA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3412975"/>
          </a:xfrm>
        </p:spPr>
        <p:txBody>
          <a:bodyPr>
            <a:normAutofit/>
          </a:bodyPr>
          <a:lstStyle/>
          <a:p>
            <a:r>
              <a:rPr lang="en-AU" dirty="0" smtClean="0"/>
              <a:t>EIAs between 2000 and 2011</a:t>
            </a:r>
          </a:p>
          <a:p>
            <a:r>
              <a:rPr lang="en-AU" dirty="0" smtClean="0"/>
              <a:t>45 non-urban proposals that </a:t>
            </a:r>
            <a:r>
              <a:rPr lang="en-AU" dirty="0"/>
              <a:t>had climate change raised as part of the assessment </a:t>
            </a:r>
            <a:endParaRPr lang="en-AU" dirty="0" smtClean="0"/>
          </a:p>
          <a:p>
            <a:r>
              <a:rPr lang="en-AU" dirty="0" smtClean="0"/>
              <a:t>24 </a:t>
            </a:r>
            <a:r>
              <a:rPr lang="en-AU" dirty="0"/>
              <a:t>EIAs of urban or tourist proposals </a:t>
            </a:r>
            <a:r>
              <a:rPr lang="en-AU" dirty="0" smtClean="0"/>
              <a:t>either </a:t>
            </a:r>
            <a:r>
              <a:rPr lang="en-AU" dirty="0"/>
              <a:t>on or near the coast </a:t>
            </a:r>
            <a:r>
              <a:rPr lang="en-AU" dirty="0" smtClean="0"/>
              <a:t>or </a:t>
            </a:r>
            <a:r>
              <a:rPr lang="en-AU" dirty="0"/>
              <a:t>were inland </a:t>
            </a:r>
            <a:r>
              <a:rPr lang="en-AU" dirty="0" smtClean="0"/>
              <a:t>and subject </a:t>
            </a:r>
            <a:r>
              <a:rPr lang="en-AU" dirty="0"/>
              <a:t>to storm surge </a:t>
            </a:r>
            <a:r>
              <a:rPr lang="en-AU" dirty="0" smtClean="0"/>
              <a:t>(flooding)</a:t>
            </a:r>
          </a:p>
          <a:p>
            <a:endParaRPr lang="en-US" dirty="0"/>
          </a:p>
        </p:txBody>
      </p:sp>
      <p:pic>
        <p:nvPicPr>
          <p:cNvPr id="4" name="Picture 3" descr="leighton may storm erosion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93096"/>
            <a:ext cx="3419872" cy="2564904"/>
          </a:xfrm>
          <a:prstGeom prst="rect">
            <a:avLst/>
          </a:prstGeom>
        </p:spPr>
      </p:pic>
      <p:pic>
        <p:nvPicPr>
          <p:cNvPr id="5" name="Picture 4" descr="NW shelf LNG tank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5072"/>
            <a:ext cx="2915816" cy="193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2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on-urban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14920"/>
              </p:ext>
            </p:extLst>
          </p:nvPr>
        </p:nvGraphicFramePr>
        <p:xfrm>
          <a:off x="24160" y="1746537"/>
          <a:ext cx="8940328" cy="499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4" imgW="5410200" imgH="3022600" progId="Word.Document.12">
                  <p:embed/>
                </p:oleObj>
              </mc:Choice>
              <mc:Fallback>
                <p:oleObj name="Document" r:id="rId4" imgW="5410200" imgH="3022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60" y="1746537"/>
                        <a:ext cx="8940328" cy="4994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895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315</Words>
  <Application>Microsoft Macintosh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Document</vt:lpstr>
      <vt:lpstr>IAIA 2012 Portugal  Australian EIA Practitioners views on addressing climate change </vt:lpstr>
      <vt:lpstr>Methodology</vt:lpstr>
      <vt:lpstr>Relevance of CC to EIA</vt:lpstr>
      <vt:lpstr>Degree to which EIA dealt with CC mitigation</vt:lpstr>
      <vt:lpstr>Capacity EIA dealt with CC adaptation</vt:lpstr>
      <vt:lpstr>Main barriers to project EIA being able to address climate change </vt:lpstr>
      <vt:lpstr>Main barriers to SEA being able to address climate change </vt:lpstr>
      <vt:lpstr>Case study: Effectives of the WA EIA process in addressing EIA </vt:lpstr>
      <vt:lpstr>Non-urban</vt:lpstr>
      <vt:lpstr>Non urban - mitigation</vt:lpstr>
      <vt:lpstr>Non urban - adaptation</vt:lpstr>
      <vt:lpstr>Urban – adaptation is an issue</vt:lpstr>
      <vt:lpstr>PowerPoint Presentation</vt:lpstr>
      <vt:lpstr>PowerPoint Presentation</vt:lpstr>
      <vt:lpstr>PowerPoint Presentation</vt:lpstr>
      <vt:lpstr>Assessments</vt:lpstr>
      <vt:lpstr>Conclusions</vt:lpstr>
    </vt:vector>
  </TitlesOfParts>
  <Company>Curtin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1st Birthday!</dc:title>
  <dc:creator>242358D</dc:creator>
  <cp:lastModifiedBy>Administrator</cp:lastModifiedBy>
  <cp:revision>133</cp:revision>
  <dcterms:created xsi:type="dcterms:W3CDTF">2010-07-12T07:07:24Z</dcterms:created>
  <dcterms:modified xsi:type="dcterms:W3CDTF">2012-05-30T09:47:09Z</dcterms:modified>
</cp:coreProperties>
</file>