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65" r:id="rId3"/>
    <p:sldId id="271" r:id="rId4"/>
    <p:sldId id="258" r:id="rId5"/>
    <p:sldId id="266" r:id="rId6"/>
    <p:sldId id="259" r:id="rId7"/>
    <p:sldId id="267" r:id="rId8"/>
    <p:sldId id="260" r:id="rId9"/>
    <p:sldId id="263" r:id="rId10"/>
    <p:sldId id="274" r:id="rId11"/>
    <p:sldId id="270" r:id="rId12"/>
    <p:sldId id="26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0693" autoAdjust="0"/>
    <p:restoredTop sz="94660"/>
  </p:normalViewPr>
  <p:slideViewPr>
    <p:cSldViewPr>
      <p:cViewPr varScale="1">
        <p:scale>
          <a:sx n="111" d="100"/>
          <a:sy n="111" d="100"/>
        </p:scale>
        <p:origin x="-122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2" d="100"/>
        <a:sy n="92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87B0F31-54F8-48D5-B86E-A38394342748}" type="doc">
      <dgm:prSet loTypeId="urn:microsoft.com/office/officeart/2005/8/layout/cycle2" loCatId="cycle" qsTypeId="urn:microsoft.com/office/officeart/2005/8/quickstyle/3d1" qsCatId="3D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FE7572C3-D1B2-4201-AD2B-001DEECA22F7}">
      <dgm:prSet phldrT="[Text]"/>
      <dgm:spPr/>
      <dgm:t>
        <a:bodyPr/>
        <a:lstStyle/>
        <a:p>
          <a:r>
            <a:rPr lang="en-GB" dirty="0" smtClean="0"/>
            <a:t>Cumulative impacts</a:t>
          </a:r>
          <a:endParaRPr lang="en-GB" dirty="0"/>
        </a:p>
      </dgm:t>
    </dgm:pt>
    <dgm:pt modelId="{2589BA86-8903-48A5-BDDD-59C0E0871F44}" type="parTrans" cxnId="{DDF91AFF-7994-45F8-A176-4002C30CEFD2}">
      <dgm:prSet/>
      <dgm:spPr/>
      <dgm:t>
        <a:bodyPr/>
        <a:lstStyle/>
        <a:p>
          <a:endParaRPr lang="en-GB"/>
        </a:p>
      </dgm:t>
    </dgm:pt>
    <dgm:pt modelId="{F19E1798-9FE3-4A2B-9374-900056464A71}" type="sibTrans" cxnId="{DDF91AFF-7994-45F8-A176-4002C30CEFD2}">
      <dgm:prSet/>
      <dgm:spPr/>
      <dgm:t>
        <a:bodyPr/>
        <a:lstStyle/>
        <a:p>
          <a:endParaRPr lang="en-GB"/>
        </a:p>
      </dgm:t>
    </dgm:pt>
    <dgm:pt modelId="{2913C40E-CA73-4B2E-AF34-36C1011F93E5}">
      <dgm:prSet phldrT="[Text]"/>
      <dgm:spPr/>
      <dgm:t>
        <a:bodyPr/>
        <a:lstStyle/>
        <a:p>
          <a:r>
            <a:rPr lang="en-GB" dirty="0" smtClean="0"/>
            <a:t>Policy/strategy vacuum</a:t>
          </a:r>
          <a:endParaRPr lang="en-GB" dirty="0"/>
        </a:p>
      </dgm:t>
    </dgm:pt>
    <dgm:pt modelId="{0773F266-75A8-43DC-BD91-119F52D34FBE}" type="parTrans" cxnId="{439A2708-09F1-463D-87D9-0E421EF97EE5}">
      <dgm:prSet/>
      <dgm:spPr/>
      <dgm:t>
        <a:bodyPr/>
        <a:lstStyle/>
        <a:p>
          <a:endParaRPr lang="en-GB"/>
        </a:p>
      </dgm:t>
    </dgm:pt>
    <dgm:pt modelId="{6FA565F3-E73C-49E8-94EC-A2E4CC4FBF85}" type="sibTrans" cxnId="{439A2708-09F1-463D-87D9-0E421EF97EE5}">
      <dgm:prSet/>
      <dgm:spPr/>
      <dgm:t>
        <a:bodyPr/>
        <a:lstStyle/>
        <a:p>
          <a:endParaRPr lang="en-GB"/>
        </a:p>
      </dgm:t>
    </dgm:pt>
    <dgm:pt modelId="{A96A14F4-89A6-4644-B821-69E6F999BBE3}" type="pres">
      <dgm:prSet presAssocID="{B87B0F31-54F8-48D5-B86E-A38394342748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4E44041D-E929-46DC-BEE6-62EBDB1F897E}" type="pres">
      <dgm:prSet presAssocID="{FE7572C3-D1B2-4201-AD2B-001DEECA22F7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CD262EA-2D6D-4007-9A80-3762EAD49214}" type="pres">
      <dgm:prSet presAssocID="{F19E1798-9FE3-4A2B-9374-900056464A71}" presName="sibTrans" presStyleLbl="sibTrans2D1" presStyleIdx="0" presStyleCnt="2"/>
      <dgm:spPr/>
      <dgm:t>
        <a:bodyPr/>
        <a:lstStyle/>
        <a:p>
          <a:endParaRPr lang="en-GB"/>
        </a:p>
      </dgm:t>
    </dgm:pt>
    <dgm:pt modelId="{9A67DB40-74AB-4CA1-8E73-F403340D0BBC}" type="pres">
      <dgm:prSet presAssocID="{F19E1798-9FE3-4A2B-9374-900056464A71}" presName="connectorText" presStyleLbl="sibTrans2D1" presStyleIdx="0" presStyleCnt="2"/>
      <dgm:spPr/>
      <dgm:t>
        <a:bodyPr/>
        <a:lstStyle/>
        <a:p>
          <a:endParaRPr lang="en-GB"/>
        </a:p>
      </dgm:t>
    </dgm:pt>
    <dgm:pt modelId="{CE5E44AB-4676-465F-8296-405D2B88FEC4}" type="pres">
      <dgm:prSet presAssocID="{2913C40E-CA73-4B2E-AF34-36C1011F93E5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A589659-B4B4-4A92-BACC-96010CA7EE90}" type="pres">
      <dgm:prSet presAssocID="{6FA565F3-E73C-49E8-94EC-A2E4CC4FBF85}" presName="sibTrans" presStyleLbl="sibTrans2D1" presStyleIdx="1" presStyleCnt="2"/>
      <dgm:spPr/>
      <dgm:t>
        <a:bodyPr/>
        <a:lstStyle/>
        <a:p>
          <a:endParaRPr lang="en-GB"/>
        </a:p>
      </dgm:t>
    </dgm:pt>
    <dgm:pt modelId="{185FCBB6-371D-46EC-818C-21C42CE83D60}" type="pres">
      <dgm:prSet presAssocID="{6FA565F3-E73C-49E8-94EC-A2E4CC4FBF85}" presName="connectorText" presStyleLbl="sibTrans2D1" presStyleIdx="1" presStyleCnt="2"/>
      <dgm:spPr/>
      <dgm:t>
        <a:bodyPr/>
        <a:lstStyle/>
        <a:p>
          <a:endParaRPr lang="en-GB"/>
        </a:p>
      </dgm:t>
    </dgm:pt>
  </dgm:ptLst>
  <dgm:cxnLst>
    <dgm:cxn modelId="{439A2708-09F1-463D-87D9-0E421EF97EE5}" srcId="{B87B0F31-54F8-48D5-B86E-A38394342748}" destId="{2913C40E-CA73-4B2E-AF34-36C1011F93E5}" srcOrd="1" destOrd="0" parTransId="{0773F266-75A8-43DC-BD91-119F52D34FBE}" sibTransId="{6FA565F3-E73C-49E8-94EC-A2E4CC4FBF85}"/>
    <dgm:cxn modelId="{24F68D66-CE1D-4F3D-B0AE-50AE909C503D}" type="presOf" srcId="{6FA565F3-E73C-49E8-94EC-A2E4CC4FBF85}" destId="{2A589659-B4B4-4A92-BACC-96010CA7EE90}" srcOrd="0" destOrd="0" presId="urn:microsoft.com/office/officeart/2005/8/layout/cycle2"/>
    <dgm:cxn modelId="{DDF91AFF-7994-45F8-A176-4002C30CEFD2}" srcId="{B87B0F31-54F8-48D5-B86E-A38394342748}" destId="{FE7572C3-D1B2-4201-AD2B-001DEECA22F7}" srcOrd="0" destOrd="0" parTransId="{2589BA86-8903-48A5-BDDD-59C0E0871F44}" sibTransId="{F19E1798-9FE3-4A2B-9374-900056464A71}"/>
    <dgm:cxn modelId="{AB6EBE9D-54AF-436C-8805-4AECFBCC966D}" type="presOf" srcId="{6FA565F3-E73C-49E8-94EC-A2E4CC4FBF85}" destId="{185FCBB6-371D-46EC-818C-21C42CE83D60}" srcOrd="1" destOrd="0" presId="urn:microsoft.com/office/officeart/2005/8/layout/cycle2"/>
    <dgm:cxn modelId="{B3656276-7AC5-406D-80CB-8A8BC541AA58}" type="presOf" srcId="{B87B0F31-54F8-48D5-B86E-A38394342748}" destId="{A96A14F4-89A6-4644-B821-69E6F999BBE3}" srcOrd="0" destOrd="0" presId="urn:microsoft.com/office/officeart/2005/8/layout/cycle2"/>
    <dgm:cxn modelId="{7D61BF19-1D43-49C0-BB79-A6E33E0E68C2}" type="presOf" srcId="{F19E1798-9FE3-4A2B-9374-900056464A71}" destId="{9A67DB40-74AB-4CA1-8E73-F403340D0BBC}" srcOrd="1" destOrd="0" presId="urn:microsoft.com/office/officeart/2005/8/layout/cycle2"/>
    <dgm:cxn modelId="{93D5424A-A36D-4D75-83B9-B3144F35E204}" type="presOf" srcId="{2913C40E-CA73-4B2E-AF34-36C1011F93E5}" destId="{CE5E44AB-4676-465F-8296-405D2B88FEC4}" srcOrd="0" destOrd="0" presId="urn:microsoft.com/office/officeart/2005/8/layout/cycle2"/>
    <dgm:cxn modelId="{62012832-293C-4318-90AB-21A3DD112CC9}" type="presOf" srcId="{F19E1798-9FE3-4A2B-9374-900056464A71}" destId="{6CD262EA-2D6D-4007-9A80-3762EAD49214}" srcOrd="0" destOrd="0" presId="urn:microsoft.com/office/officeart/2005/8/layout/cycle2"/>
    <dgm:cxn modelId="{D248043E-9FB8-4006-9BE4-49663DD70220}" type="presOf" srcId="{FE7572C3-D1B2-4201-AD2B-001DEECA22F7}" destId="{4E44041D-E929-46DC-BEE6-62EBDB1F897E}" srcOrd="0" destOrd="0" presId="urn:microsoft.com/office/officeart/2005/8/layout/cycle2"/>
    <dgm:cxn modelId="{41B1000D-6ACE-460D-82A4-0BF3AFC04504}" type="presParOf" srcId="{A96A14F4-89A6-4644-B821-69E6F999BBE3}" destId="{4E44041D-E929-46DC-BEE6-62EBDB1F897E}" srcOrd="0" destOrd="0" presId="urn:microsoft.com/office/officeart/2005/8/layout/cycle2"/>
    <dgm:cxn modelId="{775F0895-6386-4BF1-9935-EBC7D90737AC}" type="presParOf" srcId="{A96A14F4-89A6-4644-B821-69E6F999BBE3}" destId="{6CD262EA-2D6D-4007-9A80-3762EAD49214}" srcOrd="1" destOrd="0" presId="urn:microsoft.com/office/officeart/2005/8/layout/cycle2"/>
    <dgm:cxn modelId="{255C7173-731F-4666-AFCE-818C93E76EEC}" type="presParOf" srcId="{6CD262EA-2D6D-4007-9A80-3762EAD49214}" destId="{9A67DB40-74AB-4CA1-8E73-F403340D0BBC}" srcOrd="0" destOrd="0" presId="urn:microsoft.com/office/officeart/2005/8/layout/cycle2"/>
    <dgm:cxn modelId="{E911CECA-9019-4B41-994C-EB349E7A14BA}" type="presParOf" srcId="{A96A14F4-89A6-4644-B821-69E6F999BBE3}" destId="{CE5E44AB-4676-465F-8296-405D2B88FEC4}" srcOrd="2" destOrd="0" presId="urn:microsoft.com/office/officeart/2005/8/layout/cycle2"/>
    <dgm:cxn modelId="{C76A92BC-026A-4C5F-AC74-CF40DB42A3EB}" type="presParOf" srcId="{A96A14F4-89A6-4644-B821-69E6F999BBE3}" destId="{2A589659-B4B4-4A92-BACC-96010CA7EE90}" srcOrd="3" destOrd="0" presId="urn:microsoft.com/office/officeart/2005/8/layout/cycle2"/>
    <dgm:cxn modelId="{C66BC9D7-E6A8-4B28-9088-C6EEA8FA56E2}" type="presParOf" srcId="{2A589659-B4B4-4A92-BACC-96010CA7EE90}" destId="{185FCBB6-371D-46EC-818C-21C42CE83D60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E44041D-E929-46DC-BEE6-62EBDB1F897E}">
      <dsp:nvSpPr>
        <dsp:cNvPr id="0" name=""/>
        <dsp:cNvSpPr/>
      </dsp:nvSpPr>
      <dsp:spPr>
        <a:xfrm>
          <a:off x="2279" y="880728"/>
          <a:ext cx="3115343" cy="311534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smtClean="0"/>
            <a:t>Cumulative impacts</a:t>
          </a:r>
          <a:endParaRPr lang="en-GB" sz="2600" kern="1200" dirty="0"/>
        </a:p>
      </dsp:txBody>
      <dsp:txXfrm>
        <a:off x="2279" y="880728"/>
        <a:ext cx="3115343" cy="3115343"/>
      </dsp:txXfrm>
    </dsp:sp>
    <dsp:sp modelId="{6CD262EA-2D6D-4007-9A80-3762EAD49214}">
      <dsp:nvSpPr>
        <dsp:cNvPr id="0" name=""/>
        <dsp:cNvSpPr/>
      </dsp:nvSpPr>
      <dsp:spPr>
        <a:xfrm>
          <a:off x="2874532" y="440503"/>
          <a:ext cx="1940859" cy="105142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100" kern="1200"/>
        </a:p>
      </dsp:txBody>
      <dsp:txXfrm>
        <a:off x="2874532" y="440503"/>
        <a:ext cx="1940859" cy="1051428"/>
      </dsp:txXfrm>
    </dsp:sp>
    <dsp:sp modelId="{CE5E44AB-4676-465F-8296-405D2B88FEC4}">
      <dsp:nvSpPr>
        <dsp:cNvPr id="0" name=""/>
        <dsp:cNvSpPr/>
      </dsp:nvSpPr>
      <dsp:spPr>
        <a:xfrm>
          <a:off x="4682161" y="880728"/>
          <a:ext cx="3115343" cy="311534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600" kern="1200" dirty="0" smtClean="0"/>
            <a:t>Policy/strategy vacuum</a:t>
          </a:r>
          <a:endParaRPr lang="en-GB" sz="2600" kern="1200" dirty="0"/>
        </a:p>
      </dsp:txBody>
      <dsp:txXfrm>
        <a:off x="4682161" y="880728"/>
        <a:ext cx="3115343" cy="3115343"/>
      </dsp:txXfrm>
    </dsp:sp>
    <dsp:sp modelId="{2A589659-B4B4-4A92-BACC-96010CA7EE90}">
      <dsp:nvSpPr>
        <dsp:cNvPr id="0" name=""/>
        <dsp:cNvSpPr/>
      </dsp:nvSpPr>
      <dsp:spPr>
        <a:xfrm rot="10800000">
          <a:off x="2984392" y="3384867"/>
          <a:ext cx="1940859" cy="1051428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6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z="-80000" prstMaterial="plastic">
          <a:bevelT w="50800" h="50800"/>
          <a:bevelB w="25400" h="25400" prst="angle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100" kern="1200"/>
        </a:p>
      </dsp:txBody>
      <dsp:txXfrm rot="10800000">
        <a:off x="2984392" y="3384867"/>
        <a:ext cx="1940859" cy="10514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E32060-CDF6-45EA-9DA1-AB3F08F9DBEC}" type="datetimeFigureOut">
              <a:rPr lang="en-GB" smtClean="0"/>
              <a:pPr/>
              <a:t>25/06/2012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B8355F-C71C-4477-9884-ADD2F8919BD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8" descr="nigeria 3"/>
          <p:cNvPicPr>
            <a:picLocks noChangeAspect="1" noChangeArrowheads="1"/>
          </p:cNvPicPr>
          <p:nvPr/>
        </p:nvPicPr>
        <p:blipFill>
          <a:blip r:embed="rId2" cstate="screen">
            <a:lum bright="48000" contrast="-58000"/>
          </a:blip>
          <a:srcRect/>
          <a:stretch>
            <a:fillRect/>
          </a:stretch>
        </p:blipFill>
        <p:spPr bwMode="auto">
          <a:xfrm>
            <a:off x="0" y="-17463"/>
            <a:ext cx="9144000" cy="6875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9" descr="logo"/>
          <p:cNvPicPr>
            <a:picLocks noChangeAspect="1" noChangeArrowheads="1"/>
          </p:cNvPicPr>
          <p:nvPr/>
        </p:nvPicPr>
        <p:blipFill>
          <a:blip r:embed="rId3" cstate="screen"/>
          <a:srcRect/>
          <a:stretch>
            <a:fillRect/>
          </a:stretch>
        </p:blipFill>
        <p:spPr bwMode="auto">
          <a:xfrm>
            <a:off x="250825" y="188913"/>
            <a:ext cx="1371600" cy="136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5225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2260600" y="381000"/>
            <a:ext cx="6883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5226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2362200" y="3302000"/>
            <a:ext cx="6781800" cy="18923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32004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BE51277F-7B40-4EEC-9280-44CD17A8FF16}" type="datetimeFigureOut">
              <a:rPr lang="en-GB" smtClean="0"/>
              <a:pPr/>
              <a:t>25/06/2012</a:t>
            </a:fld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0" y="0"/>
            <a:ext cx="323850" cy="333375"/>
          </a:xfrm>
        </p:spPr>
        <p:txBody>
          <a:bodyPr lIns="91440" tIns="45720"/>
          <a:lstStyle>
            <a:lvl1pPr algn="r">
              <a:defRPr>
                <a:solidFill>
                  <a:schemeClr val="tx1"/>
                </a:solidFill>
              </a:defRPr>
            </a:lvl1pPr>
          </a:lstStyle>
          <a:p>
            <a:fld id="{054A36F7-61BF-47A1-84A2-406F17DBCE44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2"/>
          </p:nvPr>
        </p:nvSpPr>
        <p:spPr>
          <a:xfrm>
            <a:off x="0" y="6453188"/>
            <a:ext cx="2286000" cy="404812"/>
          </a:xfrm>
        </p:spPr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51277F-7B40-4EEC-9280-44CD17A8FF16}" type="datetimeFigureOut">
              <a:rPr lang="en-GB" smtClean="0"/>
              <a:pPr/>
              <a:t>25/06/2012</a:t>
            </a:fld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4A36F7-61BF-47A1-84A2-406F17DBCE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229475" y="609600"/>
            <a:ext cx="1914525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5900" y="609600"/>
            <a:ext cx="5591175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51277F-7B40-4EEC-9280-44CD17A8FF16}" type="datetimeFigureOut">
              <a:rPr lang="en-GB" smtClean="0"/>
              <a:pPr/>
              <a:t>25/06/2012</a:t>
            </a:fld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4A36F7-61BF-47A1-84A2-406F17DBCE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6600" y="609600"/>
            <a:ext cx="7137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485900" y="1981200"/>
            <a:ext cx="74295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GB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51277F-7B40-4EEC-9280-44CD17A8FF16}" type="datetimeFigureOut">
              <a:rPr lang="en-GB" smtClean="0"/>
              <a:pPr/>
              <a:t>25/06/2012</a:t>
            </a:fld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4A36F7-61BF-47A1-84A2-406F17DBCE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6600" y="609600"/>
            <a:ext cx="7137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485900" y="1981200"/>
            <a:ext cx="36385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276850" y="1981200"/>
            <a:ext cx="363855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276850" y="4114800"/>
            <a:ext cx="363855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51277F-7B40-4EEC-9280-44CD17A8FF16}" type="datetimeFigureOut">
              <a:rPr lang="en-GB" smtClean="0"/>
              <a:pPr/>
              <a:t>25/06/2012</a:t>
            </a:fld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4A36F7-61BF-47A1-84A2-406F17DBCE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6600" y="609600"/>
            <a:ext cx="7137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1485900" y="1981200"/>
            <a:ext cx="7429500" cy="4114800"/>
          </a:xfrm>
        </p:spPr>
        <p:txBody>
          <a:bodyPr/>
          <a:lstStyle/>
          <a:p>
            <a:pPr lvl="0"/>
            <a:r>
              <a:rPr lang="en-US" noProof="0" smtClean="0"/>
              <a:t>Click icon to add SmartArt graphic</a:t>
            </a:r>
            <a:endParaRPr lang="en-GB" noProof="0" smtClean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51277F-7B40-4EEC-9280-44CD17A8FF16}" type="datetimeFigureOut">
              <a:rPr lang="en-GB" smtClean="0"/>
              <a:pPr/>
              <a:t>25/06/2012</a:t>
            </a:fld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4A36F7-61BF-47A1-84A2-406F17DBCE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06600" y="609600"/>
            <a:ext cx="7137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5900" y="1981200"/>
            <a:ext cx="363855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276850" y="1981200"/>
            <a:ext cx="363855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276850" y="4114800"/>
            <a:ext cx="363855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E51277F-7B40-4EEC-9280-44CD17A8FF16}" type="datetimeFigureOut">
              <a:rPr lang="en-GB" smtClean="0"/>
              <a:pPr/>
              <a:t>25/06/2012</a:t>
            </a:fld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4A36F7-61BF-47A1-84A2-406F17DBCE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51277F-7B40-4EEC-9280-44CD17A8FF16}" type="datetimeFigureOut">
              <a:rPr lang="en-GB" smtClean="0"/>
              <a:pPr/>
              <a:t>25/06/2012</a:t>
            </a:fld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4A36F7-61BF-47A1-84A2-406F17DBCE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51277F-7B40-4EEC-9280-44CD17A8FF16}" type="datetimeFigureOut">
              <a:rPr lang="en-GB" smtClean="0"/>
              <a:pPr/>
              <a:t>25/06/2012</a:t>
            </a:fld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4A36F7-61BF-47A1-84A2-406F17DBCE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5900" y="1981200"/>
            <a:ext cx="36385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850" y="1981200"/>
            <a:ext cx="363855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51277F-7B40-4EEC-9280-44CD17A8FF16}" type="datetimeFigureOut">
              <a:rPr lang="en-GB" smtClean="0"/>
              <a:pPr/>
              <a:t>25/06/2012</a:t>
            </a:fld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4A36F7-61BF-47A1-84A2-406F17DBCE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51277F-7B40-4EEC-9280-44CD17A8FF16}" type="datetimeFigureOut">
              <a:rPr lang="en-GB" smtClean="0"/>
              <a:pPr/>
              <a:t>25/06/2012</a:t>
            </a:fld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4A36F7-61BF-47A1-84A2-406F17DBCE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51277F-7B40-4EEC-9280-44CD17A8FF16}" type="datetimeFigureOut">
              <a:rPr lang="en-GB" smtClean="0"/>
              <a:pPr/>
              <a:t>25/06/2012</a:t>
            </a:fld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4A36F7-61BF-47A1-84A2-406F17DBCE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51277F-7B40-4EEC-9280-44CD17A8FF16}" type="datetimeFigureOut">
              <a:rPr lang="en-GB" smtClean="0"/>
              <a:pPr/>
              <a:t>25/06/2012</a:t>
            </a:fld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4A36F7-61BF-47A1-84A2-406F17DBCE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51277F-7B40-4EEC-9280-44CD17A8FF16}" type="datetimeFigureOut">
              <a:rPr lang="en-GB" smtClean="0"/>
              <a:pPr/>
              <a:t>25/06/2012</a:t>
            </a:fld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4A36F7-61BF-47A1-84A2-406F17DBCE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E51277F-7B40-4EEC-9280-44CD17A8FF16}" type="datetimeFigureOut">
              <a:rPr lang="en-GB" smtClean="0"/>
              <a:pPr/>
              <a:t>25/06/2012</a:t>
            </a:fld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54A36F7-61BF-47A1-84A2-406F17DBCE44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rotWithShape="0">
          <a:gsLst>
            <a:gs pos="0">
              <a:srgbClr val="FFFFFF"/>
            </a:gs>
            <a:gs pos="100000">
              <a:srgbClr val="CBF6FF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2006600" y="609600"/>
            <a:ext cx="7137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485900" y="1981200"/>
            <a:ext cx="74295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351237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6576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BE51277F-7B40-4EEC-9280-44CD17A8FF16}" type="datetimeFigureOut">
              <a:rPr lang="en-GB" smtClean="0"/>
              <a:pPr/>
              <a:t>25/06/2012</a:t>
            </a:fld>
            <a:endParaRPr lang="en-GB"/>
          </a:p>
        </p:txBody>
      </p:sp>
      <p:sp>
        <p:nvSpPr>
          <p:cNvPr id="351238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0" y="6489700"/>
            <a:ext cx="22860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18000" tIns="45720" rIns="18000" bIns="45720" numCol="1" anchor="t" anchorCtr="0" compatLnSpc="1">
            <a:prstTxWarp prst="textNoShape">
              <a:avLst/>
            </a:prstTxWarp>
          </a:bodyPr>
          <a:lstStyle>
            <a:lvl1pPr>
              <a:defRPr sz="1600">
                <a:solidFill>
                  <a:schemeClr val="accent2"/>
                </a:solidFill>
                <a:latin typeface="Arial" charset="0"/>
              </a:defRPr>
            </a:lvl1pPr>
          </a:lstStyle>
          <a:p>
            <a:endParaRPr lang="en-GB"/>
          </a:p>
        </p:txBody>
      </p:sp>
      <p:sp>
        <p:nvSpPr>
          <p:cNvPr id="351239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0" y="0"/>
            <a:ext cx="468313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0" tIns="1080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054A36F7-61BF-47A1-84A2-406F17DBCE4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ahoma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ahoma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ahoma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ahoma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ahoma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ahoma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ahoma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ahoma" charset="0"/>
        </a:defRPr>
      </a:lvl9pPr>
    </p:titleStyle>
    <p:bodyStyle>
      <a:lvl1pPr marL="533400" indent="-533400" algn="l" rtl="0" eaLnBrk="1" fontAlgn="base" hangingPunct="1">
        <a:spcBef>
          <a:spcPct val="20000"/>
        </a:spcBef>
        <a:spcAft>
          <a:spcPct val="0"/>
        </a:spcAft>
        <a:buClr>
          <a:srgbClr val="FFFF00"/>
        </a:buClr>
        <a:buBlip>
          <a:blip r:embed="rId17"/>
        </a:buBlip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998538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406525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814513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2225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6797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31369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5941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40513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0600" y="381000"/>
            <a:ext cx="6883400" cy="1823864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HIA of oil and gas projects:</a:t>
            </a:r>
            <a:br>
              <a:rPr lang="en-GB" dirty="0" smtClean="0"/>
            </a:br>
            <a:r>
              <a:rPr lang="en-GB" dirty="0" smtClean="0"/>
              <a:t>cumulative impacts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Martin Birley</a:t>
            </a:r>
          </a:p>
          <a:p>
            <a:r>
              <a:rPr lang="en-GB" dirty="0" smtClean="0"/>
              <a:t>Salim Vohra</a:t>
            </a:r>
          </a:p>
          <a:p>
            <a:r>
              <a:rPr lang="en-GB" dirty="0" smtClean="0"/>
              <a:t>Balsam Ahmad</a:t>
            </a:r>
            <a:endParaRPr lang="en-GB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609600"/>
            <a:ext cx="8892480" cy="1143000"/>
          </a:xfrm>
        </p:spPr>
        <p:txBody>
          <a:bodyPr/>
          <a:lstStyle/>
          <a:p>
            <a:r>
              <a:rPr lang="en-GB" dirty="0" smtClean="0"/>
              <a:t>Corporate climate change policies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Acknowledge issue?</a:t>
            </a:r>
          </a:p>
          <a:p>
            <a:r>
              <a:rPr lang="en-GB" dirty="0" smtClean="0"/>
              <a:t>Propose mitigation?</a:t>
            </a:r>
          </a:p>
          <a:p>
            <a:r>
              <a:rPr lang="en-GB" dirty="0" smtClean="0"/>
              <a:t>Monitor and report?</a:t>
            </a:r>
          </a:p>
          <a:p>
            <a:endParaRPr lang="en-GB" dirty="0" smtClean="0"/>
          </a:p>
          <a:p>
            <a:r>
              <a:rPr lang="en-GB" dirty="0" smtClean="0"/>
              <a:t>Independent evaluation?</a:t>
            </a:r>
            <a:endParaRPr lang="en-GB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Excessive secrecy </a:t>
            </a:r>
          </a:p>
          <a:p>
            <a:r>
              <a:rPr lang="en-GB" dirty="0" smtClean="0"/>
              <a:t>Challenge </a:t>
            </a:r>
            <a:r>
              <a:rPr lang="en-GB" dirty="0" err="1" smtClean="0"/>
              <a:t>v</a:t>
            </a:r>
            <a:r>
              <a:rPr lang="en-GB" dirty="0" smtClean="0"/>
              <a:t> complicity</a:t>
            </a:r>
          </a:p>
          <a:p>
            <a:r>
              <a:rPr lang="en-GB" dirty="0" smtClean="0"/>
              <a:t>Cumulative impacts poorly managed/ policy vacuum</a:t>
            </a:r>
          </a:p>
          <a:p>
            <a:pPr lvl="1"/>
            <a:r>
              <a:rPr lang="en-GB" dirty="0" smtClean="0"/>
              <a:t>Water management</a:t>
            </a:r>
          </a:p>
          <a:p>
            <a:pPr lvl="1"/>
            <a:r>
              <a:rPr lang="en-GB" dirty="0" smtClean="0"/>
              <a:t>Climate change management</a:t>
            </a:r>
          </a:p>
          <a:p>
            <a:pPr lvl="2"/>
            <a:r>
              <a:rPr lang="en-GB" dirty="0" smtClean="0"/>
              <a:t>Denial, urgency, acknowledgement, delivery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Content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Objections</a:t>
            </a:r>
          </a:p>
          <a:p>
            <a:r>
              <a:rPr lang="en-GB" dirty="0" smtClean="0"/>
              <a:t>Role of IA</a:t>
            </a:r>
          </a:p>
          <a:p>
            <a:r>
              <a:rPr lang="en-GB" dirty="0" smtClean="0"/>
              <a:t>Water scarcity and waterborne diseases</a:t>
            </a:r>
          </a:p>
          <a:p>
            <a:r>
              <a:rPr lang="en-GB" dirty="0" smtClean="0"/>
              <a:t>Climate change and general morbidity</a:t>
            </a:r>
            <a:endParaRPr lang="en-GB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Objections to </a:t>
            </a:r>
            <a:r>
              <a:rPr lang="en-GB" dirty="0" smtClean="0"/>
              <a:t>advertised paper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Too specific</a:t>
            </a:r>
          </a:p>
          <a:p>
            <a:pPr lvl="1"/>
            <a:r>
              <a:rPr lang="en-GB" dirty="0" smtClean="0"/>
              <a:t>Excess secrecy</a:t>
            </a:r>
          </a:p>
          <a:p>
            <a:r>
              <a:rPr lang="en-GB" dirty="0" smtClean="0"/>
              <a:t>Too general</a:t>
            </a:r>
            <a:endParaRPr lang="en-GB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Role of impact assessment?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Complicity with client</a:t>
            </a:r>
          </a:p>
          <a:p>
            <a:r>
              <a:rPr lang="en-GB" dirty="0" smtClean="0"/>
              <a:t>Complacency about impacts</a:t>
            </a:r>
          </a:p>
          <a:p>
            <a:r>
              <a:rPr lang="en-GB" dirty="0" smtClean="0"/>
              <a:t>Challenge to client groupthink</a:t>
            </a:r>
            <a:endParaRPr lang="en-GB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5656" y="609600"/>
            <a:ext cx="7668344" cy="1143000"/>
          </a:xfrm>
        </p:spPr>
        <p:txBody>
          <a:bodyPr/>
          <a:lstStyle/>
          <a:p>
            <a:r>
              <a:rPr lang="en-GB" dirty="0" smtClean="0"/>
              <a:t>Cumulative impacts and policy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115616" y="1844824"/>
          <a:ext cx="7799784" cy="48768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Water scarcity</a:t>
            </a:r>
            <a:endParaRPr lang="en-GB" dirty="0"/>
          </a:p>
        </p:txBody>
      </p:sp>
      <p:sp>
        <p:nvSpPr>
          <p:cNvPr id="5" name="Freeform 4"/>
          <p:cNvSpPr/>
          <p:nvPr/>
        </p:nvSpPr>
        <p:spPr bwMode="auto">
          <a:xfrm>
            <a:off x="467544" y="3624841"/>
            <a:ext cx="8223529" cy="776243"/>
          </a:xfrm>
          <a:custGeom>
            <a:avLst/>
            <a:gdLst>
              <a:gd name="connsiteX0" fmla="*/ 0 w 7571574"/>
              <a:gd name="connsiteY0" fmla="*/ 494232 h 776243"/>
              <a:gd name="connsiteX1" fmla="*/ 1333144 w 7571574"/>
              <a:gd name="connsiteY1" fmla="*/ 32759 h 776243"/>
              <a:gd name="connsiteX2" fmla="*/ 2563738 w 7571574"/>
              <a:gd name="connsiteY2" fmla="*/ 690785 h 776243"/>
              <a:gd name="connsiteX3" fmla="*/ 3349951 w 7571574"/>
              <a:gd name="connsiteY3" fmla="*/ 545507 h 776243"/>
              <a:gd name="connsiteX4" fmla="*/ 3708875 w 7571574"/>
              <a:gd name="connsiteY4" fmla="*/ 323316 h 776243"/>
              <a:gd name="connsiteX5" fmla="*/ 4426722 w 7571574"/>
              <a:gd name="connsiteY5" fmla="*/ 306224 h 776243"/>
              <a:gd name="connsiteX6" fmla="*/ 4999290 w 7571574"/>
              <a:gd name="connsiteY6" fmla="*/ 511323 h 776243"/>
              <a:gd name="connsiteX7" fmla="*/ 5597495 w 7571574"/>
              <a:gd name="connsiteY7" fmla="*/ 400228 h 776243"/>
              <a:gd name="connsiteX8" fmla="*/ 5742774 w 7571574"/>
              <a:gd name="connsiteY8" fmla="*/ 84034 h 776243"/>
              <a:gd name="connsiteX9" fmla="*/ 6511895 w 7571574"/>
              <a:gd name="connsiteY9" fmla="*/ 186583 h 776243"/>
              <a:gd name="connsiteX10" fmla="*/ 6930639 w 7571574"/>
              <a:gd name="connsiteY10" fmla="*/ 425866 h 776243"/>
              <a:gd name="connsiteX11" fmla="*/ 7195559 w 7571574"/>
              <a:gd name="connsiteY11" fmla="*/ 425866 h 776243"/>
              <a:gd name="connsiteX12" fmla="*/ 7571574 w 7571574"/>
              <a:gd name="connsiteY12" fmla="*/ 477140 h 7762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571574" h="776243">
                <a:moveTo>
                  <a:pt x="0" y="494232"/>
                </a:moveTo>
                <a:cubicBezTo>
                  <a:pt x="452927" y="247116"/>
                  <a:pt x="905854" y="0"/>
                  <a:pt x="1333144" y="32759"/>
                </a:cubicBezTo>
                <a:cubicBezTo>
                  <a:pt x="1760434" y="65518"/>
                  <a:pt x="2227604" y="605327"/>
                  <a:pt x="2563738" y="690785"/>
                </a:cubicBezTo>
                <a:cubicBezTo>
                  <a:pt x="2899873" y="776243"/>
                  <a:pt x="3159095" y="606752"/>
                  <a:pt x="3349951" y="545507"/>
                </a:cubicBezTo>
                <a:cubicBezTo>
                  <a:pt x="3540807" y="484262"/>
                  <a:pt x="3529413" y="363196"/>
                  <a:pt x="3708875" y="323316"/>
                </a:cubicBezTo>
                <a:cubicBezTo>
                  <a:pt x="3888337" y="283436"/>
                  <a:pt x="4211653" y="274889"/>
                  <a:pt x="4426722" y="306224"/>
                </a:cubicBezTo>
                <a:cubicBezTo>
                  <a:pt x="4641791" y="337559"/>
                  <a:pt x="4804161" y="495656"/>
                  <a:pt x="4999290" y="511323"/>
                </a:cubicBezTo>
                <a:cubicBezTo>
                  <a:pt x="5194419" y="526990"/>
                  <a:pt x="5473581" y="471443"/>
                  <a:pt x="5597495" y="400228"/>
                </a:cubicBezTo>
                <a:cubicBezTo>
                  <a:pt x="5721409" y="329013"/>
                  <a:pt x="5590374" y="119641"/>
                  <a:pt x="5742774" y="84034"/>
                </a:cubicBezTo>
                <a:cubicBezTo>
                  <a:pt x="5895174" y="48427"/>
                  <a:pt x="6313918" y="129611"/>
                  <a:pt x="6511895" y="186583"/>
                </a:cubicBezTo>
                <a:cubicBezTo>
                  <a:pt x="6709872" y="243555"/>
                  <a:pt x="6816695" y="385985"/>
                  <a:pt x="6930639" y="425866"/>
                </a:cubicBezTo>
                <a:cubicBezTo>
                  <a:pt x="7044583" y="465747"/>
                  <a:pt x="7088737" y="417320"/>
                  <a:pt x="7195559" y="425866"/>
                </a:cubicBezTo>
                <a:cubicBezTo>
                  <a:pt x="7302381" y="434412"/>
                  <a:pt x="7436977" y="455776"/>
                  <a:pt x="7571574" y="477140"/>
                </a:cubicBezTo>
              </a:path>
            </a:pathLst>
          </a:custGeom>
          <a:ln w="136525">
            <a:solidFill>
              <a:schemeClr val="bg1">
                <a:lumMod val="50000"/>
              </a:schemeClr>
            </a:solidFill>
            <a:headEnd type="none" w="sm" len="sm"/>
            <a:tailEnd type="none" w="sm" len="sm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river</a:t>
            </a:r>
          </a:p>
        </p:txBody>
      </p:sp>
      <p:sp>
        <p:nvSpPr>
          <p:cNvPr id="6" name="Rectangle 5"/>
          <p:cNvSpPr/>
          <p:nvPr/>
        </p:nvSpPr>
        <p:spPr bwMode="auto">
          <a:xfrm>
            <a:off x="1691680" y="2492896"/>
            <a:ext cx="792088" cy="936104"/>
          </a:xfrm>
          <a:prstGeom prst="rect">
            <a:avLst/>
          </a:prstGeom>
          <a:solidFill>
            <a:srgbClr val="FF0000"/>
          </a:solidFill>
          <a:ln>
            <a:headEnd type="none" w="sm" len="sm"/>
            <a:tailEnd type="none" w="sm" len="sm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4139952" y="1916832"/>
            <a:ext cx="792088" cy="936104"/>
          </a:xfrm>
          <a:prstGeom prst="rect">
            <a:avLst/>
          </a:prstGeom>
          <a:solidFill>
            <a:srgbClr val="FF0000"/>
          </a:solidFill>
          <a:ln>
            <a:headEnd type="none" w="sm" len="sm"/>
            <a:tailEnd type="none" w="sm" len="sm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 bwMode="auto">
          <a:xfrm>
            <a:off x="6732240" y="2420888"/>
            <a:ext cx="792088" cy="936104"/>
          </a:xfrm>
          <a:prstGeom prst="rect">
            <a:avLst/>
          </a:prstGeom>
          <a:solidFill>
            <a:srgbClr val="FF0000"/>
          </a:solidFill>
          <a:ln>
            <a:headEnd type="none" w="sm" len="sm"/>
            <a:tailEnd type="none" w="sm" len="sm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31750"/>
          </a:effectLst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467544" y="4221088"/>
            <a:ext cx="576064" cy="504056"/>
          </a:xfrm>
          <a:prstGeom prst="ellipse">
            <a:avLst/>
          </a:prstGeom>
          <a:solidFill>
            <a:srgbClr val="FFC000"/>
          </a:solidFill>
          <a:ln>
            <a:headEnd type="none" w="sm" len="sm"/>
            <a:tailEnd type="none" w="sm" len="sm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1763688" y="3861048"/>
            <a:ext cx="576064" cy="504056"/>
          </a:xfrm>
          <a:prstGeom prst="ellipse">
            <a:avLst/>
          </a:prstGeom>
          <a:solidFill>
            <a:srgbClr val="FFC000"/>
          </a:solidFill>
          <a:ln>
            <a:headEnd type="none" w="sm" len="sm"/>
            <a:tailEnd type="none" w="sm" len="sm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4644008" y="4077072"/>
            <a:ext cx="576064" cy="504056"/>
          </a:xfrm>
          <a:prstGeom prst="ellipse">
            <a:avLst/>
          </a:prstGeom>
          <a:solidFill>
            <a:srgbClr val="FFC000"/>
          </a:solidFill>
          <a:ln>
            <a:headEnd type="none" w="sm" len="sm"/>
            <a:tailEnd type="none" w="sm" len="sm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Oval 12"/>
          <p:cNvSpPr/>
          <p:nvPr/>
        </p:nvSpPr>
        <p:spPr bwMode="auto">
          <a:xfrm>
            <a:off x="7812360" y="4221088"/>
            <a:ext cx="576064" cy="504056"/>
          </a:xfrm>
          <a:prstGeom prst="ellipse">
            <a:avLst/>
          </a:prstGeom>
          <a:solidFill>
            <a:srgbClr val="FFC000"/>
          </a:solidFill>
          <a:ln>
            <a:headEnd type="none" w="sm" len="sm"/>
            <a:tailEnd type="none" w="sm" len="sm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755576" y="3717032"/>
            <a:ext cx="1008112" cy="1656184"/>
            <a:chOff x="755576" y="3717032"/>
            <a:chExt cx="1008112" cy="1656184"/>
          </a:xfrm>
        </p:grpSpPr>
        <p:cxnSp>
          <p:nvCxnSpPr>
            <p:cNvPr id="15" name="Straight Connector 14"/>
            <p:cNvCxnSpPr/>
            <p:nvPr/>
          </p:nvCxnSpPr>
          <p:spPr bwMode="auto">
            <a:xfrm>
              <a:off x="1403648" y="3717032"/>
              <a:ext cx="0" cy="1656184"/>
            </a:xfrm>
            <a:prstGeom prst="line">
              <a:avLst/>
            </a:prstGeom>
            <a:solidFill>
              <a:schemeClr val="accent1"/>
            </a:solidFill>
            <a:ln w="38100" cap="sq" cmpd="sng" algn="ctr">
              <a:solidFill>
                <a:srgbClr val="00B05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18" name="Straight Connector 17"/>
            <p:cNvCxnSpPr/>
            <p:nvPr/>
          </p:nvCxnSpPr>
          <p:spPr bwMode="auto">
            <a:xfrm>
              <a:off x="755576" y="5301208"/>
              <a:ext cx="648072" cy="0"/>
            </a:xfrm>
            <a:prstGeom prst="line">
              <a:avLst/>
            </a:prstGeom>
            <a:solidFill>
              <a:schemeClr val="accent1"/>
            </a:solidFill>
            <a:ln w="38100" cap="sq" cmpd="sng" algn="ctr">
              <a:solidFill>
                <a:srgbClr val="00B05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20" name="Straight Connector 19"/>
            <p:cNvCxnSpPr/>
            <p:nvPr/>
          </p:nvCxnSpPr>
          <p:spPr bwMode="auto">
            <a:xfrm>
              <a:off x="1403648" y="4941168"/>
              <a:ext cx="360040" cy="0"/>
            </a:xfrm>
            <a:prstGeom prst="line">
              <a:avLst/>
            </a:prstGeom>
            <a:solidFill>
              <a:schemeClr val="accent1"/>
            </a:solidFill>
            <a:ln w="38100" cap="sq" cmpd="sng" algn="ctr">
              <a:solidFill>
                <a:srgbClr val="00B05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22" name="Group 21"/>
          <p:cNvGrpSpPr/>
          <p:nvPr/>
        </p:nvGrpSpPr>
        <p:grpSpPr>
          <a:xfrm>
            <a:off x="2843808" y="4365104"/>
            <a:ext cx="1008112" cy="1656184"/>
            <a:chOff x="755576" y="3717032"/>
            <a:chExt cx="1008112" cy="1656184"/>
          </a:xfrm>
        </p:grpSpPr>
        <p:cxnSp>
          <p:nvCxnSpPr>
            <p:cNvPr id="23" name="Straight Connector 22"/>
            <p:cNvCxnSpPr/>
            <p:nvPr/>
          </p:nvCxnSpPr>
          <p:spPr bwMode="auto">
            <a:xfrm>
              <a:off x="1403648" y="3717032"/>
              <a:ext cx="0" cy="1656184"/>
            </a:xfrm>
            <a:prstGeom prst="line">
              <a:avLst/>
            </a:prstGeom>
            <a:solidFill>
              <a:schemeClr val="accent1"/>
            </a:solidFill>
            <a:ln w="38100" cap="sq" cmpd="sng" algn="ctr">
              <a:solidFill>
                <a:srgbClr val="00B05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24" name="Straight Connector 23"/>
            <p:cNvCxnSpPr/>
            <p:nvPr/>
          </p:nvCxnSpPr>
          <p:spPr bwMode="auto">
            <a:xfrm>
              <a:off x="755576" y="5301208"/>
              <a:ext cx="648072" cy="0"/>
            </a:xfrm>
            <a:prstGeom prst="line">
              <a:avLst/>
            </a:prstGeom>
            <a:solidFill>
              <a:schemeClr val="accent1"/>
            </a:solidFill>
            <a:ln w="38100" cap="sq" cmpd="sng" algn="ctr">
              <a:solidFill>
                <a:srgbClr val="00B05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25" name="Straight Connector 24"/>
            <p:cNvCxnSpPr/>
            <p:nvPr/>
          </p:nvCxnSpPr>
          <p:spPr bwMode="auto">
            <a:xfrm>
              <a:off x="1403648" y="4941168"/>
              <a:ext cx="360040" cy="0"/>
            </a:xfrm>
            <a:prstGeom prst="line">
              <a:avLst/>
            </a:prstGeom>
            <a:solidFill>
              <a:schemeClr val="accent1"/>
            </a:solidFill>
            <a:ln w="38100" cap="sq" cmpd="sng" algn="ctr">
              <a:solidFill>
                <a:srgbClr val="00B05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grpSp>
        <p:nvGrpSpPr>
          <p:cNvPr id="26" name="Group 25"/>
          <p:cNvGrpSpPr/>
          <p:nvPr/>
        </p:nvGrpSpPr>
        <p:grpSpPr>
          <a:xfrm>
            <a:off x="5724128" y="4149080"/>
            <a:ext cx="1008112" cy="1656184"/>
            <a:chOff x="755576" y="3717032"/>
            <a:chExt cx="1008112" cy="1656184"/>
          </a:xfrm>
        </p:grpSpPr>
        <p:cxnSp>
          <p:nvCxnSpPr>
            <p:cNvPr id="27" name="Straight Connector 26"/>
            <p:cNvCxnSpPr/>
            <p:nvPr/>
          </p:nvCxnSpPr>
          <p:spPr bwMode="auto">
            <a:xfrm>
              <a:off x="1403648" y="3717032"/>
              <a:ext cx="0" cy="1656184"/>
            </a:xfrm>
            <a:prstGeom prst="line">
              <a:avLst/>
            </a:prstGeom>
            <a:solidFill>
              <a:schemeClr val="accent1"/>
            </a:solidFill>
            <a:ln w="38100" cap="sq" cmpd="sng" algn="ctr">
              <a:solidFill>
                <a:srgbClr val="00B05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28" name="Straight Connector 27"/>
            <p:cNvCxnSpPr/>
            <p:nvPr/>
          </p:nvCxnSpPr>
          <p:spPr bwMode="auto">
            <a:xfrm>
              <a:off x="755576" y="5301208"/>
              <a:ext cx="648072" cy="0"/>
            </a:xfrm>
            <a:prstGeom prst="line">
              <a:avLst/>
            </a:prstGeom>
            <a:solidFill>
              <a:schemeClr val="accent1"/>
            </a:solidFill>
            <a:ln w="38100" cap="sq" cmpd="sng" algn="ctr">
              <a:solidFill>
                <a:srgbClr val="00B05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  <p:cxnSp>
          <p:nvCxnSpPr>
            <p:cNvPr id="29" name="Straight Connector 28"/>
            <p:cNvCxnSpPr/>
            <p:nvPr/>
          </p:nvCxnSpPr>
          <p:spPr bwMode="auto">
            <a:xfrm>
              <a:off x="1403648" y="4941168"/>
              <a:ext cx="360040" cy="0"/>
            </a:xfrm>
            <a:prstGeom prst="line">
              <a:avLst/>
            </a:prstGeom>
            <a:solidFill>
              <a:schemeClr val="accent1"/>
            </a:solidFill>
            <a:ln w="38100" cap="sq" cmpd="sng" algn="ctr">
              <a:solidFill>
                <a:srgbClr val="00B050"/>
              </a:solidFill>
              <a:prstDash val="solid"/>
              <a:round/>
              <a:headEnd type="none" w="sm" len="sm"/>
              <a:tailEnd type="none" w="sm" len="sm"/>
            </a:ln>
            <a:effectLst/>
          </p:spPr>
        </p:cxnSp>
      </p:grpSp>
      <p:sp>
        <p:nvSpPr>
          <p:cNvPr id="30" name="TextBox 29"/>
          <p:cNvSpPr txBox="1"/>
          <p:nvPr/>
        </p:nvSpPr>
        <p:spPr>
          <a:xfrm>
            <a:off x="6948264" y="4293096"/>
            <a:ext cx="934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villages</a:t>
            </a:r>
            <a:endParaRPr lang="en-GB" dirty="0"/>
          </a:p>
        </p:txBody>
      </p:sp>
      <p:sp>
        <p:nvSpPr>
          <p:cNvPr id="31" name="TextBox 30"/>
          <p:cNvSpPr txBox="1"/>
          <p:nvPr/>
        </p:nvSpPr>
        <p:spPr>
          <a:xfrm>
            <a:off x="3851920" y="5877272"/>
            <a:ext cx="18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irrigation</a:t>
            </a:r>
            <a:endParaRPr lang="en-GB" dirty="0"/>
          </a:p>
        </p:txBody>
      </p:sp>
      <p:sp>
        <p:nvSpPr>
          <p:cNvPr id="32" name="TextBox 31"/>
          <p:cNvSpPr txBox="1"/>
          <p:nvPr/>
        </p:nvSpPr>
        <p:spPr>
          <a:xfrm>
            <a:off x="2627784" y="2348880"/>
            <a:ext cx="10585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Oil fields</a:t>
            </a:r>
            <a:endParaRPr lang="en-GB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Reducing domestic water supply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Increasing waterborne diseases</a:t>
            </a:r>
          </a:p>
          <a:p>
            <a:r>
              <a:rPr lang="en-GB" dirty="0" smtClean="0"/>
              <a:t>Increasing cost of water	</a:t>
            </a:r>
          </a:p>
          <a:p>
            <a:pPr lvl="1"/>
            <a:r>
              <a:rPr lang="en-GB" dirty="0" smtClean="0"/>
              <a:t>Poverty</a:t>
            </a:r>
          </a:p>
          <a:p>
            <a:pPr lvl="1"/>
            <a:r>
              <a:rPr lang="en-GB" dirty="0" smtClean="0"/>
              <a:t>Inequality</a:t>
            </a:r>
            <a:endParaRPr lang="en-GB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Climate change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Global cumulative impact</a:t>
            </a:r>
          </a:p>
          <a:p>
            <a:r>
              <a:rPr lang="en-GB" dirty="0" smtClean="0"/>
              <a:t>&gt;150,000 annual deaths globally</a:t>
            </a:r>
          </a:p>
          <a:p>
            <a:r>
              <a:rPr lang="en-GB" dirty="0" smtClean="0"/>
              <a:t>Within lifetime of new projects</a:t>
            </a:r>
          </a:p>
          <a:p>
            <a:r>
              <a:rPr lang="en-GB" dirty="0" smtClean="0"/>
              <a:t>Denial</a:t>
            </a:r>
          </a:p>
          <a:p>
            <a:r>
              <a:rPr lang="en-GB" dirty="0" smtClean="0"/>
              <a:t>Urgent</a:t>
            </a:r>
          </a:p>
          <a:p>
            <a:endParaRPr lang="en-GB" dirty="0" smtClean="0"/>
          </a:p>
        </p:txBody>
      </p:sp>
      <p:pic>
        <p:nvPicPr>
          <p:cNvPr id="4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3770284"/>
            <a:ext cx="3995936" cy="3087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3779912" y="5085183"/>
            <a:ext cx="5112568" cy="523220"/>
            <a:chOff x="872008" y="4000498"/>
            <a:chExt cx="8663239" cy="878256"/>
          </a:xfrm>
        </p:grpSpPr>
        <p:cxnSp>
          <p:nvCxnSpPr>
            <p:cNvPr id="6" name="Straight Connector 5"/>
            <p:cNvCxnSpPr/>
            <p:nvPr/>
          </p:nvCxnSpPr>
          <p:spPr bwMode="auto">
            <a:xfrm>
              <a:off x="3176777" y="4399731"/>
              <a:ext cx="6358470" cy="1588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3300"/>
              </a:solidFill>
              <a:prstDash val="dash"/>
              <a:round/>
              <a:headEnd type="none" w="sm" len="sm"/>
              <a:tailEnd type="none" w="sm" len="sm"/>
            </a:ln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p:spPr>
        </p:cxnSp>
        <p:sp>
          <p:nvSpPr>
            <p:cNvPr id="7" name="TextBox 8"/>
            <p:cNvSpPr txBox="1">
              <a:spLocks noChangeArrowheads="1"/>
            </p:cNvSpPr>
            <p:nvPr/>
          </p:nvSpPr>
          <p:spPr bwMode="auto">
            <a:xfrm>
              <a:off x="872008" y="4000498"/>
              <a:ext cx="2452778" cy="8782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GB" sz="2800" dirty="0" smtClean="0">
                  <a:solidFill>
                    <a:srgbClr val="FF0000"/>
                  </a:solidFill>
                  <a:cs typeface="Tahoma" pitchFamily="34" charset="0"/>
                </a:rPr>
                <a:t>Safe</a:t>
              </a:r>
              <a:endParaRPr lang="en-GB" sz="2800" dirty="0">
                <a:solidFill>
                  <a:srgbClr val="FF0000"/>
                </a:solidFill>
                <a:cs typeface="Tahoma" pitchFamily="34" charset="0"/>
              </a:endParaRPr>
            </a:p>
          </p:txBody>
        </p:sp>
      </p:grpSp>
      <p:grpSp>
        <p:nvGrpSpPr>
          <p:cNvPr id="8" name="Group 8"/>
          <p:cNvGrpSpPr>
            <a:grpSpLocks/>
          </p:cNvGrpSpPr>
          <p:nvPr/>
        </p:nvGrpSpPr>
        <p:grpSpPr bwMode="auto">
          <a:xfrm>
            <a:off x="3796616" y="4221093"/>
            <a:ext cx="5167872" cy="523220"/>
            <a:chOff x="254872" y="4000497"/>
            <a:chExt cx="9280375" cy="423177"/>
          </a:xfrm>
        </p:grpSpPr>
        <p:cxnSp>
          <p:nvCxnSpPr>
            <p:cNvPr id="9" name="Straight Connector 8"/>
            <p:cNvCxnSpPr/>
            <p:nvPr/>
          </p:nvCxnSpPr>
          <p:spPr bwMode="auto">
            <a:xfrm>
              <a:off x="3176777" y="4236265"/>
              <a:ext cx="6358470" cy="1589"/>
            </a:xfrm>
            <a:prstGeom prst="line">
              <a:avLst/>
            </a:prstGeom>
            <a:solidFill>
              <a:schemeClr val="accent1"/>
            </a:solidFill>
            <a:ln w="25400" cap="sq" cmpd="sng" algn="ctr">
              <a:solidFill>
                <a:srgbClr val="FF3300"/>
              </a:solidFill>
              <a:prstDash val="dash"/>
              <a:round/>
              <a:headEnd type="none" w="sm" len="sm"/>
              <a:tailEnd type="none" w="sm" len="sm"/>
            </a:ln>
            <a:effectLst>
              <a:glow rad="63500">
                <a:schemeClr val="accent1">
                  <a:satMod val="175000"/>
                  <a:alpha val="40000"/>
                </a:schemeClr>
              </a:glow>
            </a:effectLst>
          </p:spPr>
        </p:cxnSp>
        <p:sp>
          <p:nvSpPr>
            <p:cNvPr id="10" name="TextBox 8"/>
            <p:cNvSpPr txBox="1">
              <a:spLocks noChangeArrowheads="1"/>
            </p:cNvSpPr>
            <p:nvPr/>
          </p:nvSpPr>
          <p:spPr bwMode="auto">
            <a:xfrm>
              <a:off x="254872" y="4000497"/>
              <a:ext cx="2905131" cy="4231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GB" sz="2800" dirty="0">
                  <a:solidFill>
                    <a:srgbClr val="FF0000"/>
                  </a:solidFill>
                  <a:latin typeface="+mj-lt"/>
                  <a:cs typeface="Tahoma" pitchFamily="34" charset="0"/>
                </a:rPr>
                <a:t>Oct 2011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Middle_East_Sea_Level_Risk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3539136"/>
            <a:ext cx="3491880" cy="33188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609600"/>
            <a:ext cx="8532440" cy="1143000"/>
          </a:xfrm>
        </p:spPr>
        <p:txBody>
          <a:bodyPr/>
          <a:lstStyle/>
          <a:p>
            <a:r>
              <a:rPr lang="en-GB" dirty="0" smtClean="0"/>
              <a:t>National climate change impacts </a:t>
            </a:r>
            <a:r>
              <a:rPr lang="en-GB" dirty="0" smtClean="0"/>
              <a:t>vary – Middle East example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1981200"/>
            <a:ext cx="5904656" cy="4114800"/>
          </a:xfrm>
        </p:spPr>
        <p:txBody>
          <a:bodyPr/>
          <a:lstStyle/>
          <a:p>
            <a:r>
              <a:rPr lang="en-GB" dirty="0" smtClean="0"/>
              <a:t>Increasing water scarcity</a:t>
            </a:r>
          </a:p>
          <a:p>
            <a:r>
              <a:rPr lang="en-GB" dirty="0" smtClean="0"/>
              <a:t>Temperature extremes</a:t>
            </a:r>
          </a:p>
          <a:p>
            <a:r>
              <a:rPr lang="en-GB" dirty="0" smtClean="0"/>
              <a:t>Reduced food supply</a:t>
            </a:r>
          </a:p>
          <a:p>
            <a:r>
              <a:rPr lang="en-GB" dirty="0" smtClean="0"/>
              <a:t>Sea flooding</a:t>
            </a:r>
          </a:p>
          <a:p>
            <a:pPr>
              <a:buNone/>
            </a:pPr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artin1">
  <a:themeElements>
    <a:clrScheme name="1_martin1 8">
      <a:dk1>
        <a:srgbClr val="000000"/>
      </a:dk1>
      <a:lt1>
        <a:srgbClr val="A7F0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D0F6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66FF"/>
      </a:hlink>
      <a:folHlink>
        <a:srgbClr val="B2B2B2"/>
      </a:folHlink>
    </a:clrScheme>
    <a:fontScheme name="1_martin1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sq" cmpd="sng" algn="ctr">
          <a:solidFill>
            <a:srgbClr val="993300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rtlCol="0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  <a:cs typeface="Times New Roman" pitchFamily="18" charset="0"/>
          </a:defRPr>
        </a:defPPr>
      </a:lstStyle>
    </a:lnDef>
  </a:objectDefaults>
  <a:extraClrSchemeLst>
    <a:extraClrScheme>
      <a:clrScheme name="1_martin1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rtin1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rtin1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rtin1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rtin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rtin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rtin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rtin1 8">
        <a:dk1>
          <a:srgbClr val="000000"/>
        </a:dk1>
        <a:lt1>
          <a:srgbClr val="A7F0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D0F6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3366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Martin1</Template>
  <TotalTime>620</TotalTime>
  <Words>161</Words>
  <Application>Microsoft Office PowerPoint</Application>
  <PresentationFormat>On-screen Show (4:3)</PresentationFormat>
  <Paragraphs>57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Martin1</vt:lpstr>
      <vt:lpstr>HIA of oil and gas projects: cumulative impacts</vt:lpstr>
      <vt:lpstr>Content</vt:lpstr>
      <vt:lpstr>Objections to advertised paper</vt:lpstr>
      <vt:lpstr>Role of impact assessment?</vt:lpstr>
      <vt:lpstr>Cumulative impacts and policy</vt:lpstr>
      <vt:lpstr>Water scarcity</vt:lpstr>
      <vt:lpstr>Reducing domestic water supply</vt:lpstr>
      <vt:lpstr>Climate change</vt:lpstr>
      <vt:lpstr>National climate change impacts vary – Middle East example</vt:lpstr>
      <vt:lpstr>Corporate climate change policies</vt:lpstr>
      <vt:lpstr>Conclusions</vt:lpstr>
      <vt:lpstr>End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Cumulative impacts</dc:title>
  <dc:creator>Martin Birley</dc:creator>
  <cp:lastModifiedBy>Martin Birley</cp:lastModifiedBy>
  <cp:revision>16</cp:revision>
  <dcterms:created xsi:type="dcterms:W3CDTF">2012-05-10T08:05:25Z</dcterms:created>
  <dcterms:modified xsi:type="dcterms:W3CDTF">2012-06-25T09:04:25Z</dcterms:modified>
</cp:coreProperties>
</file>