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7" r:id="rId1"/>
  </p:sldMasterIdLst>
  <p:notesMasterIdLst>
    <p:notesMasterId r:id="rId14"/>
  </p:notesMasterIdLst>
  <p:handoutMasterIdLst>
    <p:handoutMasterId r:id="rId15"/>
  </p:handoutMasterIdLst>
  <p:sldIdLst>
    <p:sldId id="279" r:id="rId2"/>
    <p:sldId id="388" r:id="rId3"/>
    <p:sldId id="361" r:id="rId4"/>
    <p:sldId id="371" r:id="rId5"/>
    <p:sldId id="389" r:id="rId6"/>
    <p:sldId id="390" r:id="rId7"/>
    <p:sldId id="372" r:id="rId8"/>
    <p:sldId id="391" r:id="rId9"/>
    <p:sldId id="392" r:id="rId10"/>
    <p:sldId id="373" r:id="rId11"/>
    <p:sldId id="381" r:id="rId12"/>
    <p:sldId id="368" r:id="rId13"/>
  </p:sldIdLst>
  <p:sldSz cx="9144000" cy="6858000" type="screen4x3"/>
  <p:notesSz cx="6791325" cy="992187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CC"/>
    <a:srgbClr val="FF66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84" d="100"/>
          <a:sy n="84" d="100"/>
        </p:scale>
        <p:origin x="-10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236" y="-84"/>
      </p:cViewPr>
      <p:guideLst>
        <p:guide orient="horz" pos="3124"/>
        <p:guide pos="213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776" tIns="45888" rIns="91776" bIns="45888" numCol="1" anchor="t"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49688" y="0"/>
            <a:ext cx="2941637" cy="496888"/>
          </a:xfrm>
          <a:prstGeom prst="rect">
            <a:avLst/>
          </a:prstGeom>
          <a:noFill/>
          <a:ln w="9525">
            <a:noFill/>
            <a:miter lim="800000"/>
            <a:headEnd/>
            <a:tailEnd/>
          </a:ln>
          <a:effectLst/>
        </p:spPr>
        <p:txBody>
          <a:bodyPr vert="horz" wrap="square" lIns="91776" tIns="45888" rIns="91776" bIns="45888" numCol="1" anchor="t" anchorCtr="0" compatLnSpc="1">
            <a:prstTxWarp prst="textNoShape">
              <a:avLst/>
            </a:prstTxWarp>
          </a:bodyPr>
          <a:lstStyle>
            <a:lvl1pPr algn="r" defTabSz="911225" eaLnBrk="0" hangingPunct="0">
              <a:defRPr sz="1200">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9424988"/>
            <a:ext cx="2943225" cy="496887"/>
          </a:xfrm>
          <a:prstGeom prst="rect">
            <a:avLst/>
          </a:prstGeom>
          <a:noFill/>
          <a:ln w="9525">
            <a:noFill/>
            <a:miter lim="800000"/>
            <a:headEnd/>
            <a:tailEnd/>
          </a:ln>
          <a:effectLst/>
        </p:spPr>
        <p:txBody>
          <a:bodyPr vert="horz" wrap="square" lIns="91776" tIns="45888" rIns="91776" bIns="45888" numCol="1" anchor="b"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49688" y="9424988"/>
            <a:ext cx="2941637" cy="496887"/>
          </a:xfrm>
          <a:prstGeom prst="rect">
            <a:avLst/>
          </a:prstGeom>
          <a:noFill/>
          <a:ln w="9525">
            <a:noFill/>
            <a:miter lim="800000"/>
            <a:headEnd/>
            <a:tailEnd/>
          </a:ln>
          <a:effectLst/>
        </p:spPr>
        <p:txBody>
          <a:bodyPr vert="horz" wrap="square" lIns="91776" tIns="45888" rIns="91776" bIns="45888" numCol="1" anchor="b" anchorCtr="0" compatLnSpc="1">
            <a:prstTxWarp prst="textNoShape">
              <a:avLst/>
            </a:prstTxWarp>
          </a:bodyPr>
          <a:lstStyle>
            <a:lvl1pPr algn="r" defTabSz="911225" eaLnBrk="0" hangingPunct="0">
              <a:defRPr sz="1200">
                <a:latin typeface="Times New Roman" pitchFamily="18" charset="0"/>
              </a:defRPr>
            </a:lvl1pPr>
          </a:lstStyle>
          <a:p>
            <a:pPr>
              <a:defRPr/>
            </a:pPr>
            <a:fld id="{4522AEEB-EA56-4B45-B760-704A5B338C2B}"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776" tIns="45888" rIns="91776" bIns="45888" numCol="1" anchor="t"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49688" y="0"/>
            <a:ext cx="2941637" cy="496888"/>
          </a:xfrm>
          <a:prstGeom prst="rect">
            <a:avLst/>
          </a:prstGeom>
          <a:noFill/>
          <a:ln w="9525">
            <a:noFill/>
            <a:miter lim="800000"/>
            <a:headEnd/>
            <a:tailEnd/>
          </a:ln>
          <a:effectLst/>
        </p:spPr>
        <p:txBody>
          <a:bodyPr vert="horz" wrap="square" lIns="91776" tIns="45888" rIns="91776" bIns="45888" numCol="1" anchor="t" anchorCtr="0" compatLnSpc="1">
            <a:prstTxWarp prst="textNoShape">
              <a:avLst/>
            </a:prstTxWarp>
          </a:bodyPr>
          <a:lstStyle>
            <a:lvl1pPr algn="r" defTabSz="911225" eaLnBrk="0" hangingPunct="0">
              <a:defRPr sz="1200">
                <a:latin typeface="Times New Roman" pitchFamily="18"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9163" y="747713"/>
            <a:ext cx="4954587" cy="3716337"/>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03288" y="4714875"/>
            <a:ext cx="4984750" cy="4460875"/>
          </a:xfrm>
          <a:prstGeom prst="rect">
            <a:avLst/>
          </a:prstGeom>
          <a:noFill/>
          <a:ln w="9525">
            <a:noFill/>
            <a:miter lim="800000"/>
            <a:headEnd/>
            <a:tailEnd/>
          </a:ln>
          <a:effectLst/>
        </p:spPr>
        <p:txBody>
          <a:bodyPr vert="horz" wrap="square" lIns="91776" tIns="45888" rIns="91776" bIns="4588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424988"/>
            <a:ext cx="2943225" cy="496887"/>
          </a:xfrm>
          <a:prstGeom prst="rect">
            <a:avLst/>
          </a:prstGeom>
          <a:noFill/>
          <a:ln w="9525">
            <a:noFill/>
            <a:miter lim="800000"/>
            <a:headEnd/>
            <a:tailEnd/>
          </a:ln>
          <a:effectLst/>
        </p:spPr>
        <p:txBody>
          <a:bodyPr vert="horz" wrap="square" lIns="91776" tIns="45888" rIns="91776" bIns="45888" numCol="1" anchor="b"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2055" name="Rectangle 7"/>
          <p:cNvSpPr>
            <a:spLocks noGrp="1" noChangeArrowheads="1"/>
          </p:cNvSpPr>
          <p:nvPr>
            <p:ph type="sldNum" sz="quarter" idx="5"/>
          </p:nvPr>
        </p:nvSpPr>
        <p:spPr bwMode="auto">
          <a:xfrm>
            <a:off x="3849688" y="9424988"/>
            <a:ext cx="2941637" cy="496887"/>
          </a:xfrm>
          <a:prstGeom prst="rect">
            <a:avLst/>
          </a:prstGeom>
          <a:noFill/>
          <a:ln w="9525">
            <a:noFill/>
            <a:miter lim="800000"/>
            <a:headEnd/>
            <a:tailEnd/>
          </a:ln>
          <a:effectLst/>
        </p:spPr>
        <p:txBody>
          <a:bodyPr vert="horz" wrap="square" lIns="91776" tIns="45888" rIns="91776" bIns="45888" numCol="1" anchor="b" anchorCtr="0" compatLnSpc="1">
            <a:prstTxWarp prst="textNoShape">
              <a:avLst/>
            </a:prstTxWarp>
          </a:bodyPr>
          <a:lstStyle>
            <a:lvl1pPr algn="r" defTabSz="911225" eaLnBrk="0" hangingPunct="0">
              <a:defRPr sz="1200">
                <a:latin typeface="Times New Roman" pitchFamily="18" charset="0"/>
              </a:defRPr>
            </a:lvl1pPr>
          </a:lstStyle>
          <a:p>
            <a:pPr>
              <a:defRPr/>
            </a:pPr>
            <a:fld id="{55F3E44A-A6B1-41A8-87D8-68B85AFDD8E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92BB0FB-E489-49B7-8501-9F8FACC5B386}" type="slidenum">
              <a:rPr lang="en-GB" smtClean="0"/>
              <a:pPr/>
              <a:t>1</a:t>
            </a:fld>
            <a:endParaRPr lang="en-GB"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spcBef>
                <a:spcPct val="50000"/>
              </a:spcBef>
            </a:pPr>
            <a:endParaRPr lang="en-GB" sz="2400" b="1" smtClean="0">
              <a:solidFill>
                <a:schemeClr val="bg2"/>
              </a:solidFill>
              <a:latin typeface="Arial" charset="0"/>
              <a:cs typeface="Arial" charset="0"/>
            </a:endParaRPr>
          </a:p>
          <a:p>
            <a:pPr eaLnBrk="1" hangingPunct="1">
              <a:spcBef>
                <a:spcPct val="50000"/>
              </a:spcBef>
            </a:pPr>
            <a:endParaRPr lang="en-GB" sz="2400" b="1" smtClean="0">
              <a:solidFill>
                <a:schemeClr val="bg2"/>
              </a:solidFill>
              <a:latin typeface="Arial" charset="0"/>
              <a:cs typeface="Arial" charset="0"/>
            </a:endParaRPr>
          </a:p>
          <a:p>
            <a:pPr eaLnBrk="1" hangingPunct="1">
              <a:spcBef>
                <a:spcPct val="50000"/>
              </a:spcBef>
            </a:pPr>
            <a:endParaRPr lang="en-GB" sz="2400" b="1" smtClean="0">
              <a:solidFill>
                <a:schemeClr val="bg2"/>
              </a:solidFill>
              <a:latin typeface="Arial" charset="0"/>
              <a:cs typeface="Arial" charset="0"/>
            </a:endParaRP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Engaging</a:t>
            </a:r>
            <a:r>
              <a:rPr lang="en-GB" baseline="0" dirty="0" smtClean="0"/>
              <a:t> and increasing understanding - training – WHIASU and LPHTs.  Both overview and QA. Opportunities with LDP plans.</a:t>
            </a:r>
          </a:p>
          <a:p>
            <a:r>
              <a:rPr lang="en-GB" baseline="0" dirty="0" smtClean="0"/>
              <a:t>So, HIAs that are not health risk focussed but also look at any opportunities and benefits.  </a:t>
            </a:r>
          </a:p>
          <a:p>
            <a:r>
              <a:rPr lang="en-GB" baseline="0" dirty="0" smtClean="0"/>
              <a:t>WHIASU QA at least 2 of the HIA reports – produce QA guidance set to a </a:t>
            </a:r>
            <a:r>
              <a:rPr lang="en-GB" baseline="0" smtClean="0"/>
              <a:t>Welsh context</a:t>
            </a:r>
          </a:p>
          <a:p>
            <a:r>
              <a:rPr lang="en-GB" baseline="0" dirty="0" smtClean="0"/>
              <a:t>Make sure that the HIA is appropriate to scale, size, scope and nature of the development.</a:t>
            </a:r>
          </a:p>
          <a:p>
            <a:r>
              <a:rPr lang="en-GB" baseline="0" dirty="0" smtClean="0"/>
              <a:t>Presentation to the Waste Transactors meeting in November 2012.</a:t>
            </a:r>
          </a:p>
          <a:p>
            <a:r>
              <a:rPr lang="en-GB" baseline="0" dirty="0" smtClean="0"/>
              <a:t>HIAs specific - </a:t>
            </a:r>
            <a:r>
              <a:rPr lang="en-GB" sz="1200" dirty="0" smtClean="0"/>
              <a:t>– participatory, broad, consider social and community impacts (not simply environmental health element of an EIA)</a:t>
            </a:r>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CBFD0DD-88CB-4409-BB3F-CE6DC2AA3B0F}" type="slidenum">
              <a:rPr lang="en-GB" smtClean="0"/>
              <a:pPr/>
              <a:t>12</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50000"/>
              </a:spcBef>
            </a:pPr>
            <a:endParaRPr lang="en-GB" sz="2400" b="1" smtClean="0">
              <a:solidFill>
                <a:schemeClr val="bg2"/>
              </a:solidFill>
              <a:latin typeface="Arial" charset="0"/>
              <a:cs typeface="Arial" charset="0"/>
            </a:endParaRPr>
          </a:p>
          <a:p>
            <a:pPr eaLnBrk="1" hangingPunct="1">
              <a:spcBef>
                <a:spcPct val="50000"/>
              </a:spcBef>
            </a:pPr>
            <a:endParaRPr lang="en-GB" sz="2400" b="1" smtClean="0">
              <a:solidFill>
                <a:schemeClr val="bg2"/>
              </a:solidFill>
              <a:latin typeface="Arial" charset="0"/>
              <a:cs typeface="Arial" charset="0"/>
            </a:endParaRPr>
          </a:p>
          <a:p>
            <a:pPr eaLnBrk="1" hangingPunct="1">
              <a:spcBef>
                <a:spcPct val="50000"/>
              </a:spcBef>
            </a:pPr>
            <a:endParaRPr lang="en-GB" sz="2400" b="1" smtClean="0">
              <a:solidFill>
                <a:schemeClr val="bg2"/>
              </a:solidFill>
              <a:latin typeface="Arial" charset="0"/>
              <a:cs typeface="Arial" charset="0"/>
            </a:endParaRP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Devolved</a:t>
            </a:r>
            <a:r>
              <a:rPr lang="en-GB" baseline="0" dirty="0" smtClean="0"/>
              <a:t> Nation – responsible for Planning Policy and own Health Policy amongst others</a:t>
            </a:r>
          </a:p>
          <a:p>
            <a:r>
              <a:rPr lang="en-GB" baseline="0" dirty="0" smtClean="0"/>
              <a:t>Strong tradition of PH and HIA and </a:t>
            </a:r>
            <a:r>
              <a:rPr lang="en-GB" baseline="0" dirty="0" err="1" smtClean="0"/>
              <a:t>HiAP</a:t>
            </a:r>
            <a:r>
              <a:rPr lang="en-GB" baseline="0" dirty="0" smtClean="0"/>
              <a:t> since devolution in 1998.</a:t>
            </a:r>
          </a:p>
          <a:p>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B4DFBFB-B9F8-41DB-93D8-B8B726372FC9}" type="slidenum">
              <a:rPr lang="en-GB" smtClean="0"/>
              <a:pPr/>
              <a:t>3</a:t>
            </a:fld>
            <a:endParaRPr lang="en-GB"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GB" smtClean="0"/>
              <a:t>Broad definition of health and wellbeing – wider determinants of health</a:t>
            </a:r>
          </a:p>
        </p:txBody>
      </p:sp>
      <p:sp>
        <p:nvSpPr>
          <p:cNvPr id="19460" name="Slide Number Placeholder 3"/>
          <p:cNvSpPr>
            <a:spLocks noGrp="1"/>
          </p:cNvSpPr>
          <p:nvPr>
            <p:ph type="sldNum" sz="quarter" idx="5"/>
          </p:nvPr>
        </p:nvSpPr>
        <p:spPr>
          <a:noFill/>
        </p:spPr>
        <p:txBody>
          <a:bodyPr/>
          <a:lstStyle/>
          <a:p>
            <a:fld id="{B5FDEA8D-AAFC-40C8-83D6-2F7EB45CD587}"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Involved national waste planners and policy makers -understand HIA and health and wellbeing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WHIASU integral to all of them – close links and worked together and built up good relationships over a number of years</a:t>
            </a:r>
          </a:p>
          <a:p>
            <a:r>
              <a:rPr lang="en-GB" dirty="0" smtClean="0"/>
              <a:t>Participation</a:t>
            </a:r>
            <a:r>
              <a:rPr lang="en-GB" baseline="0" dirty="0" smtClean="0"/>
              <a:t> was by key organisational stakeholders and community advocates/representative</a:t>
            </a:r>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Better consideration of health and wellbeing impacts including impact of perception of fear, stress, community</a:t>
            </a:r>
          </a:p>
          <a:p>
            <a:r>
              <a:rPr lang="en-GB" sz="1200" dirty="0" smtClean="0"/>
              <a:t>Considers vulnerable groups </a:t>
            </a:r>
            <a:endParaRPr lang="en-GB" sz="1200" dirty="0" smtClean="0"/>
          </a:p>
          <a:p>
            <a:r>
              <a:rPr lang="en-GB" sz="1200" dirty="0" smtClean="0"/>
              <a:t>However</a:t>
            </a:r>
            <a:r>
              <a:rPr lang="en-GB" sz="1200" baseline="0" dirty="0" smtClean="0"/>
              <a:t>, the HIAs have been mixed – some good following the welsh model and had community representation, some not so good with none at all and very health risk focussed and no consideration of communities or impacts on them.  </a:t>
            </a:r>
            <a:endParaRPr lang="en-GB" sz="1200" dirty="0" smtClean="0"/>
          </a:p>
          <a:p>
            <a:r>
              <a:rPr lang="en-GB" sz="1200" dirty="0" smtClean="0"/>
              <a:t>Enhancing the final proposal and including realistic mitigation of impacts</a:t>
            </a:r>
          </a:p>
          <a:p>
            <a:r>
              <a:rPr lang="en-GB" sz="1200" dirty="0" smtClean="0"/>
              <a:t>Open, democratic and participatory – involves local stakeholders including PHW, LA, community health leads and local people</a:t>
            </a:r>
          </a:p>
          <a:p>
            <a:r>
              <a:rPr lang="en-GB" sz="1200" dirty="0" smtClean="0"/>
              <a:t>A way of enhancing communication a facilitated 2 way dialogue with stakeholders</a:t>
            </a:r>
          </a:p>
          <a:p>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Moved the Goalposts – focus on ‘top down’ </a:t>
            </a:r>
            <a:r>
              <a:rPr lang="en-GB" dirty="0" smtClean="0"/>
              <a:t>which has been successful</a:t>
            </a:r>
            <a:r>
              <a:rPr lang="en-GB" baseline="0" dirty="0" smtClean="0"/>
              <a:t> and worked.  Broad, holistic consideration of health and wellbeing and </a:t>
            </a:r>
            <a:r>
              <a:rPr lang="en-GB" baseline="0" dirty="0" err="1" smtClean="0"/>
              <a:t>inequalites</a:t>
            </a:r>
            <a:r>
              <a:rPr lang="en-GB" baseline="0" dirty="0" smtClean="0"/>
              <a:t> and vulnerable groups.</a:t>
            </a:r>
          </a:p>
          <a:p>
            <a:r>
              <a:rPr lang="en-GB" baseline="0" dirty="0" smtClean="0"/>
              <a:t>However, </a:t>
            </a:r>
            <a:r>
              <a:rPr lang="en-GB" dirty="0" smtClean="0"/>
              <a:t>but </a:t>
            </a:r>
            <a:r>
              <a:rPr lang="en-GB" dirty="0" smtClean="0"/>
              <a:t>now have to focus</a:t>
            </a:r>
            <a:r>
              <a:rPr lang="en-GB" baseline="0" dirty="0" smtClean="0"/>
              <a:t> on ‘bottom up’ and proving difficult for a number of reasons</a:t>
            </a:r>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Resources – misunderstanding that LA will</a:t>
            </a:r>
            <a:r>
              <a:rPr lang="en-GB" baseline="0" dirty="0" smtClean="0"/>
              <a:t> have to ‘do’ the HIA or that health is already covered in EIA so why bother?</a:t>
            </a:r>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Several</a:t>
            </a:r>
            <a:r>
              <a:rPr lang="en-GB" baseline="0" dirty="0" smtClean="0"/>
              <a:t> Levers</a:t>
            </a:r>
          </a:p>
          <a:p>
            <a:r>
              <a:rPr lang="en-GB" dirty="0" smtClean="0"/>
              <a:t>Recommendations </a:t>
            </a:r>
            <a:r>
              <a:rPr lang="en-GB" dirty="0" smtClean="0"/>
              <a:t>of RWPFR and WWS don't seem to</a:t>
            </a:r>
            <a:r>
              <a:rPr lang="en-GB" baseline="0" dirty="0" smtClean="0"/>
              <a:t> have been enough.</a:t>
            </a:r>
          </a:p>
          <a:p>
            <a:r>
              <a:rPr lang="en-GB" baseline="0" dirty="0" smtClean="0"/>
              <a:t>CIM goes a step further and is very specific with regard to expectations around HIA – nature, stakeholders, involvement, methodology. However, this is still only ‘best practice’ and is </a:t>
            </a:r>
            <a:r>
              <a:rPr lang="en-GB" baseline="0" dirty="0" err="1" smtClean="0"/>
              <a:t>unenforcable</a:t>
            </a:r>
            <a:endParaRPr lang="en-GB" baseline="0" dirty="0" smtClean="0"/>
          </a:p>
          <a:p>
            <a:r>
              <a:rPr lang="en-GB" baseline="0" dirty="0" smtClean="0"/>
              <a:t>Waste Transactors are a key layer of Regional advisors – they are the links between WG national policy makers and LA Planning Departments and Developers.  They are the translators of policy and advise Planning Departments on expectations for a development and any impact assessments – key people.</a:t>
            </a:r>
          </a:p>
          <a:p>
            <a:r>
              <a:rPr lang="en-GB" baseline="0" dirty="0" smtClean="0"/>
              <a:t>PH Bill Green Paper – consultation December 2012  – January 2013.  Could make HIA statutory in frameworks such as waste, land-use and transport planning (as well as health services and PH)</a:t>
            </a:r>
            <a:endParaRPr lang="en-GB" dirty="0"/>
          </a:p>
        </p:txBody>
      </p:sp>
      <p:sp>
        <p:nvSpPr>
          <p:cNvPr id="4" name="Slide Number Placeholder 3"/>
          <p:cNvSpPr>
            <a:spLocks noGrp="1"/>
          </p:cNvSpPr>
          <p:nvPr>
            <p:ph type="sldNum" sz="quarter" idx="10"/>
          </p:nvPr>
        </p:nvSpPr>
        <p:spPr/>
        <p:txBody>
          <a:bodyPr/>
          <a:lstStyle/>
          <a:p>
            <a:pPr>
              <a:defRPr/>
            </a:pPr>
            <a:fld id="{55F3E44A-A6B1-41A8-87D8-68B85AFDD8EC}"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n-GB"/>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n-US">
                <a:latin typeface="Arial" charset="0"/>
              </a:endParaRPr>
            </a:p>
          </p:txBody>
        </p:sp>
      </p:grpSp>
      <p:sp>
        <p:nvSpPr>
          <p:cNvPr id="440326" name="Rectangle 6"/>
          <p:cNvSpPr>
            <a:spLocks noGrp="1" noChangeArrowheads="1"/>
          </p:cNvSpPr>
          <p:nvPr>
            <p:ph type="ctrTitle"/>
          </p:nvPr>
        </p:nvSpPr>
        <p:spPr>
          <a:xfrm>
            <a:off x="1443038" y="985838"/>
            <a:ext cx="7239000" cy="1444625"/>
          </a:xfrm>
        </p:spPr>
        <p:txBody>
          <a:bodyPr/>
          <a:lstStyle>
            <a:lvl1pPr>
              <a:defRPr sz="4000"/>
            </a:lvl1pPr>
          </a:lstStyle>
          <a:p>
            <a:r>
              <a:rPr lang="en-GB"/>
              <a:t>Click to edit Master title style</a:t>
            </a:r>
          </a:p>
        </p:txBody>
      </p:sp>
      <p:sp>
        <p:nvSpPr>
          <p:cNvPr id="4403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66DD6EC4-2459-48AC-AD83-B42AD2AB642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BF46EA94-C15D-45BC-B6AC-3A7608F3802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2A23835E-D110-4FE8-B321-06132328B9C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FBDF4B29-15E3-49EA-B600-9F782C94FCE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74FDC2D3-740B-478C-8EFE-5872DD5712E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72F3A371-25E3-4AA6-9786-C0638D04FFA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2430BD5D-E1DC-457F-9AB7-D15688500A7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B7665F7E-AA02-4B11-B101-30CB2CF4739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C09DACC6-6E4F-4ABA-B537-2376D3445C6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F5795E14-259E-456F-A739-D35F423330C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AD3EF30A-4FB6-412D-B134-BB79FD42610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EDD4E537-5536-4F52-9B3F-C265C1A722D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238500" y="0"/>
            <a:ext cx="11925300" cy="3810000"/>
            <a:chOff x="-2040" y="0"/>
            <a:chExt cx="7512" cy="2400"/>
          </a:xfrm>
        </p:grpSpPr>
        <p:sp>
          <p:nvSpPr>
            <p:cNvPr id="43929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43930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n-US">
                <a:latin typeface="Arial" charset="0"/>
              </a:endParaRPr>
            </a:p>
          </p:txBody>
        </p:sp>
        <p:sp>
          <p:nvSpPr>
            <p:cNvPr id="43930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n-GB"/>
            </a:p>
          </p:txBody>
        </p:sp>
      </p:grpSp>
      <p:sp>
        <p:nvSpPr>
          <p:cNvPr id="2051"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393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393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4393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B767543-01AA-4A7F-B623-8E68F9F7F26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21"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f.ac.uk/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f.ac.uk/index.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Map_of_Wales.GI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upload.wikimedia.org/wikipedia/commons/5/5c/Europe_location_WAL.pn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0063" y="2000250"/>
            <a:ext cx="8072437" cy="1733550"/>
          </a:xfrm>
        </p:spPr>
        <p:txBody>
          <a:bodyPr/>
          <a:lstStyle/>
          <a:p>
            <a:pPr algn="ctr" eaLnBrk="1" hangingPunct="1"/>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		</a:t>
            </a:r>
            <a:br>
              <a:rPr lang="en-US" sz="3600"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
            </a:r>
            <a:br>
              <a:rPr lang="en-US" sz="3600" dirty="0" smtClean="0">
                <a:solidFill>
                  <a:schemeClr val="accent2"/>
                </a:solidFill>
              </a:rPr>
            </a:br>
            <a:r>
              <a:rPr lang="en-US" sz="3600" dirty="0" smtClean="0">
                <a:solidFill>
                  <a:schemeClr val="accent2"/>
                </a:solidFill>
              </a:rPr>
              <a:t>HIA and Waste Planning in </a:t>
            </a:r>
            <a:br>
              <a:rPr lang="en-US" sz="3600" dirty="0" smtClean="0">
                <a:solidFill>
                  <a:schemeClr val="accent2"/>
                </a:solidFill>
              </a:rPr>
            </a:br>
            <a:r>
              <a:rPr lang="en-US" sz="3600" dirty="0" smtClean="0">
                <a:solidFill>
                  <a:schemeClr val="accent2"/>
                </a:solidFill>
              </a:rPr>
              <a:t>Wales</a:t>
            </a:r>
          </a:p>
        </p:txBody>
      </p:sp>
      <p:sp>
        <p:nvSpPr>
          <p:cNvPr id="4099" name="Rectangle 3"/>
          <p:cNvSpPr>
            <a:spLocks noGrp="1" noChangeArrowheads="1"/>
          </p:cNvSpPr>
          <p:nvPr>
            <p:ph type="subTitle" idx="1"/>
          </p:nvPr>
        </p:nvSpPr>
        <p:spPr/>
        <p:txBody>
          <a:bodyPr/>
          <a:lstStyle/>
          <a:p>
            <a:pPr eaLnBrk="1" hangingPunct="1"/>
            <a:r>
              <a:rPr lang="en-US" smtClean="0">
                <a:hlinkClick r:id="rId3"/>
              </a:rPr>
              <a:t> </a:t>
            </a:r>
            <a:endParaRPr lang="en-US" smtClean="0"/>
          </a:p>
        </p:txBody>
      </p:sp>
      <p:pic>
        <p:nvPicPr>
          <p:cNvPr id="4100" name="Picture 5" descr="logo">
            <a:hlinkClick r:id="rId3"/>
          </p:cNvPr>
          <p:cNvPicPr>
            <a:picLocks noChangeAspect="1" noChangeArrowheads="1"/>
          </p:cNvPicPr>
          <p:nvPr/>
        </p:nvPicPr>
        <p:blipFill>
          <a:blip r:embed="rId4" cstate="print"/>
          <a:srcRect/>
          <a:stretch>
            <a:fillRect/>
          </a:stretch>
        </p:blipFill>
        <p:spPr bwMode="auto">
          <a:xfrm>
            <a:off x="476250" y="358775"/>
            <a:ext cx="1428750" cy="1393825"/>
          </a:xfrm>
          <a:prstGeom prst="rect">
            <a:avLst/>
          </a:prstGeom>
          <a:noFill/>
          <a:ln w="9525">
            <a:noFill/>
            <a:miter lim="800000"/>
            <a:headEnd/>
            <a:tailEnd/>
          </a:ln>
        </p:spPr>
      </p:pic>
      <p:sp>
        <p:nvSpPr>
          <p:cNvPr id="4101" name="Text Box 13"/>
          <p:cNvSpPr txBox="1">
            <a:spLocks noChangeArrowheads="1"/>
          </p:cNvSpPr>
          <p:nvPr/>
        </p:nvSpPr>
        <p:spPr bwMode="auto">
          <a:xfrm>
            <a:off x="1508125" y="4156075"/>
            <a:ext cx="5121275" cy="457200"/>
          </a:xfrm>
          <a:prstGeom prst="rect">
            <a:avLst/>
          </a:prstGeom>
          <a:noFill/>
          <a:ln w="12700">
            <a:noFill/>
            <a:miter lim="800000"/>
            <a:headEnd type="none" w="sm" len="sm"/>
            <a:tailEnd type="none" w="sm" len="sm"/>
          </a:ln>
        </p:spPr>
        <p:txBody>
          <a:bodyPr>
            <a:spAutoFit/>
          </a:bodyPr>
          <a:lstStyle/>
          <a:p>
            <a:pPr eaLnBrk="0" hangingPunct="0"/>
            <a:endParaRPr lang="en-US" sz="2400">
              <a:latin typeface="Times New Roman" pitchFamily="18" charset="0"/>
            </a:endParaRPr>
          </a:p>
        </p:txBody>
      </p:sp>
      <p:sp>
        <p:nvSpPr>
          <p:cNvPr id="4102" name="Text Box 14"/>
          <p:cNvSpPr txBox="1">
            <a:spLocks noChangeArrowheads="1"/>
          </p:cNvSpPr>
          <p:nvPr/>
        </p:nvSpPr>
        <p:spPr bwMode="auto">
          <a:xfrm>
            <a:off x="2555875" y="3933825"/>
            <a:ext cx="4249738" cy="1846659"/>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GB" sz="1600" b="1" dirty="0">
              <a:latin typeface="Arial" charset="0"/>
              <a:cs typeface="Arial" charset="0"/>
            </a:endParaRPr>
          </a:p>
          <a:p>
            <a:pPr algn="ctr" eaLnBrk="0" hangingPunct="0">
              <a:spcBef>
                <a:spcPct val="50000"/>
              </a:spcBef>
            </a:pPr>
            <a:r>
              <a:rPr lang="en-GB" sz="2000" dirty="0">
                <a:solidFill>
                  <a:schemeClr val="accent2"/>
                </a:solidFill>
                <a:latin typeface="Arial" charset="0"/>
                <a:cs typeface="Arial" charset="0"/>
              </a:rPr>
              <a:t>Wales Health Impact Assessment</a:t>
            </a:r>
            <a:br>
              <a:rPr lang="en-GB" sz="2000" dirty="0">
                <a:solidFill>
                  <a:schemeClr val="accent2"/>
                </a:solidFill>
                <a:latin typeface="Arial" charset="0"/>
                <a:cs typeface="Arial" charset="0"/>
              </a:rPr>
            </a:br>
            <a:r>
              <a:rPr lang="en-GB" sz="2000" dirty="0">
                <a:solidFill>
                  <a:schemeClr val="accent2"/>
                </a:solidFill>
                <a:latin typeface="Arial" charset="0"/>
                <a:cs typeface="Arial" charset="0"/>
              </a:rPr>
              <a:t> Support Unit</a:t>
            </a:r>
            <a:endParaRPr lang="en-GB" sz="2000" b="1" dirty="0">
              <a:latin typeface="Arial" charset="0"/>
              <a:cs typeface="Arial" charset="0"/>
            </a:endParaRPr>
          </a:p>
          <a:p>
            <a:pPr algn="ctr" eaLnBrk="0" hangingPunct="0">
              <a:spcBef>
                <a:spcPct val="50000"/>
              </a:spcBef>
            </a:pPr>
            <a:r>
              <a:rPr lang="en-GB" sz="1600" b="1" dirty="0">
                <a:latin typeface="Arial" charset="0"/>
                <a:cs typeface="Arial" charset="0"/>
              </a:rPr>
              <a:t>Liz Green </a:t>
            </a:r>
          </a:p>
          <a:p>
            <a:pPr algn="ctr" eaLnBrk="0" hangingPunct="0">
              <a:spcBef>
                <a:spcPct val="50000"/>
              </a:spcBef>
            </a:pPr>
            <a:r>
              <a:rPr lang="en-GB" sz="1600" b="1" dirty="0">
                <a:latin typeface="Arial" charset="0"/>
                <a:cs typeface="Arial" charset="0"/>
              </a:rPr>
              <a:t>Principal HIA Development </a:t>
            </a:r>
            <a:r>
              <a:rPr lang="en-GB" sz="1600" b="1" dirty="0" smtClean="0">
                <a:latin typeface="Arial" charset="0"/>
                <a:cs typeface="Arial" charset="0"/>
              </a:rPr>
              <a:t>Officer</a:t>
            </a:r>
            <a:endParaRPr lang="en-GB" sz="1600" b="1" dirty="0">
              <a:latin typeface="Arial" charset="0"/>
              <a:cs typeface="Arial" charset="0"/>
            </a:endParaRPr>
          </a:p>
        </p:txBody>
      </p:sp>
      <p:pic>
        <p:nvPicPr>
          <p:cNvPr id="4103" name="Picture 20" descr="WHIASU logo-bilingual-ART"/>
          <p:cNvPicPr>
            <a:picLocks noChangeAspect="1" noChangeArrowheads="1"/>
          </p:cNvPicPr>
          <p:nvPr/>
        </p:nvPicPr>
        <p:blipFill>
          <a:blip r:embed="rId5" cstate="print"/>
          <a:srcRect/>
          <a:stretch>
            <a:fillRect/>
          </a:stretch>
        </p:blipFill>
        <p:spPr bwMode="auto">
          <a:xfrm>
            <a:off x="7164388" y="404813"/>
            <a:ext cx="1395412" cy="1706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Opportunities </a:t>
            </a:r>
            <a:endParaRPr lang="en-GB" dirty="0" smtClean="0"/>
          </a:p>
        </p:txBody>
      </p:sp>
      <p:sp>
        <p:nvSpPr>
          <p:cNvPr id="3" name="Content Placeholder 2"/>
          <p:cNvSpPr>
            <a:spLocks noGrp="1"/>
          </p:cNvSpPr>
          <p:nvPr>
            <p:ph idx="1"/>
          </p:nvPr>
        </p:nvSpPr>
        <p:spPr/>
        <p:txBody>
          <a:bodyPr/>
          <a:lstStyle/>
          <a:p>
            <a:pPr>
              <a:defRPr/>
            </a:pPr>
            <a:r>
              <a:rPr lang="en-GB" sz="2400" dirty="0" smtClean="0">
                <a:latin typeface="+mj-lt"/>
              </a:rPr>
              <a:t>The RWPFR and WWS HIA’s recommend that HIA’s are conducted at a local level in the </a:t>
            </a:r>
            <a:r>
              <a:rPr lang="en-GB" sz="2400" dirty="0" err="1" smtClean="0">
                <a:latin typeface="+mj-lt"/>
              </a:rPr>
              <a:t>siting</a:t>
            </a:r>
            <a:r>
              <a:rPr lang="en-GB" sz="2400" dirty="0" smtClean="0">
                <a:latin typeface="+mj-lt"/>
              </a:rPr>
              <a:t> of waste management facilities.</a:t>
            </a:r>
          </a:p>
          <a:p>
            <a:pPr>
              <a:defRPr/>
            </a:pPr>
            <a:r>
              <a:rPr lang="en-GB" sz="2400" dirty="0" smtClean="0">
                <a:latin typeface="+mj-lt"/>
              </a:rPr>
              <a:t>The Collections, Infrastructure and Markets (CIM) Sector Plan (2012) recommend </a:t>
            </a:r>
            <a:r>
              <a:rPr lang="en-GB" sz="2400" dirty="0" smtClean="0"/>
              <a:t>as best practice </a:t>
            </a:r>
            <a:r>
              <a:rPr lang="en-GB" sz="2400" dirty="0" smtClean="0">
                <a:latin typeface="+mj-lt"/>
              </a:rPr>
              <a:t>that HIAs are conducted in the planning and </a:t>
            </a:r>
            <a:r>
              <a:rPr lang="en-GB" sz="2400" dirty="0" err="1" smtClean="0">
                <a:latin typeface="+mj-lt"/>
              </a:rPr>
              <a:t>siting</a:t>
            </a:r>
            <a:r>
              <a:rPr lang="en-GB" sz="2400" dirty="0" smtClean="0">
                <a:latin typeface="+mj-lt"/>
              </a:rPr>
              <a:t> of facilities, </a:t>
            </a:r>
            <a:r>
              <a:rPr lang="en-GB" sz="2400" dirty="0" smtClean="0"/>
              <a:t>collections</a:t>
            </a:r>
            <a:r>
              <a:rPr lang="en-GB" sz="2400" dirty="0" smtClean="0">
                <a:latin typeface="+mj-lt"/>
              </a:rPr>
              <a:t> and retailing of waste products in Wales</a:t>
            </a:r>
          </a:p>
          <a:p>
            <a:pPr>
              <a:defRPr/>
            </a:pPr>
            <a:r>
              <a:rPr lang="en-GB" sz="2400" dirty="0" smtClean="0">
                <a:latin typeface="+mj-lt"/>
              </a:rPr>
              <a:t>Regional Waste Transactors – key role to play  </a:t>
            </a:r>
          </a:p>
          <a:p>
            <a:pPr>
              <a:defRPr/>
            </a:pPr>
            <a:r>
              <a:rPr lang="en-GB" sz="2400" dirty="0" smtClean="0">
                <a:latin typeface="+mj-lt"/>
              </a:rPr>
              <a:t>Potential Public Health Bill of Wales?</a:t>
            </a:r>
          </a:p>
          <a:p>
            <a:pPr>
              <a:defRPr/>
            </a:pPr>
            <a:endParaRPr lang="en-GB" dirty="0" smtClean="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Way Forward</a:t>
            </a:r>
          </a:p>
        </p:txBody>
      </p:sp>
      <p:sp>
        <p:nvSpPr>
          <p:cNvPr id="14339" name="Content Placeholder 2"/>
          <p:cNvSpPr>
            <a:spLocks noGrp="1"/>
          </p:cNvSpPr>
          <p:nvPr>
            <p:ph idx="1"/>
          </p:nvPr>
        </p:nvSpPr>
        <p:spPr/>
        <p:txBody>
          <a:bodyPr/>
          <a:lstStyle/>
          <a:p>
            <a:r>
              <a:rPr lang="en-GB" sz="2000" dirty="0" smtClean="0"/>
              <a:t>Engaging with local waste planners </a:t>
            </a:r>
          </a:p>
          <a:p>
            <a:r>
              <a:rPr lang="en-GB" sz="2000" dirty="0" smtClean="0"/>
              <a:t>Need to </a:t>
            </a:r>
            <a:r>
              <a:rPr lang="en-GB" sz="2000" dirty="0" smtClean="0"/>
              <a:t>improve </a:t>
            </a:r>
            <a:r>
              <a:rPr lang="en-GB" sz="2000" dirty="0" smtClean="0"/>
              <a:t>the understanding of HIA at a local level and the quality of any </a:t>
            </a:r>
            <a:r>
              <a:rPr lang="en-GB" sz="2000" dirty="0" smtClean="0"/>
              <a:t>HIAs</a:t>
            </a:r>
            <a:endParaRPr lang="en-GB" sz="2000" dirty="0" smtClean="0"/>
          </a:p>
          <a:p>
            <a:r>
              <a:rPr lang="en-GB" sz="2000" dirty="0" smtClean="0"/>
              <a:t>Encourage the commissioning of more standalone HIAs at a local level from the start (CIM and WT role)</a:t>
            </a:r>
          </a:p>
          <a:p>
            <a:r>
              <a:rPr lang="en-GB" sz="2000" dirty="0" smtClean="0"/>
              <a:t>HIAs </a:t>
            </a:r>
            <a:r>
              <a:rPr lang="en-GB" sz="2000" dirty="0" smtClean="0"/>
              <a:t>following Welsh </a:t>
            </a:r>
            <a:r>
              <a:rPr lang="en-GB" sz="2000" smtClean="0"/>
              <a:t>HIA Guidance</a:t>
            </a:r>
          </a:p>
          <a:p>
            <a:r>
              <a:rPr lang="en-GB" sz="2000" dirty="0" smtClean="0"/>
              <a:t>Use  </a:t>
            </a:r>
            <a:r>
              <a:rPr lang="en-GB" sz="2000" dirty="0" smtClean="0"/>
              <a:t>mandatory ‘consultation’ as a framework for community involvement</a:t>
            </a:r>
          </a:p>
          <a:p>
            <a:r>
              <a:rPr lang="en-GB" sz="2000" dirty="0" smtClean="0"/>
              <a:t>Political process – elected members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67544" y="2564904"/>
            <a:ext cx="8229600" cy="1447800"/>
          </a:xfrm>
        </p:spPr>
        <p:txBody>
          <a:bodyPr/>
          <a:lstStyle/>
          <a:p>
            <a:pPr eaLnBrk="1" hangingPunct="1"/>
            <a:r>
              <a:rPr lang="en-GB" dirty="0" smtClean="0"/>
              <a:t>		Wales Health Impact 			Assessment Support Unit</a:t>
            </a:r>
            <a:endParaRPr lang="en-US" dirty="0" smtClean="0"/>
          </a:p>
        </p:txBody>
      </p:sp>
      <p:sp>
        <p:nvSpPr>
          <p:cNvPr id="15363" name="Rectangle 3"/>
          <p:cNvSpPr>
            <a:spLocks noGrp="1" noChangeArrowheads="1"/>
          </p:cNvSpPr>
          <p:nvPr>
            <p:ph type="subTitle" idx="1"/>
          </p:nvPr>
        </p:nvSpPr>
        <p:spPr>
          <a:xfrm>
            <a:off x="2046288" y="3632200"/>
            <a:ext cx="6026150" cy="1498600"/>
          </a:xfrm>
        </p:spPr>
        <p:txBody>
          <a:bodyPr/>
          <a:lstStyle/>
          <a:p>
            <a:pPr eaLnBrk="1" hangingPunct="1"/>
            <a:r>
              <a:rPr lang="en-US" smtClean="0">
                <a:hlinkClick r:id="rId3"/>
              </a:rPr>
              <a:t> </a:t>
            </a:r>
            <a:endParaRPr lang="en-US" smtClean="0"/>
          </a:p>
        </p:txBody>
      </p:sp>
      <p:pic>
        <p:nvPicPr>
          <p:cNvPr id="15364" name="Picture 4" descr="logo">
            <a:hlinkClick r:id="rId3"/>
          </p:cNvPr>
          <p:cNvPicPr>
            <a:picLocks noChangeAspect="1" noChangeArrowheads="1"/>
          </p:cNvPicPr>
          <p:nvPr/>
        </p:nvPicPr>
        <p:blipFill>
          <a:blip r:embed="rId4" cstate="print"/>
          <a:srcRect/>
          <a:stretch>
            <a:fillRect/>
          </a:stretch>
        </p:blipFill>
        <p:spPr bwMode="auto">
          <a:xfrm>
            <a:off x="468313" y="620713"/>
            <a:ext cx="1428750" cy="1393825"/>
          </a:xfrm>
          <a:prstGeom prst="rect">
            <a:avLst/>
          </a:prstGeom>
          <a:noFill/>
          <a:ln w="9525">
            <a:noFill/>
            <a:miter lim="800000"/>
            <a:headEnd/>
            <a:tailEnd/>
          </a:ln>
        </p:spPr>
      </p:pic>
      <p:sp>
        <p:nvSpPr>
          <p:cNvPr id="15365" name="Text Box 5"/>
          <p:cNvSpPr txBox="1">
            <a:spLocks noChangeArrowheads="1"/>
          </p:cNvSpPr>
          <p:nvPr/>
        </p:nvSpPr>
        <p:spPr bwMode="auto">
          <a:xfrm>
            <a:off x="1508125" y="4156075"/>
            <a:ext cx="5121275" cy="457200"/>
          </a:xfrm>
          <a:prstGeom prst="rect">
            <a:avLst/>
          </a:prstGeom>
          <a:noFill/>
          <a:ln w="12700">
            <a:noFill/>
            <a:miter lim="800000"/>
            <a:headEnd type="none" w="sm" len="sm"/>
            <a:tailEnd type="none" w="sm" len="sm"/>
          </a:ln>
        </p:spPr>
        <p:txBody>
          <a:bodyPr>
            <a:spAutoFit/>
          </a:bodyPr>
          <a:lstStyle/>
          <a:p>
            <a:pPr eaLnBrk="0" hangingPunct="0"/>
            <a:endParaRPr lang="en-US" sz="2400">
              <a:latin typeface="Times New Roman" pitchFamily="18" charset="0"/>
            </a:endParaRPr>
          </a:p>
        </p:txBody>
      </p:sp>
      <p:sp>
        <p:nvSpPr>
          <p:cNvPr id="15366" name="Text Box 6"/>
          <p:cNvSpPr txBox="1">
            <a:spLocks noChangeArrowheads="1"/>
          </p:cNvSpPr>
          <p:nvPr/>
        </p:nvSpPr>
        <p:spPr bwMode="auto">
          <a:xfrm>
            <a:off x="2555875" y="3933825"/>
            <a:ext cx="4249738"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1600" b="1">
              <a:latin typeface="Arial" charset="0"/>
              <a:cs typeface="Arial" charset="0"/>
            </a:endParaRPr>
          </a:p>
        </p:txBody>
      </p:sp>
      <p:sp>
        <p:nvSpPr>
          <p:cNvPr id="15367" name="Rectangle 10"/>
          <p:cNvSpPr>
            <a:spLocks noChangeArrowheads="1"/>
          </p:cNvSpPr>
          <p:nvPr/>
        </p:nvSpPr>
        <p:spPr bwMode="auto">
          <a:xfrm>
            <a:off x="2339975" y="4508500"/>
            <a:ext cx="4572000" cy="830263"/>
          </a:xfrm>
          <a:prstGeom prst="rect">
            <a:avLst/>
          </a:prstGeom>
          <a:noFill/>
          <a:ln w="12700">
            <a:noFill/>
            <a:miter lim="800000"/>
            <a:headEnd type="none" w="sm" len="sm"/>
            <a:tailEnd type="none" w="sm" len="sm"/>
          </a:ln>
        </p:spPr>
        <p:txBody>
          <a:bodyPr>
            <a:spAutoFit/>
          </a:bodyPr>
          <a:lstStyle/>
          <a:p>
            <a:pPr algn="ctr"/>
            <a:r>
              <a:rPr lang="en-GB" sz="2400">
                <a:latin typeface="Arial" charset="0"/>
                <a:cs typeface="Arial" charset="0"/>
              </a:rPr>
              <a:t>www.whiasu.wales.nhs.uk </a:t>
            </a:r>
          </a:p>
          <a:p>
            <a:pPr algn="ctr"/>
            <a:r>
              <a:rPr lang="en-GB" sz="2400">
                <a:latin typeface="Arial" charset="0"/>
                <a:cs typeface="Arial" charset="0"/>
              </a:rPr>
              <a:t>Liz.green@wales.nhs.uk</a:t>
            </a:r>
          </a:p>
        </p:txBody>
      </p:sp>
      <p:pic>
        <p:nvPicPr>
          <p:cNvPr id="15368" name="Picture 11" descr="WHIASU logo-bilingual-ART"/>
          <p:cNvPicPr>
            <a:picLocks noChangeAspect="1" noChangeArrowheads="1"/>
          </p:cNvPicPr>
          <p:nvPr/>
        </p:nvPicPr>
        <p:blipFill>
          <a:blip r:embed="rId5" cstate="print"/>
          <a:srcRect/>
          <a:stretch>
            <a:fillRect/>
          </a:stretch>
        </p:blipFill>
        <p:spPr bwMode="auto">
          <a:xfrm>
            <a:off x="7019925" y="333375"/>
            <a:ext cx="1530350" cy="1871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Map of Wales">
            <a:hlinkClick r:id="rId3" tooltip="Map of Wales"/>
          </p:cNvPr>
          <p:cNvPicPr>
            <a:picLocks noChangeAspect="1" noChangeArrowheads="1"/>
          </p:cNvPicPr>
          <p:nvPr/>
        </p:nvPicPr>
        <p:blipFill>
          <a:blip r:embed="rId4" cstate="print"/>
          <a:srcRect/>
          <a:stretch>
            <a:fillRect/>
          </a:stretch>
        </p:blipFill>
        <p:spPr bwMode="auto">
          <a:xfrm>
            <a:off x="250825" y="2205038"/>
            <a:ext cx="2938463" cy="3419475"/>
          </a:xfrm>
          <a:prstGeom prst="rect">
            <a:avLst/>
          </a:prstGeom>
          <a:noFill/>
        </p:spPr>
      </p:pic>
      <p:pic>
        <p:nvPicPr>
          <p:cNvPr id="413699" name="Picture 3" descr="Image:Europe location WAL.png">
            <a:hlinkClick r:id="rId5"/>
          </p:cNvPr>
          <p:cNvPicPr>
            <a:picLocks noChangeAspect="1" noChangeArrowheads="1"/>
          </p:cNvPicPr>
          <p:nvPr/>
        </p:nvPicPr>
        <p:blipFill>
          <a:blip r:embed="rId6" cstate="print"/>
          <a:srcRect/>
          <a:stretch>
            <a:fillRect/>
          </a:stretch>
        </p:blipFill>
        <p:spPr bwMode="auto">
          <a:xfrm>
            <a:off x="3995738" y="2078038"/>
            <a:ext cx="4241800" cy="3182937"/>
          </a:xfrm>
          <a:prstGeom prst="rect">
            <a:avLst/>
          </a:prstGeom>
          <a:noFill/>
        </p:spPr>
      </p:pic>
      <p:sp>
        <p:nvSpPr>
          <p:cNvPr id="413700" name="Line 4"/>
          <p:cNvSpPr>
            <a:spLocks noChangeShapeType="1"/>
          </p:cNvSpPr>
          <p:nvPr/>
        </p:nvSpPr>
        <p:spPr bwMode="auto">
          <a:xfrm flipV="1">
            <a:off x="2124075" y="3933825"/>
            <a:ext cx="3167063" cy="1366838"/>
          </a:xfrm>
          <a:prstGeom prst="line">
            <a:avLst/>
          </a:prstGeom>
          <a:noFill/>
          <a:ln w="47625">
            <a:solidFill>
              <a:srgbClr val="CC3399"/>
            </a:solidFill>
            <a:round/>
            <a:headEnd type="triangle" w="med" len="med"/>
            <a:tailEnd type="triangle" w="med" len="med"/>
          </a:ln>
          <a:effectLst/>
        </p:spPr>
        <p:txBody>
          <a:bodyPr/>
          <a:lstStyle/>
          <a:p>
            <a:endParaRPr lang="en-GB"/>
          </a:p>
        </p:txBody>
      </p:sp>
      <p:sp>
        <p:nvSpPr>
          <p:cNvPr id="413701" name="Rectangle 5"/>
          <p:cNvSpPr>
            <a:spLocks noGrp="1" noChangeArrowheads="1"/>
          </p:cNvSpPr>
          <p:nvPr>
            <p:ph type="title"/>
          </p:nvPr>
        </p:nvSpPr>
        <p:spPr>
          <a:xfrm>
            <a:off x="539750" y="0"/>
            <a:ext cx="8604250" cy="1481138"/>
          </a:xfrm>
        </p:spPr>
        <p:txBody>
          <a:bodyPr/>
          <a:lstStyle/>
          <a:p>
            <a:r>
              <a:rPr lang="en-GB">
                <a:solidFill>
                  <a:schemeClr val="accent2"/>
                </a:solidFill>
              </a:rPr>
              <a:t/>
            </a:r>
            <a:br>
              <a:rPr lang="en-GB">
                <a:solidFill>
                  <a:schemeClr val="accent2"/>
                </a:solidFill>
              </a:rPr>
            </a:br>
            <a:r>
              <a:rPr lang="en-GB">
                <a:solidFill>
                  <a:schemeClr val="accent2"/>
                </a:solidFill>
              </a:rPr>
              <a:t>Locating Wales</a:t>
            </a:r>
            <a:br>
              <a:rPr lang="en-GB">
                <a:solidFill>
                  <a:schemeClr val="accent2"/>
                </a:solidFill>
              </a:rPr>
            </a:br>
            <a:endParaRPr lang="en-GB" sz="400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z="3200" dirty="0" smtClean="0">
                <a:solidFill>
                  <a:schemeClr val="accent2"/>
                </a:solidFill>
              </a:rPr>
              <a:t>Health and Planning: Strategic Drivers</a:t>
            </a:r>
          </a:p>
        </p:txBody>
      </p:sp>
      <p:sp>
        <p:nvSpPr>
          <p:cNvPr id="5123" name="Rectangle 3"/>
          <p:cNvSpPr>
            <a:spLocks noGrp="1" noChangeArrowheads="1"/>
          </p:cNvSpPr>
          <p:nvPr>
            <p:ph type="body" idx="1"/>
          </p:nvPr>
        </p:nvSpPr>
        <p:spPr/>
        <p:txBody>
          <a:bodyPr/>
          <a:lstStyle/>
          <a:p>
            <a:pPr eaLnBrk="1" hangingPunct="1"/>
            <a:r>
              <a:rPr lang="en-GB" sz="2400" smtClean="0"/>
              <a:t>Wales: A Better Country (2003)</a:t>
            </a:r>
          </a:p>
          <a:p>
            <a:pPr eaLnBrk="1" hangingPunct="1"/>
            <a:r>
              <a:rPr lang="en-GB" sz="2400" smtClean="0"/>
              <a:t>One Wales: A Progressive Agenda for the Government of Wales (2007)</a:t>
            </a:r>
          </a:p>
          <a:p>
            <a:pPr eaLnBrk="1" hangingPunct="1"/>
            <a:r>
              <a:rPr lang="en-GB" sz="2400" smtClean="0"/>
              <a:t>Making the Connections</a:t>
            </a:r>
          </a:p>
          <a:p>
            <a:pPr eaLnBrk="1" hangingPunct="1"/>
            <a:r>
              <a:rPr lang="en-GB" sz="2400" smtClean="0"/>
              <a:t>Our Healthy Future’ and ‘Fairer Outcomes for All’ – Public Health Strategy for Wales </a:t>
            </a:r>
          </a:p>
          <a:p>
            <a:pPr eaLnBrk="1" hangingPunct="1"/>
            <a:r>
              <a:rPr lang="en-GB" sz="2400" smtClean="0"/>
              <a:t>Consideration of Health in All Policies (HiAP)</a:t>
            </a:r>
          </a:p>
          <a:p>
            <a:pPr eaLnBrk="1" hangingPunct="1"/>
            <a:r>
              <a:rPr lang="en-GB" sz="2400" smtClean="0"/>
              <a:t>SEA/EIA - consideration of ‘human health’ and ‘population health’</a:t>
            </a:r>
          </a:p>
          <a:p>
            <a:pPr eaLnBrk="1" hangingPunct="1"/>
            <a:endParaRPr lang="en-GB" sz="2400" smtClean="0"/>
          </a:p>
          <a:p>
            <a:pPr eaLnBrk="1" hangingPunct="1"/>
            <a:endParaRPr lang="en-GB"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Waste Planning - HIA</a:t>
            </a:r>
          </a:p>
        </p:txBody>
      </p:sp>
      <p:sp>
        <p:nvSpPr>
          <p:cNvPr id="3" name="Content Placeholder 2"/>
          <p:cNvSpPr>
            <a:spLocks noGrp="1"/>
          </p:cNvSpPr>
          <p:nvPr>
            <p:ph idx="1"/>
          </p:nvPr>
        </p:nvSpPr>
        <p:spPr/>
        <p:txBody>
          <a:bodyPr/>
          <a:lstStyle/>
          <a:p>
            <a:pPr eaLnBrk="1" hangingPunct="1">
              <a:defRPr/>
            </a:pPr>
            <a:r>
              <a:rPr lang="en-GB" dirty="0" smtClean="0">
                <a:latin typeface="+mj-lt"/>
              </a:rPr>
              <a:t>TAN 21:  Technical Advice Note 21(2002)</a:t>
            </a:r>
          </a:p>
          <a:p>
            <a:pPr eaLnBrk="1" hangingPunct="1">
              <a:defRPr/>
            </a:pPr>
            <a:r>
              <a:rPr lang="en-GB" sz="2800" dirty="0" smtClean="0">
                <a:latin typeface="+mj-lt"/>
              </a:rPr>
              <a:t>Part of Planning Policy Wales</a:t>
            </a:r>
          </a:p>
          <a:p>
            <a:pPr eaLnBrk="1" hangingPunct="1">
              <a:defRPr/>
            </a:pPr>
            <a:r>
              <a:rPr lang="en-GB" sz="2400" dirty="0" smtClean="0"/>
              <a:t>Describes the use of HIA in developing national plans and strategies.  </a:t>
            </a:r>
          </a:p>
          <a:p>
            <a:pPr eaLnBrk="1" hangingPunct="1">
              <a:defRPr/>
            </a:pPr>
            <a:endParaRPr lang="en-GB" sz="2000" dirty="0" smtClean="0"/>
          </a:p>
          <a:p>
            <a:pPr eaLnBrk="1" hangingPunct="1">
              <a:defRPr/>
            </a:pPr>
            <a:endParaRPr lang="en-GB"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and Regional Strategic Waste HIAs</a:t>
            </a:r>
            <a:endParaRPr lang="en-GB" dirty="0"/>
          </a:p>
        </p:txBody>
      </p:sp>
      <p:sp>
        <p:nvSpPr>
          <p:cNvPr id="3" name="Content Placeholder 2"/>
          <p:cNvSpPr>
            <a:spLocks noGrp="1"/>
          </p:cNvSpPr>
          <p:nvPr>
            <p:ph idx="1"/>
          </p:nvPr>
        </p:nvSpPr>
        <p:spPr/>
        <p:txBody>
          <a:bodyPr/>
          <a:lstStyle/>
          <a:p>
            <a:pPr eaLnBrk="1" hangingPunct="1">
              <a:defRPr/>
            </a:pPr>
            <a:r>
              <a:rPr lang="en-GB" sz="3200" dirty="0" smtClean="0"/>
              <a:t>HIAs completed for:</a:t>
            </a:r>
          </a:p>
          <a:p>
            <a:pPr marL="514350" indent="-514350" eaLnBrk="1" hangingPunct="1">
              <a:buFont typeface="+mj-lt"/>
              <a:buAutoNum type="arabicPeriod"/>
              <a:defRPr/>
            </a:pPr>
            <a:r>
              <a:rPr lang="en-GB" sz="3200" dirty="0" smtClean="0"/>
              <a:t>Regional Waste Plan First Review (2008)</a:t>
            </a:r>
          </a:p>
          <a:p>
            <a:pPr marL="514350" indent="-514350" eaLnBrk="1" hangingPunct="1">
              <a:buFont typeface="+mj-lt"/>
              <a:buAutoNum type="arabicPeriod"/>
              <a:defRPr/>
            </a:pPr>
            <a:r>
              <a:rPr lang="en-GB" sz="3200" dirty="0" smtClean="0"/>
              <a:t>Wise About Waste:  Wales Waste Strategy (2002 and 2009)</a:t>
            </a:r>
          </a:p>
          <a:p>
            <a:pPr marL="514350" indent="-514350" eaLnBrk="1" hangingPunct="1">
              <a:buFont typeface="+mj-lt"/>
              <a:buAutoNum type="arabicPeriod"/>
              <a:defRPr/>
            </a:pPr>
            <a:r>
              <a:rPr lang="en-GB" sz="3200" dirty="0" smtClean="0"/>
              <a:t>Wales Waste Strategy Sector Plans (2011- present)</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and Regional Waste HIAs</a:t>
            </a:r>
            <a:endParaRPr lang="en-GB" dirty="0"/>
          </a:p>
        </p:txBody>
      </p:sp>
      <p:sp>
        <p:nvSpPr>
          <p:cNvPr id="3" name="Content Placeholder 2"/>
          <p:cNvSpPr>
            <a:spLocks noGrp="1"/>
          </p:cNvSpPr>
          <p:nvPr>
            <p:ph idx="1"/>
          </p:nvPr>
        </p:nvSpPr>
        <p:spPr/>
        <p:txBody>
          <a:bodyPr/>
          <a:lstStyle/>
          <a:p>
            <a:r>
              <a:rPr lang="en-GB" sz="2400" dirty="0" smtClean="0"/>
              <a:t>All commissioned by Welsh Government</a:t>
            </a:r>
          </a:p>
          <a:p>
            <a:r>
              <a:rPr lang="en-GB" sz="2400" dirty="0" smtClean="0"/>
              <a:t>Involved national waste planners and policy makers </a:t>
            </a:r>
          </a:p>
          <a:p>
            <a:r>
              <a:rPr lang="en-GB" sz="2400" dirty="0" smtClean="0"/>
              <a:t>WHIASU integral to all of them</a:t>
            </a:r>
          </a:p>
          <a:p>
            <a:r>
              <a:rPr lang="en-GB" sz="2400" dirty="0" smtClean="0"/>
              <a:t>All of them have:</a:t>
            </a:r>
          </a:p>
          <a:p>
            <a:r>
              <a:rPr lang="en-GB" sz="2400" dirty="0" smtClean="0"/>
              <a:t>Considered the social determinants of health/positive concept of health</a:t>
            </a:r>
          </a:p>
          <a:p>
            <a:r>
              <a:rPr lang="en-GB" sz="2400" dirty="0" smtClean="0"/>
              <a:t>Multi-sector Steering Groups (participatory)</a:t>
            </a:r>
          </a:p>
          <a:p>
            <a:r>
              <a:rPr lang="en-GB" sz="2400" dirty="0" smtClean="0"/>
              <a:t>Comprehensive</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Local Site Specific HIAs</a:t>
            </a:r>
          </a:p>
        </p:txBody>
      </p:sp>
      <p:sp>
        <p:nvSpPr>
          <p:cNvPr id="10243" name="Content Placeholder 2"/>
          <p:cNvSpPr>
            <a:spLocks noGrp="1"/>
          </p:cNvSpPr>
          <p:nvPr>
            <p:ph idx="1"/>
          </p:nvPr>
        </p:nvSpPr>
        <p:spPr/>
        <p:txBody>
          <a:bodyPr/>
          <a:lstStyle/>
          <a:p>
            <a:r>
              <a:rPr lang="en-GB" sz="2400" dirty="0" smtClean="0"/>
              <a:t>Proposed Biomass Plant, </a:t>
            </a:r>
            <a:r>
              <a:rPr lang="en-GB" sz="2400" dirty="0" err="1" smtClean="0"/>
              <a:t>Llangefni</a:t>
            </a:r>
            <a:r>
              <a:rPr lang="en-GB" sz="2400" dirty="0" smtClean="0"/>
              <a:t>, Anglesey (2010 - Locally led HIA) and (2011 - Private consultant HIA).</a:t>
            </a:r>
          </a:p>
          <a:p>
            <a:r>
              <a:rPr lang="en-GB" sz="2400" dirty="0" smtClean="0"/>
              <a:t>Proposed Waste Incineration Development, </a:t>
            </a:r>
            <a:r>
              <a:rPr lang="en-GB" sz="2400" dirty="0" err="1" smtClean="0"/>
              <a:t>Splott</a:t>
            </a:r>
            <a:r>
              <a:rPr lang="en-GB" sz="2400" dirty="0" smtClean="0"/>
              <a:t> (2010)</a:t>
            </a:r>
          </a:p>
          <a:p>
            <a:r>
              <a:rPr lang="en-GB" sz="2400" dirty="0" smtClean="0"/>
              <a:t>Brig-Y-Cwm Energy from Waste Facility (2010)</a:t>
            </a:r>
          </a:p>
          <a:p>
            <a:r>
              <a:rPr lang="en-GB" sz="2400" dirty="0" err="1" smtClean="0"/>
              <a:t>Nantygwyddon</a:t>
            </a:r>
            <a:r>
              <a:rPr lang="en-GB" sz="2400" dirty="0" smtClean="0"/>
              <a:t> Landfill Site (1997 and 2005 - remediation)</a:t>
            </a:r>
          </a:p>
          <a:p>
            <a:r>
              <a:rPr lang="en-GB" sz="2400" dirty="0" err="1" smtClean="0"/>
              <a:t>Penybont</a:t>
            </a:r>
            <a:r>
              <a:rPr lang="en-GB" sz="2400" dirty="0" smtClean="0"/>
              <a:t> Landfill Site, Flintshire (2001)</a:t>
            </a:r>
          </a:p>
          <a:p>
            <a:endParaRPr lang="en-GB"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Sounds Good?</a:t>
            </a:r>
            <a:endParaRPr lang="en-GB" dirty="0"/>
          </a:p>
        </p:txBody>
      </p:sp>
      <p:sp>
        <p:nvSpPr>
          <p:cNvPr id="3" name="Content Placeholder 2"/>
          <p:cNvSpPr>
            <a:spLocks noGrp="1"/>
          </p:cNvSpPr>
          <p:nvPr>
            <p:ph idx="1"/>
          </p:nvPr>
        </p:nvSpPr>
        <p:spPr/>
        <p:txBody>
          <a:bodyPr/>
          <a:lstStyle/>
          <a:p>
            <a:pPr>
              <a:buNone/>
            </a:pPr>
            <a:r>
              <a:rPr lang="en-GB" dirty="0" smtClean="0"/>
              <a:t>    </a:t>
            </a:r>
            <a:endParaRPr lang="en-GB" dirty="0"/>
          </a:p>
        </p:txBody>
      </p:sp>
      <p:pic>
        <p:nvPicPr>
          <p:cNvPr id="25602" name="Picture 2" descr="C:\Documents and Settings\Li120104\Local Settings\Temporary Internet Files\Content.IE5\06C63G4Z\MC900037109[1].wmf"/>
          <p:cNvPicPr>
            <a:picLocks noChangeAspect="1" noChangeArrowheads="1"/>
          </p:cNvPicPr>
          <p:nvPr/>
        </p:nvPicPr>
        <p:blipFill>
          <a:blip r:embed="rId3" cstate="print"/>
          <a:srcRect/>
          <a:stretch>
            <a:fillRect/>
          </a:stretch>
        </p:blipFill>
        <p:spPr bwMode="auto">
          <a:xfrm>
            <a:off x="2502644" y="2357430"/>
            <a:ext cx="4138711" cy="31086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Issues and Challenges</a:t>
            </a:r>
            <a:endParaRPr lang="en-GB" dirty="0"/>
          </a:p>
        </p:txBody>
      </p:sp>
      <p:sp>
        <p:nvSpPr>
          <p:cNvPr id="3" name="Content Placeholder 2"/>
          <p:cNvSpPr>
            <a:spLocks noGrp="1"/>
          </p:cNvSpPr>
          <p:nvPr>
            <p:ph idx="1"/>
          </p:nvPr>
        </p:nvSpPr>
        <p:spPr/>
        <p:txBody>
          <a:bodyPr/>
          <a:lstStyle/>
          <a:p>
            <a:r>
              <a:rPr lang="en-US" sz="2000" dirty="0" smtClean="0"/>
              <a:t>Still small number of HIAs </a:t>
            </a:r>
            <a:r>
              <a:rPr lang="en-US" sz="2000" dirty="0" err="1" smtClean="0"/>
              <a:t>vs</a:t>
            </a:r>
            <a:r>
              <a:rPr lang="en-US" sz="2000" dirty="0" smtClean="0"/>
              <a:t> EIA</a:t>
            </a:r>
          </a:p>
          <a:p>
            <a:r>
              <a:rPr lang="en-US" sz="2000" dirty="0" smtClean="0"/>
              <a:t>Definitions of ‘health’ – narrow </a:t>
            </a:r>
            <a:r>
              <a:rPr lang="en-US" sz="2000" dirty="0" err="1" smtClean="0"/>
              <a:t>vs</a:t>
            </a:r>
            <a:r>
              <a:rPr lang="en-US" sz="2000" dirty="0" smtClean="0"/>
              <a:t> broad</a:t>
            </a:r>
          </a:p>
          <a:p>
            <a:r>
              <a:rPr lang="en-US" sz="2000" dirty="0" smtClean="0"/>
              <a:t>Understanding at a strategic planning level </a:t>
            </a:r>
            <a:r>
              <a:rPr lang="en-US" sz="2000" dirty="0" err="1" smtClean="0"/>
              <a:t>vs</a:t>
            </a:r>
            <a:r>
              <a:rPr lang="en-US" sz="2000" dirty="0" smtClean="0"/>
              <a:t> local planning level – not just HIA but health and wellbeing</a:t>
            </a:r>
          </a:p>
          <a:p>
            <a:r>
              <a:rPr lang="en-US" sz="2000" dirty="0" smtClean="0"/>
              <a:t>Fears that process resource intensive or duplication</a:t>
            </a:r>
          </a:p>
          <a:p>
            <a:r>
              <a:rPr lang="en-US" sz="2000" dirty="0" smtClean="0"/>
              <a:t>Community consultation </a:t>
            </a:r>
            <a:r>
              <a:rPr lang="en-US" sz="2000" dirty="0" err="1" smtClean="0"/>
              <a:t>vs</a:t>
            </a:r>
            <a:r>
              <a:rPr lang="en-US" sz="2000" dirty="0" smtClean="0"/>
              <a:t> involvement – fears from and benefits for both sides</a:t>
            </a:r>
          </a:p>
          <a:p>
            <a:r>
              <a:rPr lang="en-US" sz="2000" dirty="0" smtClean="0"/>
              <a:t>Context and political frameworks at a local level</a:t>
            </a:r>
          </a:p>
          <a:p>
            <a:r>
              <a:rPr lang="en-US" sz="2000" dirty="0" smtClean="0"/>
              <a:t>Quality of HIA’s being completed - public </a:t>
            </a:r>
            <a:r>
              <a:rPr lang="en-US" sz="2000" dirty="0" err="1" smtClean="0"/>
              <a:t>vs</a:t>
            </a:r>
            <a:r>
              <a:rPr lang="en-US" sz="2000" dirty="0" smtClean="0"/>
              <a:t> private commissions</a:t>
            </a:r>
          </a:p>
          <a:p>
            <a:endParaRPr lang="en-GB" dirty="0"/>
          </a:p>
        </p:txBody>
      </p:sp>
    </p:spTree>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5372</TotalTime>
  <Words>989</Words>
  <Application>Microsoft Office PowerPoint</Application>
  <PresentationFormat>On-screen Show (4:3)</PresentationFormat>
  <Paragraphs>105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Eclipse</vt:lpstr>
      <vt:lpstr>        HIA and Waste Planning in  Wales</vt:lpstr>
      <vt:lpstr> Locating Wales </vt:lpstr>
      <vt:lpstr>Health and Planning: Strategic Drivers</vt:lpstr>
      <vt:lpstr>Waste Planning - HIA</vt:lpstr>
      <vt:lpstr>National and Regional Strategic Waste HIAs</vt:lpstr>
      <vt:lpstr>National and Regional Waste HIAs</vt:lpstr>
      <vt:lpstr>Local Site Specific HIAs</vt:lpstr>
      <vt:lpstr>Sounds Good?</vt:lpstr>
      <vt:lpstr>Why? Issues and Challenges</vt:lpstr>
      <vt:lpstr>Opportunities </vt:lpstr>
      <vt:lpstr>Way Forward</vt:lpstr>
      <vt:lpstr>  Wales Health Impact    Assessment Support Unit</vt:lpstr>
    </vt:vector>
  </TitlesOfParts>
  <Company>Siemens Business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health impact assessment in Wales</dc:title>
  <dc:creator>Ceri Breeze</dc:creator>
  <cp:lastModifiedBy>Liz Green</cp:lastModifiedBy>
  <cp:revision>281</cp:revision>
  <cp:lastPrinted>2003-09-11T16:03:29Z</cp:lastPrinted>
  <dcterms:created xsi:type="dcterms:W3CDTF">2000-09-25T12:38:00Z</dcterms:created>
  <dcterms:modified xsi:type="dcterms:W3CDTF">2013-05-03T12:55:53Z</dcterms:modified>
</cp:coreProperties>
</file>