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900" r:id="rId1"/>
    <p:sldMasterId id="2147483912" r:id="rId2"/>
  </p:sldMasterIdLst>
  <p:notesMasterIdLst>
    <p:notesMasterId r:id="rId31"/>
  </p:notesMasterIdLst>
  <p:sldIdLst>
    <p:sldId id="256" r:id="rId3"/>
    <p:sldId id="282" r:id="rId4"/>
    <p:sldId id="283" r:id="rId5"/>
    <p:sldId id="284" r:id="rId6"/>
    <p:sldId id="279" r:id="rId7"/>
    <p:sldId id="266" r:id="rId8"/>
    <p:sldId id="259" r:id="rId9"/>
    <p:sldId id="260" r:id="rId10"/>
    <p:sldId id="297" r:id="rId11"/>
    <p:sldId id="299" r:id="rId12"/>
    <p:sldId id="298" r:id="rId13"/>
    <p:sldId id="300" r:id="rId14"/>
    <p:sldId id="264" r:id="rId15"/>
    <p:sldId id="263" r:id="rId16"/>
    <p:sldId id="267" r:id="rId17"/>
    <p:sldId id="275" r:id="rId18"/>
    <p:sldId id="268" r:id="rId19"/>
    <p:sldId id="276" r:id="rId20"/>
    <p:sldId id="269" r:id="rId21"/>
    <p:sldId id="270" r:id="rId22"/>
    <p:sldId id="294" r:id="rId23"/>
    <p:sldId id="295" r:id="rId24"/>
    <p:sldId id="287" r:id="rId25"/>
    <p:sldId id="288" r:id="rId26"/>
    <p:sldId id="289" r:id="rId27"/>
    <p:sldId id="293" r:id="rId28"/>
    <p:sldId id="296" r:id="rId29"/>
    <p:sldId id="290" r:id="rId3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151" autoAdjust="0"/>
  </p:normalViewPr>
  <p:slideViewPr>
    <p:cSldViewPr>
      <p:cViewPr varScale="1">
        <p:scale>
          <a:sx n="59" d="100"/>
          <a:sy n="59" d="100"/>
        </p:scale>
        <p:origin x="-81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FC17A3-B523-42B5-B7F0-C9DA20C44E1D}" type="datetimeFigureOut">
              <a:rPr lang="tr-TR" smtClean="0"/>
              <a:t>18.05.2015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036FEC-D073-4A7D-9C7E-8F51C81F870B}" type="slidenum">
              <a:rPr lang="tr-TR" smtClean="0"/>
              <a:t>‹#›</a:t>
            </a:fld>
            <a:endParaRPr lang="tr-TR"/>
          </a:p>
        </p:txBody>
      </p:sp>
    </p:spTree>
    <p:extLst>
      <p:ext uri="{BB962C8B-B14F-4D97-AF65-F5344CB8AC3E}">
        <p14:creationId xmlns:p14="http://schemas.microsoft.com/office/powerpoint/2010/main" val="117499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smtClean="0"/>
              <a:t>Turkey's application to accede to the European Economic Community, the predecessor of the European Union (EU), was made on 14 April 1987. Turkey has been an associate member since 1963.[2] After the ten founding members, Turkey was one of the first countries to become a member of the Council of Europe in 1949, and was also a founding member of the Organisation for Economic Co-operation and Development (OECD) in 1961[3] and the Organization for Security and Co-operation in Europe (OSCE) in 1973. The country has also been an associate member of the Western European Union from 1992 to its end in 2011, and is a part of the "Western Europe" branch of the Western European and Others Group (WEOG) at the United Nations. Turkey signed a Customs Union agreement with the EU in 1995 and was officially recognised as a candidate for full membership on 12 December 1999, at the Helsinki summit of the European Council. Negotiations were started on 3 October 2005, and the process, should it be in Turkey's </a:t>
            </a:r>
            <a:r>
              <a:rPr lang="en-US" dirty="0" err="1" smtClean="0"/>
              <a:t>favour</a:t>
            </a:r>
            <a:r>
              <a:rPr lang="en-US" dirty="0" smtClean="0"/>
              <a:t>, is likely to take more than a decade to complete.[4] The membership bid has become a major controversy of the ongoing enlargement of the European Union.[5]</a:t>
            </a:r>
            <a:endParaRPr lang="en-US" dirty="0"/>
          </a:p>
        </p:txBody>
      </p:sp>
      <p:sp>
        <p:nvSpPr>
          <p:cNvPr id="4" name="Slayt Numarası Yer Tutucusu 3"/>
          <p:cNvSpPr>
            <a:spLocks noGrp="1"/>
          </p:cNvSpPr>
          <p:nvPr>
            <p:ph type="sldNum" sz="quarter" idx="10"/>
          </p:nvPr>
        </p:nvSpPr>
        <p:spPr/>
        <p:txBody>
          <a:bodyPr/>
          <a:lstStyle/>
          <a:p>
            <a:fld id="{E0036FEC-D073-4A7D-9C7E-8F51C81F870B}" type="slidenum">
              <a:rPr lang="tr-TR" smtClean="0"/>
              <a:t>5</a:t>
            </a:fld>
            <a:endParaRPr lang="tr-TR"/>
          </a:p>
        </p:txBody>
      </p:sp>
    </p:spTree>
    <p:extLst>
      <p:ext uri="{BB962C8B-B14F-4D97-AF65-F5344CB8AC3E}">
        <p14:creationId xmlns:p14="http://schemas.microsoft.com/office/powerpoint/2010/main" val="2517313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smtClean="0"/>
              <a:t>ÇED </a:t>
            </a:r>
            <a:r>
              <a:rPr lang="en-US" dirty="0" err="1" smtClean="0"/>
              <a:t>Raporu</a:t>
            </a:r>
            <a:r>
              <a:rPr lang="en-US" dirty="0" smtClean="0"/>
              <a:t> </a:t>
            </a:r>
            <a:r>
              <a:rPr lang="en-US" dirty="0" err="1" smtClean="0"/>
              <a:t>ve</a:t>
            </a:r>
            <a:r>
              <a:rPr lang="en-US" dirty="0" smtClean="0"/>
              <a:t> </a:t>
            </a:r>
            <a:r>
              <a:rPr lang="en-US" dirty="0" err="1" smtClean="0"/>
              <a:t>Proje</a:t>
            </a:r>
            <a:r>
              <a:rPr lang="en-US" dirty="0" smtClean="0"/>
              <a:t> </a:t>
            </a:r>
            <a:r>
              <a:rPr lang="en-US" dirty="0" err="1" smtClean="0"/>
              <a:t>Tanıtım</a:t>
            </a:r>
            <a:r>
              <a:rPr lang="en-US" dirty="0" smtClean="0"/>
              <a:t> </a:t>
            </a:r>
            <a:r>
              <a:rPr lang="en-US" dirty="0" err="1" smtClean="0"/>
              <a:t>Dosyalarının</a:t>
            </a:r>
            <a:r>
              <a:rPr lang="en-US" dirty="0" smtClean="0"/>
              <a:t> </a:t>
            </a:r>
            <a:r>
              <a:rPr lang="en-US" dirty="0" err="1" smtClean="0"/>
              <a:t>kâğıda</a:t>
            </a:r>
            <a:r>
              <a:rPr lang="en-US" dirty="0" smtClean="0"/>
              <a:t> </a:t>
            </a:r>
            <a:r>
              <a:rPr lang="en-US" dirty="0" err="1" smtClean="0"/>
              <a:t>basılı</a:t>
            </a:r>
            <a:r>
              <a:rPr lang="en-US" dirty="0" smtClean="0"/>
              <a:t> </a:t>
            </a:r>
            <a:r>
              <a:rPr lang="en-US" dirty="0" err="1" smtClean="0"/>
              <a:t>doküman</a:t>
            </a:r>
            <a:r>
              <a:rPr lang="en-US" dirty="0" smtClean="0"/>
              <a:t> </a:t>
            </a:r>
            <a:r>
              <a:rPr lang="en-US" dirty="0" err="1" smtClean="0"/>
              <a:t>olarak</a:t>
            </a:r>
            <a:r>
              <a:rPr lang="en-US" dirty="0" smtClean="0"/>
              <a:t> </a:t>
            </a:r>
            <a:r>
              <a:rPr lang="en-US" dirty="0" err="1" smtClean="0"/>
              <a:t>hazırlanmasına</a:t>
            </a:r>
            <a:r>
              <a:rPr lang="en-US" dirty="0" smtClean="0"/>
              <a:t> </a:t>
            </a:r>
            <a:r>
              <a:rPr lang="en-US" dirty="0" err="1" smtClean="0"/>
              <a:t>gerek</a:t>
            </a:r>
            <a:r>
              <a:rPr lang="en-US" dirty="0" smtClean="0"/>
              <a:t> </a:t>
            </a:r>
            <a:r>
              <a:rPr lang="en-US" dirty="0" err="1" smtClean="0"/>
              <a:t>duyulmaması</a:t>
            </a:r>
            <a:r>
              <a:rPr lang="en-US" dirty="0" smtClean="0"/>
              <a:t> </a:t>
            </a:r>
            <a:r>
              <a:rPr lang="en-US" dirty="0" err="1" smtClean="0"/>
              <a:t>sayesinde</a:t>
            </a:r>
            <a:r>
              <a:rPr lang="en-US" dirty="0" smtClean="0"/>
              <a:t>, </a:t>
            </a:r>
            <a:r>
              <a:rPr lang="en-US" dirty="0" err="1" smtClean="0"/>
              <a:t>yıllık</a:t>
            </a:r>
            <a:r>
              <a:rPr lang="en-US" dirty="0" smtClean="0"/>
              <a:t> </a:t>
            </a:r>
            <a:r>
              <a:rPr lang="en-US" dirty="0" err="1" smtClean="0"/>
              <a:t>olarak</a:t>
            </a:r>
            <a:r>
              <a:rPr lang="en-US" dirty="0" smtClean="0"/>
              <a:t> </a:t>
            </a:r>
            <a:r>
              <a:rPr lang="en-US" dirty="0" err="1" smtClean="0"/>
              <a:t>yaklaşık</a:t>
            </a:r>
            <a:r>
              <a:rPr lang="en-US" dirty="0" smtClean="0"/>
              <a:t> 61.500.000 </a:t>
            </a:r>
            <a:r>
              <a:rPr lang="en-US" dirty="0" err="1" smtClean="0"/>
              <a:t>adet</a:t>
            </a:r>
            <a:r>
              <a:rPr lang="en-US" dirty="0" smtClean="0"/>
              <a:t> A4 </a:t>
            </a:r>
            <a:r>
              <a:rPr lang="en-US" dirty="0" err="1" smtClean="0"/>
              <a:t>kâğıdından</a:t>
            </a:r>
            <a:r>
              <a:rPr lang="en-US" dirty="0" smtClean="0"/>
              <a:t> </a:t>
            </a:r>
            <a:r>
              <a:rPr lang="en-US" dirty="0" err="1" smtClean="0"/>
              <a:t>tasarruf</a:t>
            </a:r>
            <a:r>
              <a:rPr lang="en-US" dirty="0" smtClean="0"/>
              <a:t> </a:t>
            </a:r>
            <a:r>
              <a:rPr lang="en-US" dirty="0" err="1" smtClean="0"/>
              <a:t>edilmekte</a:t>
            </a:r>
            <a:r>
              <a:rPr lang="en-US" dirty="0" smtClean="0"/>
              <a:t>, </a:t>
            </a:r>
            <a:r>
              <a:rPr lang="en-US" dirty="0" err="1" smtClean="0"/>
              <a:t>böylece</a:t>
            </a:r>
            <a:r>
              <a:rPr lang="en-US" dirty="0" smtClean="0"/>
              <a:t> </a:t>
            </a:r>
            <a:r>
              <a:rPr lang="en-US" dirty="0" err="1" smtClean="0"/>
              <a:t>yaklaşık</a:t>
            </a:r>
            <a:r>
              <a:rPr lang="en-US" dirty="0" smtClean="0"/>
              <a:t> </a:t>
            </a:r>
            <a:r>
              <a:rPr lang="en-US" dirty="0" err="1" smtClean="0"/>
              <a:t>olarak</a:t>
            </a:r>
            <a:r>
              <a:rPr lang="en-US" dirty="0" smtClean="0"/>
              <a:t> 50 </a:t>
            </a:r>
            <a:r>
              <a:rPr lang="en-US" dirty="0" err="1" smtClean="0"/>
              <a:t>hektar</a:t>
            </a:r>
            <a:r>
              <a:rPr lang="en-US" dirty="0" smtClean="0"/>
              <a:t> </a:t>
            </a:r>
            <a:r>
              <a:rPr lang="en-US" dirty="0" err="1" smtClean="0"/>
              <a:t>ağaçlandırmadan</a:t>
            </a:r>
            <a:r>
              <a:rPr lang="en-US" dirty="0" smtClean="0"/>
              <a:t> </a:t>
            </a:r>
            <a:r>
              <a:rPr lang="en-US" dirty="0" err="1" smtClean="0"/>
              <a:t>elde</a:t>
            </a:r>
            <a:r>
              <a:rPr lang="en-US" dirty="0" smtClean="0"/>
              <a:t> </a:t>
            </a:r>
            <a:r>
              <a:rPr lang="en-US" dirty="0" err="1" smtClean="0"/>
              <a:t>edilen</a:t>
            </a:r>
            <a:r>
              <a:rPr lang="en-US" dirty="0" smtClean="0"/>
              <a:t> </a:t>
            </a:r>
            <a:r>
              <a:rPr lang="en-US" dirty="0" err="1" smtClean="0"/>
              <a:t>yutak</a:t>
            </a:r>
            <a:r>
              <a:rPr lang="en-US" dirty="0" smtClean="0"/>
              <a:t> </a:t>
            </a:r>
            <a:r>
              <a:rPr lang="en-US" dirty="0" err="1" smtClean="0"/>
              <a:t>alan</a:t>
            </a:r>
            <a:r>
              <a:rPr lang="en-US" dirty="0" smtClean="0"/>
              <a:t> </a:t>
            </a:r>
            <a:r>
              <a:rPr lang="en-US" dirty="0" err="1" smtClean="0"/>
              <a:t>kapasitesine</a:t>
            </a:r>
            <a:r>
              <a:rPr lang="en-US" dirty="0" smtClean="0"/>
              <a:t> </a:t>
            </a:r>
            <a:r>
              <a:rPr lang="en-US" dirty="0" err="1" smtClean="0"/>
              <a:t>eşdeğer</a:t>
            </a:r>
            <a:r>
              <a:rPr lang="en-US" dirty="0" smtClean="0"/>
              <a:t> 1.000 ton CO2 </a:t>
            </a:r>
            <a:r>
              <a:rPr lang="en-US" dirty="0" err="1" smtClean="0"/>
              <a:t>eşdeğerinde</a:t>
            </a:r>
            <a:r>
              <a:rPr lang="en-US" dirty="0" smtClean="0"/>
              <a:t> </a:t>
            </a:r>
            <a:r>
              <a:rPr lang="en-US" dirty="0" err="1" smtClean="0"/>
              <a:t>emisyon</a:t>
            </a:r>
            <a:r>
              <a:rPr lang="en-US" dirty="0" smtClean="0"/>
              <a:t> </a:t>
            </a:r>
            <a:r>
              <a:rPr lang="en-US" dirty="0" err="1" smtClean="0"/>
              <a:t>salınımı</a:t>
            </a:r>
            <a:r>
              <a:rPr lang="en-US" dirty="0" smtClean="0"/>
              <a:t> </a:t>
            </a:r>
            <a:r>
              <a:rPr lang="en-US" dirty="0" err="1" smtClean="0"/>
              <a:t>engellenmektedir</a:t>
            </a:r>
            <a:r>
              <a:rPr lang="en-US" dirty="0" smtClean="0"/>
              <a:t>. Bu </a:t>
            </a:r>
            <a:r>
              <a:rPr lang="en-US" dirty="0" err="1" smtClean="0"/>
              <a:t>sayede</a:t>
            </a:r>
            <a:r>
              <a:rPr lang="en-US" dirty="0" smtClean="0"/>
              <a:t> </a:t>
            </a:r>
            <a:r>
              <a:rPr lang="en-US" dirty="0" err="1" smtClean="0"/>
              <a:t>elde</a:t>
            </a:r>
            <a:r>
              <a:rPr lang="en-US" dirty="0" smtClean="0"/>
              <a:t> </a:t>
            </a:r>
            <a:r>
              <a:rPr lang="en-US" dirty="0" err="1" smtClean="0"/>
              <a:t>edilecek</a:t>
            </a:r>
            <a:r>
              <a:rPr lang="en-US" dirty="0" smtClean="0"/>
              <a:t> 300 ton </a:t>
            </a:r>
            <a:r>
              <a:rPr lang="en-US" dirty="0" err="1" smtClean="0"/>
              <a:t>kâğıt</a:t>
            </a:r>
            <a:r>
              <a:rPr lang="en-US" dirty="0" smtClean="0"/>
              <a:t> </a:t>
            </a:r>
            <a:r>
              <a:rPr lang="en-US" dirty="0" err="1" smtClean="0"/>
              <a:t>tasarrufu</a:t>
            </a:r>
            <a:r>
              <a:rPr lang="en-US" dirty="0" smtClean="0"/>
              <a:t> </a:t>
            </a:r>
            <a:r>
              <a:rPr lang="en-US" dirty="0" err="1" smtClean="0"/>
              <a:t>ile</a:t>
            </a:r>
            <a:r>
              <a:rPr lang="en-US" dirty="0" smtClean="0"/>
              <a:t> </a:t>
            </a:r>
            <a:r>
              <a:rPr lang="en-US" dirty="0" err="1" smtClean="0"/>
              <a:t>yıllık</a:t>
            </a:r>
            <a:r>
              <a:rPr lang="en-US" dirty="0" smtClean="0"/>
              <a:t> </a:t>
            </a:r>
            <a:r>
              <a:rPr lang="en-US" dirty="0" err="1" smtClean="0"/>
              <a:t>olarak</a:t>
            </a:r>
            <a:r>
              <a:rPr lang="en-US" dirty="0" smtClean="0"/>
              <a:t>; 5.100 </a:t>
            </a:r>
            <a:r>
              <a:rPr lang="en-US" dirty="0" err="1" smtClean="0"/>
              <a:t>adet</a:t>
            </a:r>
            <a:r>
              <a:rPr lang="en-US" dirty="0" smtClean="0"/>
              <a:t> </a:t>
            </a:r>
            <a:r>
              <a:rPr lang="en-US" dirty="0" err="1" smtClean="0"/>
              <a:t>ağaç</a:t>
            </a:r>
            <a:r>
              <a:rPr lang="en-US" dirty="0" smtClean="0"/>
              <a:t> </a:t>
            </a:r>
            <a:r>
              <a:rPr lang="en-US" dirty="0" err="1" smtClean="0"/>
              <a:t>kesilmesi</a:t>
            </a:r>
            <a:r>
              <a:rPr lang="en-US" dirty="0" smtClean="0"/>
              <a:t> </a:t>
            </a:r>
            <a:r>
              <a:rPr lang="en-US" dirty="0" err="1" smtClean="0"/>
              <a:t>engellenmiş</a:t>
            </a:r>
            <a:r>
              <a:rPr lang="en-US" dirty="0" smtClean="0"/>
              <a:t>, 132.000 ton </a:t>
            </a:r>
            <a:r>
              <a:rPr lang="en-US" dirty="0" err="1" smtClean="0"/>
              <a:t>temiz</a:t>
            </a:r>
            <a:r>
              <a:rPr lang="en-US" dirty="0" smtClean="0"/>
              <a:t> </a:t>
            </a:r>
            <a:r>
              <a:rPr lang="en-US" dirty="0" err="1" smtClean="0"/>
              <a:t>su</a:t>
            </a:r>
            <a:r>
              <a:rPr lang="en-US" dirty="0" smtClean="0"/>
              <a:t> </a:t>
            </a:r>
            <a:r>
              <a:rPr lang="en-US" dirty="0" err="1" smtClean="0"/>
              <a:t>ve</a:t>
            </a:r>
            <a:r>
              <a:rPr lang="en-US" dirty="0" smtClean="0"/>
              <a:t> 2.280.000 kWh </a:t>
            </a:r>
            <a:r>
              <a:rPr lang="en-US" dirty="0" err="1" smtClean="0"/>
              <a:t>enerji</a:t>
            </a:r>
            <a:r>
              <a:rPr lang="en-US" dirty="0" smtClean="0"/>
              <a:t> </a:t>
            </a:r>
            <a:r>
              <a:rPr lang="en-US" dirty="0" err="1" smtClean="0"/>
              <a:t>israf</a:t>
            </a:r>
            <a:r>
              <a:rPr lang="en-US" dirty="0" smtClean="0"/>
              <a:t> </a:t>
            </a:r>
            <a:r>
              <a:rPr lang="en-US" dirty="0" err="1" smtClean="0"/>
              <a:t>edilmemesi</a:t>
            </a:r>
            <a:r>
              <a:rPr lang="en-US" dirty="0" smtClean="0"/>
              <a:t> </a:t>
            </a:r>
            <a:r>
              <a:rPr lang="en-US" dirty="0" err="1" smtClean="0"/>
              <a:t>sağlanmış</a:t>
            </a:r>
            <a:r>
              <a:rPr lang="en-US" dirty="0" smtClean="0"/>
              <a:t> </a:t>
            </a:r>
            <a:r>
              <a:rPr lang="en-US" dirty="0" err="1" smtClean="0"/>
              <a:t>olmaktadır</a:t>
            </a:r>
            <a:r>
              <a:rPr lang="en-US" dirty="0" smtClean="0"/>
              <a:t>.</a:t>
            </a:r>
            <a:endParaRPr lang="en-US" dirty="0"/>
          </a:p>
        </p:txBody>
      </p:sp>
      <p:sp>
        <p:nvSpPr>
          <p:cNvPr id="4" name="Slayt Numarası Yer Tutucusu 3"/>
          <p:cNvSpPr>
            <a:spLocks noGrp="1"/>
          </p:cNvSpPr>
          <p:nvPr>
            <p:ph type="sldNum" sz="quarter" idx="10"/>
          </p:nvPr>
        </p:nvSpPr>
        <p:spPr/>
        <p:txBody>
          <a:bodyPr/>
          <a:lstStyle/>
          <a:p>
            <a:fld id="{E0036FEC-D073-4A7D-9C7E-8F51C81F870B}" type="slidenum">
              <a:rPr lang="tr-TR" smtClean="0"/>
              <a:t>13</a:t>
            </a:fld>
            <a:endParaRPr lang="tr-TR"/>
          </a:p>
        </p:txBody>
      </p:sp>
    </p:spTree>
    <p:extLst>
      <p:ext uri="{BB962C8B-B14F-4D97-AF65-F5344CB8AC3E}">
        <p14:creationId xmlns:p14="http://schemas.microsoft.com/office/powerpoint/2010/main" val="727944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E0036FEC-D073-4A7D-9C7E-8F51C81F870B}" type="slidenum">
              <a:rPr lang="tr-TR" smtClean="0"/>
              <a:t>14</a:t>
            </a:fld>
            <a:endParaRPr lang="tr-TR"/>
          </a:p>
        </p:txBody>
      </p:sp>
    </p:spTree>
    <p:extLst>
      <p:ext uri="{BB962C8B-B14F-4D97-AF65-F5344CB8AC3E}">
        <p14:creationId xmlns:p14="http://schemas.microsoft.com/office/powerpoint/2010/main" val="398859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smtClean="0"/>
              <a:t>EC evaluates IPA Application Form by means of internal and external experts. Environmental evaluation of IPA Application Form generally realized by means of external experts and comments of EC may vary accordingly. </a:t>
            </a:r>
            <a:endParaRPr lang="tr-TR" dirty="0"/>
          </a:p>
        </p:txBody>
      </p:sp>
      <p:sp>
        <p:nvSpPr>
          <p:cNvPr id="4" name="Slayt Numarası Yer Tutucusu 3"/>
          <p:cNvSpPr>
            <a:spLocks noGrp="1"/>
          </p:cNvSpPr>
          <p:nvPr>
            <p:ph type="sldNum" sz="quarter" idx="10"/>
          </p:nvPr>
        </p:nvSpPr>
        <p:spPr/>
        <p:txBody>
          <a:bodyPr/>
          <a:lstStyle/>
          <a:p>
            <a:fld id="{E0036FEC-D073-4A7D-9C7E-8F51C81F870B}" type="slidenum">
              <a:rPr lang="tr-TR" smtClean="0"/>
              <a:t>17</a:t>
            </a:fld>
            <a:endParaRPr lang="tr-TR"/>
          </a:p>
        </p:txBody>
      </p:sp>
    </p:spTree>
    <p:extLst>
      <p:ext uri="{BB962C8B-B14F-4D97-AF65-F5344CB8AC3E}">
        <p14:creationId xmlns:p14="http://schemas.microsoft.com/office/powerpoint/2010/main" val="3361554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smtClean="0"/>
              <a:t>After obtaining the comments of EC, </a:t>
            </a:r>
            <a:r>
              <a:rPr lang="en-US" dirty="0" err="1" smtClean="0"/>
              <a:t>DoEUI</a:t>
            </a:r>
            <a:r>
              <a:rPr lang="en-US" dirty="0" smtClean="0"/>
              <a:t> </a:t>
            </a:r>
            <a:r>
              <a:rPr lang="en-US" dirty="0" err="1" smtClean="0"/>
              <a:t>organise</a:t>
            </a:r>
            <a:r>
              <a:rPr lang="en-US" dirty="0" smtClean="0"/>
              <a:t> a meeting with each project owner and inform them. Required technical consultancy studies carried out and new IPA Application Form has been prepared. Please see below the necessary measure to be taken by </a:t>
            </a:r>
            <a:r>
              <a:rPr lang="en-US" dirty="0" err="1" smtClean="0"/>
              <a:t>DoEUI</a:t>
            </a:r>
            <a:r>
              <a:rPr lang="en-US" dirty="0" smtClean="0"/>
              <a:t> not to face any problems regarding ion Forms. </a:t>
            </a:r>
          </a:p>
          <a:p>
            <a:endParaRPr lang="tr-TR" dirty="0"/>
          </a:p>
        </p:txBody>
      </p:sp>
      <p:sp>
        <p:nvSpPr>
          <p:cNvPr id="4" name="Slayt Numarası Yer Tutucusu 3"/>
          <p:cNvSpPr>
            <a:spLocks noGrp="1"/>
          </p:cNvSpPr>
          <p:nvPr>
            <p:ph type="sldNum" sz="quarter" idx="10"/>
          </p:nvPr>
        </p:nvSpPr>
        <p:spPr/>
        <p:txBody>
          <a:bodyPr/>
          <a:lstStyle/>
          <a:p>
            <a:fld id="{E0036FEC-D073-4A7D-9C7E-8F51C81F870B}" type="slidenum">
              <a:rPr lang="tr-TR" smtClean="0"/>
              <a:t>19</a:t>
            </a:fld>
            <a:endParaRPr lang="tr-TR"/>
          </a:p>
        </p:txBody>
      </p:sp>
    </p:spTree>
    <p:extLst>
      <p:ext uri="{BB962C8B-B14F-4D97-AF65-F5344CB8AC3E}">
        <p14:creationId xmlns:p14="http://schemas.microsoft.com/office/powerpoint/2010/main" val="4211404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1EC722D2-7843-4F5A-A5CE-3FE0E0AC7AFF}" type="datetimeFigureOut">
              <a:rPr lang="tr-TR" smtClean="0"/>
              <a:t>18.05.2015</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A43FCE93-2603-4321-B823-CE78E220D62D}"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1EC722D2-7843-4F5A-A5CE-3FE0E0AC7AFF}" type="datetimeFigureOut">
              <a:rPr lang="tr-TR" smtClean="0"/>
              <a:t>18.05.2015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43FCE93-2603-4321-B823-CE78E220D62D}"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1EC722D2-7843-4F5A-A5CE-3FE0E0AC7AFF}" type="datetimeFigureOut">
              <a:rPr lang="tr-TR" smtClean="0"/>
              <a:t>18.05.2015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43FCE93-2603-4321-B823-CE78E220D62D}"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en-US"/>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a:p>
        </p:txBody>
      </p:sp>
      <p:sp>
        <p:nvSpPr>
          <p:cNvPr id="4" name="Veri Yer Tutucusu 3"/>
          <p:cNvSpPr>
            <a:spLocks noGrp="1"/>
          </p:cNvSpPr>
          <p:nvPr>
            <p:ph type="dt" sz="half" idx="10"/>
          </p:nvPr>
        </p:nvSpPr>
        <p:spPr/>
        <p:txBody>
          <a:bodyPr/>
          <a:lstStyle/>
          <a:p>
            <a:fld id="{F3AAC3FF-B303-4B37-A32F-C956AF3F37F7}" type="datetimeFigureOut">
              <a:rPr lang="en-US">
                <a:solidFill>
                  <a:prstClr val="black">
                    <a:tint val="75000"/>
                  </a:prstClr>
                </a:solidFill>
              </a:rPr>
              <a:pPr/>
              <a:t>5/18/2015</a:t>
            </a:fld>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55D98016-E906-4640-85A1-0B34F9FB709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3767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F3AAC3FF-B303-4B37-A32F-C956AF3F37F7}" type="datetimeFigureOut">
              <a:rPr lang="en-US">
                <a:solidFill>
                  <a:prstClr val="black">
                    <a:tint val="75000"/>
                  </a:prstClr>
                </a:solidFill>
              </a:rPr>
              <a:pPr/>
              <a:t>5/18/2015</a:t>
            </a:fld>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55D98016-E906-4640-85A1-0B34F9FB709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354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F3AAC3FF-B303-4B37-A32F-C956AF3F37F7}" type="datetimeFigureOut">
              <a:rPr lang="en-US">
                <a:solidFill>
                  <a:prstClr val="black">
                    <a:tint val="75000"/>
                  </a:prstClr>
                </a:solidFill>
              </a:rPr>
              <a:pPr/>
              <a:t>5/18/2015</a:t>
            </a:fld>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55D98016-E906-4640-85A1-0B34F9FB709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5143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4"/>
          <p:cNvSpPr>
            <a:spLocks noGrp="1"/>
          </p:cNvSpPr>
          <p:nvPr>
            <p:ph type="dt" sz="half" idx="10"/>
          </p:nvPr>
        </p:nvSpPr>
        <p:spPr/>
        <p:txBody>
          <a:bodyPr/>
          <a:lstStyle/>
          <a:p>
            <a:fld id="{F3AAC3FF-B303-4B37-A32F-C956AF3F37F7}" type="datetimeFigureOut">
              <a:rPr lang="en-US">
                <a:solidFill>
                  <a:prstClr val="black">
                    <a:tint val="75000"/>
                  </a:prstClr>
                </a:solidFill>
              </a:rPr>
              <a:pPr/>
              <a:t>5/18/2015</a:t>
            </a:fld>
            <a:endParaRPr lang="en-US">
              <a:solidFill>
                <a:prstClr val="black">
                  <a:tint val="75000"/>
                </a:prstClr>
              </a:solidFill>
            </a:endParaRPr>
          </a:p>
        </p:txBody>
      </p:sp>
      <p:sp>
        <p:nvSpPr>
          <p:cNvPr id="6" name="Altbilgi Yer Tutucusu 5"/>
          <p:cNvSpPr>
            <a:spLocks noGrp="1"/>
          </p:cNvSpPr>
          <p:nvPr>
            <p:ph type="ftr" sz="quarter" idx="11"/>
          </p:nvPr>
        </p:nvSpPr>
        <p:spPr/>
        <p:txBody>
          <a:bodyPr/>
          <a:lstStyle/>
          <a:p>
            <a:endParaRPr lang="en-US">
              <a:solidFill>
                <a:prstClr val="black">
                  <a:tint val="75000"/>
                </a:prstClr>
              </a:solidFill>
            </a:endParaRPr>
          </a:p>
        </p:txBody>
      </p:sp>
      <p:sp>
        <p:nvSpPr>
          <p:cNvPr id="7" name="Slayt Numarası Yer Tutucusu 6"/>
          <p:cNvSpPr>
            <a:spLocks noGrp="1"/>
          </p:cNvSpPr>
          <p:nvPr>
            <p:ph type="sldNum" sz="quarter" idx="12"/>
          </p:nvPr>
        </p:nvSpPr>
        <p:spPr/>
        <p:txBody>
          <a:bodyPr/>
          <a:lstStyle/>
          <a:p>
            <a:fld id="{55D98016-E906-4640-85A1-0B34F9FB709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776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en-US"/>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Veri Yer Tutucusu 6"/>
          <p:cNvSpPr>
            <a:spLocks noGrp="1"/>
          </p:cNvSpPr>
          <p:nvPr>
            <p:ph type="dt" sz="half" idx="10"/>
          </p:nvPr>
        </p:nvSpPr>
        <p:spPr/>
        <p:txBody>
          <a:bodyPr/>
          <a:lstStyle/>
          <a:p>
            <a:fld id="{F3AAC3FF-B303-4B37-A32F-C956AF3F37F7}" type="datetimeFigureOut">
              <a:rPr lang="en-US">
                <a:solidFill>
                  <a:prstClr val="black">
                    <a:tint val="75000"/>
                  </a:prstClr>
                </a:solidFill>
              </a:rPr>
              <a:pPr/>
              <a:t>5/18/2015</a:t>
            </a:fld>
            <a:endParaRPr lang="en-US">
              <a:solidFill>
                <a:prstClr val="black">
                  <a:tint val="75000"/>
                </a:prstClr>
              </a:solidFill>
            </a:endParaRPr>
          </a:p>
        </p:txBody>
      </p:sp>
      <p:sp>
        <p:nvSpPr>
          <p:cNvPr id="8" name="Altbilgi Yer Tutucusu 7"/>
          <p:cNvSpPr>
            <a:spLocks noGrp="1"/>
          </p:cNvSpPr>
          <p:nvPr>
            <p:ph type="ftr" sz="quarter" idx="11"/>
          </p:nvPr>
        </p:nvSpPr>
        <p:spPr/>
        <p:txBody>
          <a:bodyPr/>
          <a:lstStyle/>
          <a:p>
            <a:endParaRPr lang="en-US">
              <a:solidFill>
                <a:prstClr val="black">
                  <a:tint val="75000"/>
                </a:prstClr>
              </a:solidFill>
            </a:endParaRPr>
          </a:p>
        </p:txBody>
      </p:sp>
      <p:sp>
        <p:nvSpPr>
          <p:cNvPr id="9" name="Slayt Numarası Yer Tutucusu 8"/>
          <p:cNvSpPr>
            <a:spLocks noGrp="1"/>
          </p:cNvSpPr>
          <p:nvPr>
            <p:ph type="sldNum" sz="quarter" idx="12"/>
          </p:nvPr>
        </p:nvSpPr>
        <p:spPr/>
        <p:txBody>
          <a:bodyPr/>
          <a:lstStyle/>
          <a:p>
            <a:fld id="{55D98016-E906-4640-85A1-0B34F9FB709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5718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Veri Yer Tutucusu 2"/>
          <p:cNvSpPr>
            <a:spLocks noGrp="1"/>
          </p:cNvSpPr>
          <p:nvPr>
            <p:ph type="dt" sz="half" idx="10"/>
          </p:nvPr>
        </p:nvSpPr>
        <p:spPr/>
        <p:txBody>
          <a:bodyPr/>
          <a:lstStyle/>
          <a:p>
            <a:fld id="{F3AAC3FF-B303-4B37-A32F-C956AF3F37F7}" type="datetimeFigureOut">
              <a:rPr lang="en-US">
                <a:solidFill>
                  <a:prstClr val="black">
                    <a:tint val="75000"/>
                  </a:prstClr>
                </a:solidFill>
              </a:rPr>
              <a:pPr/>
              <a:t>5/18/2015</a:t>
            </a:fld>
            <a:endParaRPr lang="en-US">
              <a:solidFill>
                <a:prstClr val="black">
                  <a:tint val="75000"/>
                </a:prstClr>
              </a:solidFill>
            </a:endParaRPr>
          </a:p>
        </p:txBody>
      </p:sp>
      <p:sp>
        <p:nvSpPr>
          <p:cNvPr id="4" name="Altbilgi Yer Tutucusu 3"/>
          <p:cNvSpPr>
            <a:spLocks noGrp="1"/>
          </p:cNvSpPr>
          <p:nvPr>
            <p:ph type="ftr" sz="quarter" idx="11"/>
          </p:nvPr>
        </p:nvSpPr>
        <p:spPr/>
        <p:txBody>
          <a:bodyPr/>
          <a:lstStyle/>
          <a:p>
            <a:endParaRPr lang="en-US">
              <a:solidFill>
                <a:prstClr val="black">
                  <a:tint val="75000"/>
                </a:prstClr>
              </a:solidFill>
            </a:endParaRPr>
          </a:p>
        </p:txBody>
      </p:sp>
      <p:sp>
        <p:nvSpPr>
          <p:cNvPr id="5" name="Slayt Numarası Yer Tutucusu 4"/>
          <p:cNvSpPr>
            <a:spLocks noGrp="1"/>
          </p:cNvSpPr>
          <p:nvPr>
            <p:ph type="sldNum" sz="quarter" idx="12"/>
          </p:nvPr>
        </p:nvSpPr>
        <p:spPr/>
        <p:txBody>
          <a:bodyPr/>
          <a:lstStyle/>
          <a:p>
            <a:fld id="{55D98016-E906-4640-85A1-0B34F9FB709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18826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3AAC3FF-B303-4B37-A32F-C956AF3F37F7}" type="datetimeFigureOut">
              <a:rPr lang="en-US">
                <a:solidFill>
                  <a:prstClr val="black">
                    <a:tint val="75000"/>
                  </a:prstClr>
                </a:solidFill>
              </a:rPr>
              <a:pPr/>
              <a:t>5/18/2015</a:t>
            </a:fld>
            <a:endParaRPr lang="en-US">
              <a:solidFill>
                <a:prstClr val="black">
                  <a:tint val="75000"/>
                </a:prstClr>
              </a:solidFill>
            </a:endParaRPr>
          </a:p>
        </p:txBody>
      </p:sp>
      <p:sp>
        <p:nvSpPr>
          <p:cNvPr id="3" name="Altbilgi Yer Tutucusu 2"/>
          <p:cNvSpPr>
            <a:spLocks noGrp="1"/>
          </p:cNvSpPr>
          <p:nvPr>
            <p:ph type="ftr" sz="quarter" idx="11"/>
          </p:nvPr>
        </p:nvSpPr>
        <p:spPr/>
        <p:txBody>
          <a:bodyPr/>
          <a:lstStyle/>
          <a:p>
            <a:endParaRPr lang="en-US">
              <a:solidFill>
                <a:prstClr val="black">
                  <a:tint val="75000"/>
                </a:prstClr>
              </a:solidFill>
            </a:endParaRPr>
          </a:p>
        </p:txBody>
      </p:sp>
      <p:sp>
        <p:nvSpPr>
          <p:cNvPr id="4" name="Slayt Numarası Yer Tutucusu 3"/>
          <p:cNvSpPr>
            <a:spLocks noGrp="1"/>
          </p:cNvSpPr>
          <p:nvPr>
            <p:ph type="sldNum" sz="quarter" idx="12"/>
          </p:nvPr>
        </p:nvSpPr>
        <p:spPr/>
        <p:txBody>
          <a:bodyPr/>
          <a:lstStyle/>
          <a:p>
            <a:fld id="{55D98016-E906-4640-85A1-0B34F9FB709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9858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en-US"/>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3AAC3FF-B303-4B37-A32F-C956AF3F37F7}" type="datetimeFigureOut">
              <a:rPr lang="en-US">
                <a:solidFill>
                  <a:prstClr val="black">
                    <a:tint val="75000"/>
                  </a:prstClr>
                </a:solidFill>
              </a:rPr>
              <a:pPr/>
              <a:t>5/18/2015</a:t>
            </a:fld>
            <a:endParaRPr lang="en-US">
              <a:solidFill>
                <a:prstClr val="black">
                  <a:tint val="75000"/>
                </a:prstClr>
              </a:solidFill>
            </a:endParaRPr>
          </a:p>
        </p:txBody>
      </p:sp>
      <p:sp>
        <p:nvSpPr>
          <p:cNvPr id="6" name="Altbilgi Yer Tutucusu 5"/>
          <p:cNvSpPr>
            <a:spLocks noGrp="1"/>
          </p:cNvSpPr>
          <p:nvPr>
            <p:ph type="ftr" sz="quarter" idx="11"/>
          </p:nvPr>
        </p:nvSpPr>
        <p:spPr/>
        <p:txBody>
          <a:bodyPr/>
          <a:lstStyle/>
          <a:p>
            <a:endParaRPr lang="en-US">
              <a:solidFill>
                <a:prstClr val="black">
                  <a:tint val="75000"/>
                </a:prstClr>
              </a:solidFill>
            </a:endParaRPr>
          </a:p>
        </p:txBody>
      </p:sp>
      <p:sp>
        <p:nvSpPr>
          <p:cNvPr id="7" name="Slayt Numarası Yer Tutucusu 6"/>
          <p:cNvSpPr>
            <a:spLocks noGrp="1"/>
          </p:cNvSpPr>
          <p:nvPr>
            <p:ph type="sldNum" sz="quarter" idx="12"/>
          </p:nvPr>
        </p:nvSpPr>
        <p:spPr/>
        <p:txBody>
          <a:bodyPr/>
          <a:lstStyle/>
          <a:p>
            <a:fld id="{55D98016-E906-4640-85A1-0B34F9FB709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098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1EC722D2-7843-4F5A-A5CE-3FE0E0AC7AFF}" type="datetimeFigureOut">
              <a:rPr lang="tr-TR" smtClean="0"/>
              <a:t>18.05.2015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43FCE93-2603-4321-B823-CE78E220D62D}" type="slidenum">
              <a:rPr lang="tr-TR" smtClean="0"/>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US"/>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3AAC3FF-B303-4B37-A32F-C956AF3F37F7}" type="datetimeFigureOut">
              <a:rPr lang="en-US">
                <a:solidFill>
                  <a:prstClr val="black">
                    <a:tint val="75000"/>
                  </a:prstClr>
                </a:solidFill>
              </a:rPr>
              <a:pPr/>
              <a:t>5/18/2015</a:t>
            </a:fld>
            <a:endParaRPr lang="en-US">
              <a:solidFill>
                <a:prstClr val="black">
                  <a:tint val="75000"/>
                </a:prstClr>
              </a:solidFill>
            </a:endParaRPr>
          </a:p>
        </p:txBody>
      </p:sp>
      <p:sp>
        <p:nvSpPr>
          <p:cNvPr id="6" name="Altbilgi Yer Tutucusu 5"/>
          <p:cNvSpPr>
            <a:spLocks noGrp="1"/>
          </p:cNvSpPr>
          <p:nvPr>
            <p:ph type="ftr" sz="quarter" idx="11"/>
          </p:nvPr>
        </p:nvSpPr>
        <p:spPr/>
        <p:txBody>
          <a:bodyPr/>
          <a:lstStyle/>
          <a:p>
            <a:endParaRPr lang="en-US">
              <a:solidFill>
                <a:prstClr val="black">
                  <a:tint val="75000"/>
                </a:prstClr>
              </a:solidFill>
            </a:endParaRPr>
          </a:p>
        </p:txBody>
      </p:sp>
      <p:sp>
        <p:nvSpPr>
          <p:cNvPr id="7" name="Slayt Numarası Yer Tutucusu 6"/>
          <p:cNvSpPr>
            <a:spLocks noGrp="1"/>
          </p:cNvSpPr>
          <p:nvPr>
            <p:ph type="sldNum" sz="quarter" idx="12"/>
          </p:nvPr>
        </p:nvSpPr>
        <p:spPr/>
        <p:txBody>
          <a:bodyPr/>
          <a:lstStyle/>
          <a:p>
            <a:fld id="{55D98016-E906-4640-85A1-0B34F9FB709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5298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F3AAC3FF-B303-4B37-A32F-C956AF3F37F7}" type="datetimeFigureOut">
              <a:rPr lang="en-US">
                <a:solidFill>
                  <a:prstClr val="black">
                    <a:tint val="75000"/>
                  </a:prstClr>
                </a:solidFill>
              </a:rPr>
              <a:pPr/>
              <a:t>5/18/2015</a:t>
            </a:fld>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55D98016-E906-4640-85A1-0B34F9FB709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34550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F3AAC3FF-B303-4B37-A32F-C956AF3F37F7}" type="datetimeFigureOut">
              <a:rPr lang="en-US">
                <a:solidFill>
                  <a:prstClr val="black">
                    <a:tint val="75000"/>
                  </a:prstClr>
                </a:solidFill>
              </a:rPr>
              <a:pPr/>
              <a:t>5/18/2015</a:t>
            </a:fld>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55D98016-E906-4640-85A1-0B34F9FB709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3685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1EC722D2-7843-4F5A-A5CE-3FE0E0AC7AFF}" type="datetimeFigureOut">
              <a:rPr lang="tr-TR" smtClean="0"/>
              <a:t>18.05.2015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43FCE93-2603-4321-B823-CE78E220D62D}"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1EC722D2-7843-4F5A-A5CE-3FE0E0AC7AFF}" type="datetimeFigureOut">
              <a:rPr lang="tr-TR" smtClean="0"/>
              <a:t>18.05.2015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43FCE93-2603-4321-B823-CE78E220D62D}"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1EC722D2-7843-4F5A-A5CE-3FE0E0AC7AFF}" type="datetimeFigureOut">
              <a:rPr lang="tr-TR" smtClean="0"/>
              <a:t>18.05.2015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43FCE93-2603-4321-B823-CE78E220D62D}"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1EC722D2-7843-4F5A-A5CE-3FE0E0AC7AFF}" type="datetimeFigureOut">
              <a:rPr lang="tr-TR" smtClean="0"/>
              <a:t>18.05.2015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43FCE93-2603-4321-B823-CE78E220D62D}"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C722D2-7843-4F5A-A5CE-3FE0E0AC7AFF}" type="datetimeFigureOut">
              <a:rPr lang="tr-TR" smtClean="0"/>
              <a:t>18.05.2015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43FCE93-2603-4321-B823-CE78E220D62D}"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1EC722D2-7843-4F5A-A5CE-3FE0E0AC7AFF}" type="datetimeFigureOut">
              <a:rPr lang="tr-TR" smtClean="0"/>
              <a:t>18.05.2015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43FCE93-2603-4321-B823-CE78E220D62D}"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1EC722D2-7843-4F5A-A5CE-3FE0E0AC7AFF}" type="datetimeFigureOut">
              <a:rPr lang="tr-TR" smtClean="0"/>
              <a:t>18.05.2015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A43FCE93-2603-4321-B823-CE78E220D62D}" type="slidenum">
              <a:rPr lang="tr-TR" smtClean="0"/>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EC722D2-7843-4F5A-A5CE-3FE0E0AC7AFF}" type="datetimeFigureOut">
              <a:rPr lang="tr-TR" smtClean="0"/>
              <a:t>18.05.2015</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43FCE93-2603-4321-B823-CE78E220D62D}" type="slidenum">
              <a:rPr lang="tr-TR" smtClean="0"/>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en-US"/>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AAC3FF-B303-4B37-A32F-C956AF3F37F7}" type="datetimeFigureOut">
              <a:rPr lang="en-US" smtClean="0">
                <a:solidFill>
                  <a:prstClr val="black">
                    <a:tint val="75000"/>
                  </a:prstClr>
                </a:solidFill>
              </a:rPr>
              <a:pPr/>
              <a:t>5/18/2015</a:t>
            </a:fld>
            <a:endParaRPr lang="en-US" smtClean="0">
              <a:solidFill>
                <a:prstClr val="black">
                  <a:tint val="75000"/>
                </a:prstClr>
              </a:solidFill>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smtClean="0">
              <a:solidFill>
                <a:prstClr val="black">
                  <a:tint val="75000"/>
                </a:prstClr>
              </a:solidFill>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D98016-E906-4640-85A1-0B34F9FB709D}" type="slidenum">
              <a:rPr lang="en-US" smtClean="0">
                <a:solidFill>
                  <a:prstClr val="black">
                    <a:tint val="75000"/>
                  </a:prstClr>
                </a:solidFill>
              </a:rPr>
              <a:pPr/>
              <a:t>‹#›</a:t>
            </a:fld>
            <a:endParaRPr lang="en-US" smtClean="0">
              <a:solidFill>
                <a:prstClr val="black">
                  <a:tint val="75000"/>
                </a:prstClr>
              </a:solidFill>
            </a:endParaRPr>
          </a:p>
        </p:txBody>
      </p:sp>
    </p:spTree>
    <p:extLst>
      <p:ext uri="{BB962C8B-B14F-4D97-AF65-F5344CB8AC3E}">
        <p14:creationId xmlns:p14="http://schemas.microsoft.com/office/powerpoint/2010/main" val="2170851326"/>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avrupa.info.tr/"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en.wikipedia.org/wiki/List_of_sovereign_states_and_dependent_territories_by_population_density" TargetMode="External"/><Relationship Id="rId13" Type="http://schemas.openxmlformats.org/officeDocument/2006/relationships/hyperlink" Target="http://en.wikipedia.org/wiki/List_of_countries_by_GDP_(nominal)" TargetMode="External"/><Relationship Id="rId3" Type="http://schemas.openxmlformats.org/officeDocument/2006/relationships/hyperlink" Target="http://en.wikipedia.org/wiki/Geography_of_Turkey" TargetMode="External"/><Relationship Id="rId7" Type="http://schemas.openxmlformats.org/officeDocument/2006/relationships/hyperlink" Target="http://en.wikipedia.org/wiki/List_of_countries_by_population" TargetMode="External"/><Relationship Id="rId12" Type="http://schemas.openxmlformats.org/officeDocument/2006/relationships/hyperlink" Target="http://en.wikipedia.org/wiki/List_of_countries_by_GDP_(PPP)_per_capita" TargetMode="External"/><Relationship Id="rId2" Type="http://schemas.openxmlformats.org/officeDocument/2006/relationships/hyperlink" Target="http://en.wikipedia.org/wiki/Grand_National_Assembly_of_Turkey" TargetMode="External"/><Relationship Id="rId1" Type="http://schemas.openxmlformats.org/officeDocument/2006/relationships/slideLayout" Target="../slideLayouts/slideLayout13.xml"/><Relationship Id="rId6" Type="http://schemas.openxmlformats.org/officeDocument/2006/relationships/hyperlink" Target="http://en.wikipedia.org/wiki/Turkey" TargetMode="External"/><Relationship Id="rId11" Type="http://schemas.openxmlformats.org/officeDocument/2006/relationships/hyperlink" Target="http://en.wikipedia.org/wiki/List_of_countries_by_GDP_(PPP)" TargetMode="External"/><Relationship Id="rId5" Type="http://schemas.openxmlformats.org/officeDocument/2006/relationships/hyperlink" Target="http://en.wikipedia.org/wiki/Demographics_of_Turkey" TargetMode="External"/><Relationship Id="rId10" Type="http://schemas.openxmlformats.org/officeDocument/2006/relationships/hyperlink" Target="http://en.wikipedia.org/wiki/Purchasing_power_parity" TargetMode="External"/><Relationship Id="rId4" Type="http://schemas.openxmlformats.org/officeDocument/2006/relationships/hyperlink" Target="http://en.wikipedia.org/wiki/List_of_countries_and_dependencies_by_area" TargetMode="External"/><Relationship Id="rId9" Type="http://schemas.openxmlformats.org/officeDocument/2006/relationships/hyperlink" Target="http://en.wikipedia.org/wiki/Gross_domestic_product" TargetMode="External"/><Relationship Id="rId14" Type="http://schemas.openxmlformats.org/officeDocument/2006/relationships/hyperlink" Target="http://en.wikipedia.org/wiki/List_of_countries_by_GDP_(nominal)_per_capita"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Member_State_of_the_European_Unio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en.wikipedia.org/wiki/European_Economic_Community"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a:bodyPr>
          <a:lstStyle/>
          <a:p>
            <a:r>
              <a:rPr lang="en-US" dirty="0" smtClean="0"/>
              <a:t>EU-EIA Policy for IPA Projects in Turkey</a:t>
            </a:r>
            <a:endParaRPr lang="tr-TR" dirty="0"/>
          </a:p>
        </p:txBody>
      </p:sp>
      <p:sp>
        <p:nvSpPr>
          <p:cNvPr id="3" name="Alt Başlık 2"/>
          <p:cNvSpPr>
            <a:spLocks noGrp="1"/>
          </p:cNvSpPr>
          <p:nvPr>
            <p:ph type="subTitle" idx="1"/>
          </p:nvPr>
        </p:nvSpPr>
        <p:spPr/>
        <p:txBody>
          <a:bodyPr>
            <a:normAutofit lnSpcReduction="10000"/>
          </a:bodyPr>
          <a:lstStyle/>
          <a:p>
            <a:endParaRPr lang="tr-TR" dirty="0" smtClean="0"/>
          </a:p>
          <a:p>
            <a:endParaRPr lang="tr-TR" dirty="0"/>
          </a:p>
          <a:p>
            <a:r>
              <a:rPr lang="tr-TR" dirty="0" smtClean="0"/>
              <a:t>Ali Albayrak</a:t>
            </a:r>
          </a:p>
          <a:p>
            <a:r>
              <a:rPr lang="tr-TR" sz="2400" dirty="0" err="1" smtClean="0"/>
              <a:t>Ministry</a:t>
            </a:r>
            <a:r>
              <a:rPr lang="tr-TR" sz="2400" dirty="0" smtClean="0"/>
              <a:t> of Environment and </a:t>
            </a:r>
            <a:r>
              <a:rPr lang="tr-TR" sz="2400" dirty="0" err="1" smtClean="0"/>
              <a:t>Urbanisation</a:t>
            </a:r>
            <a:endParaRPr lang="tr-TR" sz="2400" dirty="0"/>
          </a:p>
        </p:txBody>
      </p:sp>
    </p:spTree>
    <p:extLst>
      <p:ext uri="{BB962C8B-B14F-4D97-AF65-F5344CB8AC3E}">
        <p14:creationId xmlns:p14="http://schemas.microsoft.com/office/powerpoint/2010/main" val="35932205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Distribution of IPA I</a:t>
            </a:r>
            <a:endParaRPr lang="en-US"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6807791"/>
              </p:ext>
            </p:extLst>
          </p:nvPr>
        </p:nvGraphicFramePr>
        <p:xfrm>
          <a:off x="467540" y="1935163"/>
          <a:ext cx="8424942" cy="4374157"/>
        </p:xfrm>
        <a:graphic>
          <a:graphicData uri="http://schemas.openxmlformats.org/drawingml/2006/table">
            <a:tbl>
              <a:tblPr/>
              <a:tblGrid>
                <a:gridCol w="1551967"/>
                <a:gridCol w="960739"/>
                <a:gridCol w="960739"/>
                <a:gridCol w="1034642"/>
                <a:gridCol w="1034642"/>
                <a:gridCol w="1034642"/>
                <a:gridCol w="886836"/>
                <a:gridCol w="960735"/>
              </a:tblGrid>
              <a:tr h="360225">
                <a:tc>
                  <a:txBody>
                    <a:bodyPr/>
                    <a:lstStyle/>
                    <a:p>
                      <a:pPr algn="ctr"/>
                      <a:r>
                        <a:rPr lang="en-US" sz="1100" b="1" dirty="0">
                          <a:effectLst/>
                          <a:latin typeface="inherit"/>
                        </a:rPr>
                        <a:t>Component</a:t>
                      </a:r>
                    </a:p>
                  </a:txBody>
                  <a:tcPr marL="11736" marR="11736" marT="11736" marB="11736"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solidFill>
                      <a:srgbClr val="EDF4FA"/>
                    </a:solidFill>
                  </a:tcPr>
                </a:tc>
                <a:tc>
                  <a:txBody>
                    <a:bodyPr/>
                    <a:lstStyle/>
                    <a:p>
                      <a:pPr algn="ctr"/>
                      <a:r>
                        <a:rPr lang="en-US" sz="1100" b="1">
                          <a:effectLst/>
                          <a:latin typeface="inherit"/>
                        </a:rPr>
                        <a:t>2007</a:t>
                      </a:r>
                    </a:p>
                  </a:txBody>
                  <a:tcPr marL="11736" marR="11736" marT="11736" marB="11736"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solidFill>
                      <a:srgbClr val="EDF4FA"/>
                    </a:solidFill>
                  </a:tcPr>
                </a:tc>
                <a:tc>
                  <a:txBody>
                    <a:bodyPr/>
                    <a:lstStyle/>
                    <a:p>
                      <a:pPr algn="ctr"/>
                      <a:r>
                        <a:rPr lang="en-US" sz="1100" b="1">
                          <a:effectLst/>
                          <a:latin typeface="inherit"/>
                        </a:rPr>
                        <a:t>2008</a:t>
                      </a:r>
                    </a:p>
                  </a:txBody>
                  <a:tcPr marL="11736" marR="11736" marT="11736" marB="11736"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solidFill>
                      <a:srgbClr val="EDF4FA"/>
                    </a:solidFill>
                  </a:tcPr>
                </a:tc>
                <a:tc>
                  <a:txBody>
                    <a:bodyPr/>
                    <a:lstStyle/>
                    <a:p>
                      <a:pPr algn="ctr"/>
                      <a:r>
                        <a:rPr lang="en-US" sz="1100" b="1">
                          <a:effectLst/>
                          <a:latin typeface="inherit"/>
                        </a:rPr>
                        <a:t>2009</a:t>
                      </a:r>
                    </a:p>
                  </a:txBody>
                  <a:tcPr marL="11736" marR="11736" marT="11736" marB="11736"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solidFill>
                      <a:srgbClr val="EDF4FA"/>
                    </a:solidFill>
                  </a:tcPr>
                </a:tc>
                <a:tc>
                  <a:txBody>
                    <a:bodyPr/>
                    <a:lstStyle/>
                    <a:p>
                      <a:pPr algn="ctr"/>
                      <a:r>
                        <a:rPr lang="en-US" sz="1100" b="1">
                          <a:effectLst/>
                          <a:latin typeface="inherit"/>
                        </a:rPr>
                        <a:t>2010</a:t>
                      </a:r>
                    </a:p>
                  </a:txBody>
                  <a:tcPr marL="11736" marR="11736" marT="11736" marB="11736"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solidFill>
                      <a:srgbClr val="EDF4FA"/>
                    </a:solidFill>
                  </a:tcPr>
                </a:tc>
                <a:tc>
                  <a:txBody>
                    <a:bodyPr/>
                    <a:lstStyle/>
                    <a:p>
                      <a:pPr algn="ctr"/>
                      <a:r>
                        <a:rPr lang="en-US" sz="1100" b="1">
                          <a:effectLst/>
                          <a:latin typeface="inherit"/>
                        </a:rPr>
                        <a:t>2011</a:t>
                      </a:r>
                    </a:p>
                  </a:txBody>
                  <a:tcPr marL="11736" marR="11736" marT="11736" marB="11736"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solidFill>
                      <a:srgbClr val="EDF4FA"/>
                    </a:solidFill>
                  </a:tcPr>
                </a:tc>
                <a:tc>
                  <a:txBody>
                    <a:bodyPr/>
                    <a:lstStyle/>
                    <a:p>
                      <a:pPr algn="ctr"/>
                      <a:r>
                        <a:rPr lang="en-US" sz="1100" b="1">
                          <a:effectLst/>
                          <a:latin typeface="inherit"/>
                        </a:rPr>
                        <a:t>2012</a:t>
                      </a:r>
                    </a:p>
                  </a:txBody>
                  <a:tcPr marL="11736" marR="11736" marT="11736" marB="11736"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solidFill>
                      <a:srgbClr val="EDF4FA"/>
                    </a:solidFill>
                  </a:tcPr>
                </a:tc>
                <a:tc>
                  <a:txBody>
                    <a:bodyPr/>
                    <a:lstStyle/>
                    <a:p>
                      <a:pPr algn="ctr"/>
                      <a:r>
                        <a:rPr lang="en-US" sz="1100" b="1">
                          <a:effectLst/>
                          <a:latin typeface="inherit"/>
                        </a:rPr>
                        <a:t>2013</a:t>
                      </a:r>
                    </a:p>
                  </a:txBody>
                  <a:tcPr marL="11736" marR="11736" marT="11736" marB="11736"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solidFill>
                      <a:srgbClr val="EDF4FA"/>
                    </a:solidFill>
                  </a:tcPr>
                </a:tc>
              </a:tr>
              <a:tr h="1033892">
                <a:tc>
                  <a:txBody>
                    <a:bodyPr/>
                    <a:lstStyle/>
                    <a:p>
                      <a:pPr algn="l"/>
                      <a:r>
                        <a:rPr lang="en-US" sz="1100" b="0">
                          <a:effectLst/>
                          <a:latin typeface="inherit"/>
                        </a:rPr>
                        <a:t>Transition Assistance and Institution Building</a:t>
                      </a:r>
                    </a:p>
                  </a:txBody>
                  <a:tcPr marL="11736" marR="11736" marT="11736" marB="11736"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100" b="0" dirty="0">
                          <a:effectLst/>
                          <a:latin typeface="inherit"/>
                        </a:rPr>
                        <a:t>256,702,720</a:t>
                      </a:r>
                    </a:p>
                  </a:txBody>
                  <a:tcPr marL="11736" marR="11736" marT="11736" marB="11736"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100" b="0" dirty="0">
                          <a:effectLst/>
                          <a:latin typeface="inherit"/>
                        </a:rPr>
                        <a:t>256,125,297</a:t>
                      </a:r>
                    </a:p>
                  </a:txBody>
                  <a:tcPr marL="11736" marR="11736" marT="11736" marB="11736"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100" b="0" dirty="0">
                          <a:effectLst/>
                          <a:latin typeface="inherit"/>
                        </a:rPr>
                        <a:t>239,550,810</a:t>
                      </a:r>
                    </a:p>
                  </a:txBody>
                  <a:tcPr marL="11736" marR="11736" marT="11736" marB="11736"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100" b="0">
                          <a:effectLst/>
                          <a:latin typeface="inherit"/>
                        </a:rPr>
                        <a:t>217,809,826</a:t>
                      </a:r>
                    </a:p>
                  </a:txBody>
                  <a:tcPr marL="11736" marR="11736" marT="11736" marB="11736"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100" b="0">
                          <a:effectLst/>
                          <a:latin typeface="inherit"/>
                        </a:rPr>
                        <a:t>231,268,023</a:t>
                      </a:r>
                    </a:p>
                  </a:txBody>
                  <a:tcPr marL="11736" marR="11736" marT="11736" marB="11736"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100" b="0">
                          <a:effectLst/>
                          <a:latin typeface="inherit"/>
                        </a:rPr>
                        <a:t>227,499,161</a:t>
                      </a:r>
                    </a:p>
                  </a:txBody>
                  <a:tcPr marL="11736" marR="11736" marT="11736" marB="11736"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100" b="0">
                          <a:effectLst/>
                          <a:latin typeface="inherit"/>
                        </a:rPr>
                        <a:t>238,500,014</a:t>
                      </a:r>
                    </a:p>
                  </a:txBody>
                  <a:tcPr marL="11736" marR="11736" marT="11736" marB="11736"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r>
              <a:tr h="697058">
                <a:tc>
                  <a:txBody>
                    <a:bodyPr/>
                    <a:lstStyle/>
                    <a:p>
                      <a:pPr algn="l"/>
                      <a:r>
                        <a:rPr lang="en-US" sz="1100" b="0">
                          <a:effectLst/>
                          <a:latin typeface="inherit"/>
                        </a:rPr>
                        <a:t>Cross-border Co-operation</a:t>
                      </a:r>
                    </a:p>
                  </a:txBody>
                  <a:tcPr marL="11736" marR="11736" marT="11736" marB="11736"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100" b="0">
                          <a:effectLst/>
                          <a:latin typeface="inherit"/>
                        </a:rPr>
                        <a:t>2,097,280</a:t>
                      </a:r>
                    </a:p>
                  </a:txBody>
                  <a:tcPr marL="11736" marR="11736" marT="11736" marB="11736"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100" b="0">
                          <a:effectLst/>
                          <a:latin typeface="inherit"/>
                        </a:rPr>
                        <a:t>2,874,709</a:t>
                      </a:r>
                    </a:p>
                  </a:txBody>
                  <a:tcPr marL="11736" marR="11736" marT="11736" marB="11736"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100" b="0" dirty="0">
                          <a:effectLst/>
                          <a:latin typeface="inherit"/>
                        </a:rPr>
                        <a:t>3,049,190</a:t>
                      </a:r>
                    </a:p>
                  </a:txBody>
                  <a:tcPr marL="11736" marR="11736" marT="11736" marB="11736"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100" b="0" dirty="0">
                          <a:effectLst/>
                          <a:latin typeface="inherit"/>
                        </a:rPr>
                        <a:t>3,090,174</a:t>
                      </a:r>
                    </a:p>
                  </a:txBody>
                  <a:tcPr marL="11736" marR="11736" marT="11736" marB="11736"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100" b="0" dirty="0">
                          <a:effectLst/>
                          <a:latin typeface="inherit"/>
                        </a:rPr>
                        <a:t>5,131,977</a:t>
                      </a:r>
                    </a:p>
                  </a:txBody>
                  <a:tcPr marL="11736" marR="11736" marT="11736" marB="11736"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100" b="0" dirty="0">
                          <a:effectLst/>
                          <a:latin typeface="inherit"/>
                        </a:rPr>
                        <a:t>2,174,617</a:t>
                      </a:r>
                    </a:p>
                  </a:txBody>
                  <a:tcPr marL="11736" marR="11736" marT="11736" marB="11736"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100" b="0">
                          <a:effectLst/>
                          <a:latin typeface="inherit"/>
                        </a:rPr>
                        <a:t>2,218,109</a:t>
                      </a:r>
                    </a:p>
                  </a:txBody>
                  <a:tcPr marL="11736" marR="11736" marT="11736" marB="11736"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r>
              <a:tr h="528641">
                <a:tc>
                  <a:txBody>
                    <a:bodyPr/>
                    <a:lstStyle/>
                    <a:p>
                      <a:pPr algn="l"/>
                      <a:r>
                        <a:rPr lang="en-US" sz="1200" b="0" dirty="0">
                          <a:solidFill>
                            <a:srgbClr val="FF0000"/>
                          </a:solidFill>
                          <a:effectLst/>
                          <a:latin typeface="inherit"/>
                        </a:rPr>
                        <a:t>Regional Development</a:t>
                      </a:r>
                    </a:p>
                  </a:txBody>
                  <a:tcPr marL="11736" marR="11736" marT="11736" marB="11736"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200" b="0">
                          <a:solidFill>
                            <a:srgbClr val="FF0000"/>
                          </a:solidFill>
                          <a:effectLst/>
                          <a:latin typeface="inherit"/>
                        </a:rPr>
                        <a:t>167,500,000</a:t>
                      </a:r>
                    </a:p>
                  </a:txBody>
                  <a:tcPr marL="11736" marR="11736" marT="11736" marB="11736"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200" b="0">
                          <a:solidFill>
                            <a:srgbClr val="FF0000"/>
                          </a:solidFill>
                          <a:effectLst/>
                          <a:latin typeface="inherit"/>
                        </a:rPr>
                        <a:t>173,800,000</a:t>
                      </a:r>
                    </a:p>
                  </a:txBody>
                  <a:tcPr marL="11736" marR="11736" marT="11736" marB="11736"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200" b="0" dirty="0">
                          <a:solidFill>
                            <a:srgbClr val="FF0000"/>
                          </a:solidFill>
                          <a:effectLst/>
                          <a:latin typeface="inherit"/>
                        </a:rPr>
                        <a:t>182,700,000</a:t>
                      </a:r>
                    </a:p>
                  </a:txBody>
                  <a:tcPr marL="11736" marR="11736" marT="11736" marB="11736"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200" b="0" dirty="0">
                          <a:solidFill>
                            <a:srgbClr val="FF0000"/>
                          </a:solidFill>
                          <a:effectLst/>
                          <a:latin typeface="inherit"/>
                        </a:rPr>
                        <a:t>238,100,000</a:t>
                      </a:r>
                    </a:p>
                  </a:txBody>
                  <a:tcPr marL="11736" marR="11736" marT="11736" marB="11736"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200" b="0" dirty="0">
                          <a:solidFill>
                            <a:srgbClr val="FF0000"/>
                          </a:solidFill>
                          <a:effectLst/>
                          <a:latin typeface="inherit"/>
                        </a:rPr>
                        <a:t>293,400,000</a:t>
                      </a:r>
                    </a:p>
                  </a:txBody>
                  <a:tcPr marL="11736" marR="11736" marT="11736" marB="11736"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200" b="0" dirty="0">
                          <a:solidFill>
                            <a:srgbClr val="FF0000"/>
                          </a:solidFill>
                          <a:effectLst/>
                          <a:latin typeface="inherit"/>
                        </a:rPr>
                        <a:t>356,836,341</a:t>
                      </a:r>
                    </a:p>
                  </a:txBody>
                  <a:tcPr marL="11736" marR="11736" marT="11736" marB="11736"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200" b="0" dirty="0">
                          <a:solidFill>
                            <a:srgbClr val="FF0000"/>
                          </a:solidFill>
                          <a:effectLst/>
                          <a:latin typeface="inherit"/>
                        </a:rPr>
                        <a:t>366,882,353</a:t>
                      </a:r>
                    </a:p>
                  </a:txBody>
                  <a:tcPr marL="11736" marR="11736" marT="11736" marB="11736"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r>
              <a:tr h="865475">
                <a:tc>
                  <a:txBody>
                    <a:bodyPr/>
                    <a:lstStyle/>
                    <a:p>
                      <a:pPr algn="l"/>
                      <a:r>
                        <a:rPr lang="en-US" sz="1100" b="0">
                          <a:effectLst/>
                          <a:latin typeface="inherit"/>
                        </a:rPr>
                        <a:t>Human Resources Development</a:t>
                      </a:r>
                    </a:p>
                  </a:txBody>
                  <a:tcPr marL="11736" marR="11736" marT="11736" marB="11736"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100" b="0">
                          <a:effectLst/>
                          <a:latin typeface="inherit"/>
                        </a:rPr>
                        <a:t>50,200,000</a:t>
                      </a:r>
                    </a:p>
                  </a:txBody>
                  <a:tcPr marL="11736" marR="11736" marT="11736" marB="11736"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100" b="0">
                          <a:effectLst/>
                          <a:latin typeface="inherit"/>
                        </a:rPr>
                        <a:t>52,900,000</a:t>
                      </a:r>
                    </a:p>
                  </a:txBody>
                  <a:tcPr marL="11736" marR="11736" marT="11736" marB="11736"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100" b="0">
                          <a:effectLst/>
                          <a:latin typeface="inherit"/>
                        </a:rPr>
                        <a:t>55,600,000</a:t>
                      </a:r>
                    </a:p>
                  </a:txBody>
                  <a:tcPr marL="11736" marR="11736" marT="11736" marB="11736"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100" b="0" dirty="0">
                          <a:effectLst/>
                          <a:latin typeface="inherit"/>
                        </a:rPr>
                        <a:t>63,400,000</a:t>
                      </a:r>
                    </a:p>
                  </a:txBody>
                  <a:tcPr marL="11736" marR="11736" marT="11736" marB="11736"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100" b="0">
                          <a:effectLst/>
                          <a:latin typeface="inherit"/>
                        </a:rPr>
                        <a:t>77,600,000</a:t>
                      </a:r>
                    </a:p>
                  </a:txBody>
                  <a:tcPr marL="11736" marR="11736" marT="11736" marB="11736"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100" b="0" dirty="0">
                          <a:effectLst/>
                          <a:latin typeface="inherit"/>
                        </a:rPr>
                        <a:t>83,930,000</a:t>
                      </a:r>
                    </a:p>
                  </a:txBody>
                  <a:tcPr marL="11736" marR="11736" marT="11736" marB="11736"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100" b="0" dirty="0">
                          <a:effectLst/>
                          <a:latin typeface="inherit"/>
                        </a:rPr>
                        <a:t>91,167,077</a:t>
                      </a:r>
                    </a:p>
                  </a:txBody>
                  <a:tcPr marL="11736" marR="11736" marT="11736" marB="11736"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r>
              <a:tr h="528641">
                <a:tc>
                  <a:txBody>
                    <a:bodyPr/>
                    <a:lstStyle/>
                    <a:p>
                      <a:pPr algn="l"/>
                      <a:r>
                        <a:rPr lang="en-US" sz="1100" b="0">
                          <a:effectLst/>
                          <a:latin typeface="inherit"/>
                        </a:rPr>
                        <a:t>Rural Development</a:t>
                      </a:r>
                    </a:p>
                  </a:txBody>
                  <a:tcPr marL="11736" marR="11736" marT="11736" marB="11736"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100" b="0">
                          <a:effectLst/>
                          <a:latin typeface="inherit"/>
                        </a:rPr>
                        <a:t>20,700,000</a:t>
                      </a:r>
                    </a:p>
                  </a:txBody>
                  <a:tcPr marL="11736" marR="11736" marT="11736" marB="11736"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100" b="0">
                          <a:effectLst/>
                          <a:latin typeface="inherit"/>
                        </a:rPr>
                        <a:t>53,000,000</a:t>
                      </a:r>
                    </a:p>
                  </a:txBody>
                  <a:tcPr marL="11736" marR="11736" marT="11736" marB="11736"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100" b="0">
                          <a:effectLst/>
                          <a:latin typeface="inherit"/>
                        </a:rPr>
                        <a:t>85,500,000</a:t>
                      </a:r>
                    </a:p>
                  </a:txBody>
                  <a:tcPr marL="11736" marR="11736" marT="11736" marB="11736"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100" b="0">
                          <a:effectLst/>
                          <a:latin typeface="inherit"/>
                        </a:rPr>
                        <a:t>131,300,000</a:t>
                      </a:r>
                    </a:p>
                  </a:txBody>
                  <a:tcPr marL="11736" marR="11736" marT="11736" marB="11736"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100" b="0">
                          <a:effectLst/>
                          <a:latin typeface="inherit"/>
                        </a:rPr>
                        <a:t>172,500,000</a:t>
                      </a:r>
                    </a:p>
                  </a:txBody>
                  <a:tcPr marL="11736" marR="11736" marT="11736" marB="11736"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100" b="0">
                          <a:effectLst/>
                          <a:latin typeface="inherit"/>
                        </a:rPr>
                        <a:t>189,785,003</a:t>
                      </a:r>
                    </a:p>
                  </a:txBody>
                  <a:tcPr marL="11736" marR="11736" marT="11736" marB="11736"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100" b="0" dirty="0">
                          <a:effectLst/>
                          <a:latin typeface="inherit"/>
                        </a:rPr>
                        <a:t>204,184,796</a:t>
                      </a:r>
                    </a:p>
                  </a:txBody>
                  <a:tcPr marL="11736" marR="11736" marT="11736" marB="11736"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r>
              <a:tr h="360225">
                <a:tc>
                  <a:txBody>
                    <a:bodyPr/>
                    <a:lstStyle/>
                    <a:p>
                      <a:pPr algn="l"/>
                      <a:r>
                        <a:rPr kumimoji="0" lang="en-US" sz="1800" b="1" kern="1200" dirty="0">
                          <a:solidFill>
                            <a:schemeClr val="accent5">
                              <a:lumMod val="75000"/>
                            </a:schemeClr>
                          </a:solidFill>
                          <a:effectLst/>
                          <a:latin typeface="inherit"/>
                          <a:ea typeface="+mn-ea"/>
                          <a:cs typeface="+mn-cs"/>
                        </a:rPr>
                        <a:t>TOTAL</a:t>
                      </a:r>
                    </a:p>
                  </a:txBody>
                  <a:tcPr marL="11736" marR="11736" marT="11736" marB="11736"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200" b="1" dirty="0">
                          <a:solidFill>
                            <a:schemeClr val="accent5">
                              <a:lumMod val="75000"/>
                            </a:schemeClr>
                          </a:solidFill>
                          <a:effectLst/>
                          <a:latin typeface="inherit"/>
                        </a:rPr>
                        <a:t>497,200,000</a:t>
                      </a:r>
                    </a:p>
                  </a:txBody>
                  <a:tcPr marL="11736" marR="11736" marT="11736" marB="11736"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200" b="1" dirty="0">
                          <a:solidFill>
                            <a:schemeClr val="accent5">
                              <a:lumMod val="75000"/>
                            </a:schemeClr>
                          </a:solidFill>
                          <a:effectLst/>
                          <a:latin typeface="inherit"/>
                        </a:rPr>
                        <a:t>538,700,006</a:t>
                      </a:r>
                    </a:p>
                  </a:txBody>
                  <a:tcPr marL="11736" marR="11736" marT="11736" marB="11736"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200" b="1" dirty="0">
                          <a:solidFill>
                            <a:schemeClr val="accent5">
                              <a:lumMod val="75000"/>
                            </a:schemeClr>
                          </a:solidFill>
                          <a:effectLst/>
                          <a:latin typeface="inherit"/>
                        </a:rPr>
                        <a:t>566,400,000</a:t>
                      </a:r>
                    </a:p>
                  </a:txBody>
                  <a:tcPr marL="11736" marR="11736" marT="11736" marB="11736"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200" b="1" dirty="0">
                          <a:solidFill>
                            <a:schemeClr val="accent5">
                              <a:lumMod val="75000"/>
                            </a:schemeClr>
                          </a:solidFill>
                          <a:effectLst/>
                          <a:latin typeface="inherit"/>
                        </a:rPr>
                        <a:t>653,700,000</a:t>
                      </a:r>
                    </a:p>
                  </a:txBody>
                  <a:tcPr marL="11736" marR="11736" marT="11736" marB="11736"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200" b="1" dirty="0">
                          <a:solidFill>
                            <a:schemeClr val="accent5">
                              <a:lumMod val="75000"/>
                            </a:schemeClr>
                          </a:solidFill>
                          <a:effectLst/>
                          <a:latin typeface="inherit"/>
                        </a:rPr>
                        <a:t>779,900,000</a:t>
                      </a:r>
                    </a:p>
                  </a:txBody>
                  <a:tcPr marL="11736" marR="11736" marT="11736" marB="11736"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200" b="1" dirty="0">
                          <a:solidFill>
                            <a:schemeClr val="accent5">
                              <a:lumMod val="75000"/>
                            </a:schemeClr>
                          </a:solidFill>
                          <a:effectLst/>
                          <a:latin typeface="inherit"/>
                        </a:rPr>
                        <a:t>860,225,122</a:t>
                      </a:r>
                    </a:p>
                  </a:txBody>
                  <a:tcPr marL="11736" marR="11736" marT="11736" marB="11736"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200" b="1" dirty="0">
                          <a:solidFill>
                            <a:schemeClr val="accent5">
                              <a:lumMod val="75000"/>
                            </a:schemeClr>
                          </a:solidFill>
                          <a:effectLst/>
                          <a:latin typeface="inherit"/>
                        </a:rPr>
                        <a:t>902,952,349</a:t>
                      </a:r>
                    </a:p>
                  </a:txBody>
                  <a:tcPr marL="11736" marR="11736" marT="11736" marB="11736"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07212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0648"/>
            <a:ext cx="8229600" cy="864096"/>
          </a:xfrm>
        </p:spPr>
        <p:txBody>
          <a:bodyPr>
            <a:normAutofit/>
          </a:bodyPr>
          <a:lstStyle/>
          <a:p>
            <a:pPr algn="ctr"/>
            <a:r>
              <a:rPr lang="en-US" dirty="0" err="1"/>
              <a:t>Ipa</a:t>
            </a:r>
            <a:r>
              <a:rPr lang="en-US" dirty="0"/>
              <a:t> </a:t>
            </a:r>
            <a:r>
              <a:rPr lang="en-US" dirty="0" smtClean="0"/>
              <a:t>I</a:t>
            </a:r>
            <a:r>
              <a:rPr lang="tr-TR" dirty="0" smtClean="0"/>
              <a:t>I</a:t>
            </a:r>
            <a:r>
              <a:rPr lang="en-US" dirty="0" smtClean="0"/>
              <a:t> </a:t>
            </a:r>
            <a:r>
              <a:rPr lang="en-US" dirty="0"/>
              <a:t>Period, </a:t>
            </a:r>
            <a:r>
              <a:rPr lang="en-US" dirty="0" smtClean="0"/>
              <a:t>20</a:t>
            </a:r>
            <a:r>
              <a:rPr lang="tr-TR" dirty="0" smtClean="0"/>
              <a:t>14</a:t>
            </a:r>
            <a:r>
              <a:rPr lang="en-US" dirty="0" smtClean="0"/>
              <a:t>-20</a:t>
            </a:r>
            <a:r>
              <a:rPr lang="tr-TR" dirty="0" smtClean="0"/>
              <a:t>20</a:t>
            </a:r>
            <a:endParaRPr lang="en-US" dirty="0"/>
          </a:p>
        </p:txBody>
      </p:sp>
      <p:graphicFrame>
        <p:nvGraphicFramePr>
          <p:cNvPr id="8" name="İçerik Yer Tutucusu 7"/>
          <p:cNvGraphicFramePr>
            <a:graphicFrameLocks noGrp="1"/>
          </p:cNvGraphicFramePr>
          <p:nvPr>
            <p:ph idx="1"/>
            <p:extLst>
              <p:ext uri="{D42A27DB-BD31-4B8C-83A1-F6EECF244321}">
                <p14:modId xmlns:p14="http://schemas.microsoft.com/office/powerpoint/2010/main" val="2341517535"/>
              </p:ext>
            </p:extLst>
          </p:nvPr>
        </p:nvGraphicFramePr>
        <p:xfrm>
          <a:off x="395538" y="1124744"/>
          <a:ext cx="8280916" cy="4680520"/>
        </p:xfrm>
        <a:graphic>
          <a:graphicData uri="http://schemas.openxmlformats.org/drawingml/2006/table">
            <a:tbl>
              <a:tblPr/>
              <a:tblGrid>
                <a:gridCol w="1728190"/>
                <a:gridCol w="637786"/>
                <a:gridCol w="1594462"/>
                <a:gridCol w="936104"/>
                <a:gridCol w="1152128"/>
                <a:gridCol w="1224136"/>
                <a:gridCol w="1008110"/>
              </a:tblGrid>
              <a:tr h="709880">
                <a:tc>
                  <a:txBody>
                    <a:bodyPr/>
                    <a:lstStyle/>
                    <a:p>
                      <a:pPr algn="l"/>
                      <a:r>
                        <a:rPr lang="en-US" sz="1400" b="1" dirty="0">
                          <a:effectLst/>
                          <a:latin typeface="inherit"/>
                        </a:rPr>
                        <a:t>Country</a:t>
                      </a:r>
                    </a:p>
                  </a:txBody>
                  <a:tcPr marL="12072" marR="12072" marT="12072" marB="12072"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solidFill>
                      <a:srgbClr val="EDF4FA"/>
                    </a:solidFill>
                  </a:tcPr>
                </a:tc>
                <a:tc>
                  <a:txBody>
                    <a:bodyPr/>
                    <a:lstStyle/>
                    <a:p>
                      <a:pPr algn="r"/>
                      <a:r>
                        <a:rPr lang="en-US" sz="1400" b="1" dirty="0">
                          <a:effectLst/>
                          <a:latin typeface="inherit"/>
                        </a:rPr>
                        <a:t>2014</a:t>
                      </a:r>
                    </a:p>
                  </a:txBody>
                  <a:tcPr marL="12072" marR="12072" marT="12072" marB="12072"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solidFill>
                      <a:srgbClr val="EDF4FA"/>
                    </a:solidFill>
                  </a:tcPr>
                </a:tc>
                <a:tc>
                  <a:txBody>
                    <a:bodyPr/>
                    <a:lstStyle/>
                    <a:p>
                      <a:pPr algn="r"/>
                      <a:r>
                        <a:rPr lang="en-US" sz="1400" b="1" dirty="0">
                          <a:effectLst/>
                          <a:latin typeface="inherit"/>
                        </a:rPr>
                        <a:t>2015</a:t>
                      </a:r>
                    </a:p>
                  </a:txBody>
                  <a:tcPr marL="12072" marR="12072" marT="12072" marB="12072"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solidFill>
                      <a:srgbClr val="EDF4FA"/>
                    </a:solidFill>
                  </a:tcPr>
                </a:tc>
                <a:tc>
                  <a:txBody>
                    <a:bodyPr/>
                    <a:lstStyle/>
                    <a:p>
                      <a:pPr algn="r"/>
                      <a:r>
                        <a:rPr lang="en-US" sz="1400" b="1" dirty="0">
                          <a:effectLst/>
                          <a:latin typeface="inherit"/>
                        </a:rPr>
                        <a:t>2016</a:t>
                      </a:r>
                    </a:p>
                  </a:txBody>
                  <a:tcPr marL="12072" marR="12072" marT="12072" marB="12072"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solidFill>
                      <a:srgbClr val="EDF4FA"/>
                    </a:solidFill>
                  </a:tcPr>
                </a:tc>
                <a:tc>
                  <a:txBody>
                    <a:bodyPr/>
                    <a:lstStyle/>
                    <a:p>
                      <a:pPr algn="r"/>
                      <a:r>
                        <a:rPr lang="en-US" sz="1400" b="1">
                          <a:effectLst/>
                          <a:latin typeface="inherit"/>
                        </a:rPr>
                        <a:t>2017</a:t>
                      </a:r>
                    </a:p>
                  </a:txBody>
                  <a:tcPr marL="12072" marR="12072" marT="12072" marB="12072"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solidFill>
                      <a:srgbClr val="EDF4FA"/>
                    </a:solidFill>
                  </a:tcPr>
                </a:tc>
                <a:tc>
                  <a:txBody>
                    <a:bodyPr/>
                    <a:lstStyle/>
                    <a:p>
                      <a:pPr algn="r"/>
                      <a:r>
                        <a:rPr lang="en-US" sz="1400" b="1">
                          <a:effectLst/>
                          <a:latin typeface="inherit"/>
                        </a:rPr>
                        <a:t>2018-2020</a:t>
                      </a:r>
                    </a:p>
                  </a:txBody>
                  <a:tcPr marL="12072" marR="12072" marT="12072" marB="12072"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solidFill>
                      <a:srgbClr val="EDF4FA"/>
                    </a:solidFill>
                  </a:tcPr>
                </a:tc>
                <a:tc>
                  <a:txBody>
                    <a:bodyPr/>
                    <a:lstStyle/>
                    <a:p>
                      <a:pPr algn="r"/>
                      <a:r>
                        <a:rPr lang="en-US" sz="1400" b="1">
                          <a:effectLst/>
                          <a:latin typeface="inherit"/>
                        </a:rPr>
                        <a:t>TOTAL </a:t>
                      </a:r>
                      <a:br>
                        <a:rPr lang="en-US" sz="1400" b="1">
                          <a:effectLst/>
                          <a:latin typeface="inherit"/>
                        </a:rPr>
                      </a:br>
                      <a:r>
                        <a:rPr lang="en-US" sz="1400" b="1">
                          <a:effectLst/>
                          <a:latin typeface="inherit"/>
                        </a:rPr>
                        <a:t>2014-2020</a:t>
                      </a:r>
                    </a:p>
                  </a:txBody>
                  <a:tcPr marL="12072" marR="12072" marT="12072" marB="12072"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solidFill>
                      <a:srgbClr val="EDF4FA"/>
                    </a:solidFill>
                  </a:tcPr>
                </a:tc>
              </a:tr>
              <a:tr h="476301">
                <a:tc>
                  <a:txBody>
                    <a:bodyPr/>
                    <a:lstStyle/>
                    <a:p>
                      <a:pPr algn="l"/>
                      <a:r>
                        <a:rPr lang="en-US" sz="1400" b="0" dirty="0">
                          <a:effectLst/>
                          <a:latin typeface="inherit"/>
                        </a:rPr>
                        <a:t>Albania</a:t>
                      </a:r>
                    </a:p>
                  </a:txBody>
                  <a:tcPr marL="12072" marR="12072" marT="12072" marB="12072"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600" b="0" dirty="0">
                          <a:effectLst/>
                          <a:latin typeface="inherit"/>
                        </a:rPr>
                        <a:t>83.7</a:t>
                      </a:r>
                    </a:p>
                  </a:txBody>
                  <a:tcPr marL="12072" marR="12072" marT="12072" marB="12072"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600" b="0" dirty="0">
                          <a:effectLst/>
                          <a:latin typeface="inherit"/>
                        </a:rPr>
                        <a:t>86.9</a:t>
                      </a:r>
                    </a:p>
                  </a:txBody>
                  <a:tcPr marL="12072" marR="12072" marT="12072" marB="12072"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600" b="0">
                          <a:effectLst/>
                          <a:latin typeface="inherit"/>
                        </a:rPr>
                        <a:t>89.7</a:t>
                      </a:r>
                    </a:p>
                  </a:txBody>
                  <a:tcPr marL="12072" marR="12072" marT="12072" marB="12072"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600" b="0">
                          <a:effectLst/>
                          <a:latin typeface="inherit"/>
                        </a:rPr>
                        <a:t>92.9</a:t>
                      </a:r>
                    </a:p>
                  </a:txBody>
                  <a:tcPr marL="12072" marR="12072" marT="12072" marB="12072"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600" b="0">
                          <a:effectLst/>
                          <a:latin typeface="inherit"/>
                        </a:rPr>
                        <a:t>296.3</a:t>
                      </a:r>
                    </a:p>
                  </a:txBody>
                  <a:tcPr marL="12072" marR="12072" marT="12072" marB="12072"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600" b="0">
                          <a:effectLst/>
                          <a:latin typeface="inherit"/>
                        </a:rPr>
                        <a:t>649.5</a:t>
                      </a:r>
                    </a:p>
                  </a:txBody>
                  <a:tcPr marL="12072" marR="12072" marT="12072" marB="12072"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r>
              <a:tr h="492092">
                <a:tc>
                  <a:txBody>
                    <a:bodyPr/>
                    <a:lstStyle/>
                    <a:p>
                      <a:pPr algn="l"/>
                      <a:r>
                        <a:rPr lang="en-US" sz="1400" b="0">
                          <a:effectLst/>
                          <a:latin typeface="inherit"/>
                        </a:rPr>
                        <a:t>Bosnia &amp; Herzegovina</a:t>
                      </a:r>
                    </a:p>
                  </a:txBody>
                  <a:tcPr marL="12072" marR="12072" marT="12072" marB="12072"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600" b="0" dirty="0">
                          <a:effectLst/>
                          <a:latin typeface="inherit"/>
                        </a:rPr>
                        <a:t>39.7</a:t>
                      </a:r>
                    </a:p>
                  </a:txBody>
                  <a:tcPr marL="12072" marR="12072" marT="12072" marB="12072"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600" b="0" dirty="0">
                          <a:effectLst/>
                          <a:latin typeface="inherit"/>
                        </a:rPr>
                        <a:t>39.7</a:t>
                      </a:r>
                    </a:p>
                  </a:txBody>
                  <a:tcPr marL="12072" marR="12072" marT="12072" marB="12072"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600" b="0" dirty="0">
                          <a:effectLst/>
                          <a:latin typeface="inherit"/>
                        </a:rPr>
                        <a:t>42.7</a:t>
                      </a:r>
                    </a:p>
                  </a:txBody>
                  <a:tcPr marL="12072" marR="12072" marT="12072" marB="12072"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600" b="0" dirty="0">
                          <a:effectLst/>
                          <a:latin typeface="inherit"/>
                        </a:rPr>
                        <a:t>43.7</a:t>
                      </a:r>
                    </a:p>
                  </a:txBody>
                  <a:tcPr marL="12072" marR="12072" marT="12072" marB="12072"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600" b="0">
                          <a:effectLst/>
                          <a:latin typeface="inherit"/>
                        </a:rPr>
                        <a:t>*</a:t>
                      </a:r>
                    </a:p>
                  </a:txBody>
                  <a:tcPr marL="12072" marR="12072" marT="12072" marB="12072"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600" b="0">
                          <a:effectLst/>
                          <a:latin typeface="inherit"/>
                        </a:rPr>
                        <a:t>165.8</a:t>
                      </a:r>
                    </a:p>
                  </a:txBody>
                  <a:tcPr marL="12072" marR="12072" marT="12072" marB="12072"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r>
              <a:tr h="702856">
                <a:tc>
                  <a:txBody>
                    <a:bodyPr/>
                    <a:lstStyle/>
                    <a:p>
                      <a:pPr algn="l"/>
                      <a:r>
                        <a:rPr lang="en-US" sz="1000" b="0" dirty="0">
                          <a:effectLst/>
                          <a:latin typeface="inherit"/>
                        </a:rPr>
                        <a:t>The former Yugoslav Republic of Macedonia</a:t>
                      </a:r>
                    </a:p>
                  </a:txBody>
                  <a:tcPr marL="12072" marR="12072" marT="12072" marB="12072"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600" b="0">
                          <a:effectLst/>
                          <a:latin typeface="inherit"/>
                        </a:rPr>
                        <a:t>85.7</a:t>
                      </a:r>
                    </a:p>
                  </a:txBody>
                  <a:tcPr marL="12072" marR="12072" marT="12072" marB="12072"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600" b="0" dirty="0">
                          <a:effectLst/>
                          <a:latin typeface="inherit"/>
                        </a:rPr>
                        <a:t>88.9</a:t>
                      </a:r>
                    </a:p>
                  </a:txBody>
                  <a:tcPr marL="12072" marR="12072" marT="12072" marB="12072"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600" b="0" dirty="0">
                          <a:effectLst/>
                          <a:latin typeface="inherit"/>
                        </a:rPr>
                        <a:t>91.6</a:t>
                      </a:r>
                    </a:p>
                  </a:txBody>
                  <a:tcPr marL="12072" marR="12072" marT="12072" marB="12072"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600" b="0" dirty="0">
                          <a:effectLst/>
                          <a:latin typeface="inherit"/>
                        </a:rPr>
                        <a:t>94.9</a:t>
                      </a:r>
                    </a:p>
                  </a:txBody>
                  <a:tcPr marL="12072" marR="12072" marT="12072" marB="12072"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600" b="0" dirty="0">
                          <a:effectLst/>
                          <a:latin typeface="inherit"/>
                        </a:rPr>
                        <a:t>303.1</a:t>
                      </a:r>
                    </a:p>
                  </a:txBody>
                  <a:tcPr marL="12072" marR="12072" marT="12072" marB="12072"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600" b="0">
                          <a:effectLst/>
                          <a:latin typeface="inherit"/>
                        </a:rPr>
                        <a:t>664.2</a:t>
                      </a:r>
                    </a:p>
                  </a:txBody>
                  <a:tcPr marL="12072" marR="12072" marT="12072" marB="12072"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r>
              <a:tr h="483723">
                <a:tc>
                  <a:txBody>
                    <a:bodyPr/>
                    <a:lstStyle/>
                    <a:p>
                      <a:pPr algn="l"/>
                      <a:r>
                        <a:rPr lang="en-US" sz="1400" b="0">
                          <a:effectLst/>
                          <a:latin typeface="inherit"/>
                        </a:rPr>
                        <a:t>Kosovo*</a:t>
                      </a:r>
                    </a:p>
                  </a:txBody>
                  <a:tcPr marL="12072" marR="12072" marT="12072" marB="12072"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600" b="0">
                          <a:effectLst/>
                          <a:latin typeface="inherit"/>
                        </a:rPr>
                        <a:t>83.8</a:t>
                      </a:r>
                    </a:p>
                  </a:txBody>
                  <a:tcPr marL="12072" marR="12072" marT="12072" marB="12072"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600" b="0">
                          <a:effectLst/>
                          <a:latin typeface="inherit"/>
                        </a:rPr>
                        <a:t>85.9</a:t>
                      </a:r>
                    </a:p>
                  </a:txBody>
                  <a:tcPr marL="12072" marR="12072" marT="12072" marB="12072"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600" b="0" dirty="0">
                          <a:effectLst/>
                          <a:latin typeface="inherit"/>
                        </a:rPr>
                        <a:t>88.7</a:t>
                      </a:r>
                    </a:p>
                  </a:txBody>
                  <a:tcPr marL="12072" marR="12072" marT="12072" marB="12072"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600" b="0" dirty="0">
                          <a:effectLst/>
                          <a:latin typeface="inherit"/>
                        </a:rPr>
                        <a:t>91.9</a:t>
                      </a:r>
                    </a:p>
                  </a:txBody>
                  <a:tcPr marL="12072" marR="12072" marT="12072" marB="12072"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600" b="0" dirty="0">
                          <a:effectLst/>
                          <a:latin typeface="inherit"/>
                        </a:rPr>
                        <a:t>295.2</a:t>
                      </a:r>
                    </a:p>
                  </a:txBody>
                  <a:tcPr marL="12072" marR="12072" marT="12072" marB="12072"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600" b="0" dirty="0">
                          <a:effectLst/>
                          <a:latin typeface="inherit"/>
                        </a:rPr>
                        <a:t>645.5</a:t>
                      </a:r>
                    </a:p>
                  </a:txBody>
                  <a:tcPr marL="12072" marR="12072" marT="12072" marB="12072"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r>
              <a:tr h="483723">
                <a:tc>
                  <a:txBody>
                    <a:bodyPr/>
                    <a:lstStyle/>
                    <a:p>
                      <a:pPr algn="l"/>
                      <a:r>
                        <a:rPr lang="en-US" sz="1400" b="0">
                          <a:effectLst/>
                          <a:latin typeface="inherit"/>
                        </a:rPr>
                        <a:t>Montenegro</a:t>
                      </a:r>
                    </a:p>
                  </a:txBody>
                  <a:tcPr marL="12072" marR="12072" marT="12072" marB="12072"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600" b="0">
                          <a:effectLst/>
                          <a:latin typeface="inherit"/>
                        </a:rPr>
                        <a:t>39.6</a:t>
                      </a:r>
                    </a:p>
                  </a:txBody>
                  <a:tcPr marL="12072" marR="12072" marT="12072" marB="12072"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600" b="0">
                          <a:effectLst/>
                          <a:latin typeface="inherit"/>
                        </a:rPr>
                        <a:t>35.6</a:t>
                      </a:r>
                    </a:p>
                  </a:txBody>
                  <a:tcPr marL="12072" marR="12072" marT="12072" marB="12072"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600" b="0" dirty="0">
                          <a:effectLst/>
                          <a:latin typeface="inherit"/>
                        </a:rPr>
                        <a:t>37.4</a:t>
                      </a:r>
                    </a:p>
                  </a:txBody>
                  <a:tcPr marL="12072" marR="12072" marT="12072" marB="12072"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600" b="0" dirty="0">
                          <a:effectLst/>
                          <a:latin typeface="inherit"/>
                        </a:rPr>
                        <a:t>39.5</a:t>
                      </a:r>
                    </a:p>
                  </a:txBody>
                  <a:tcPr marL="12072" marR="12072" marT="12072" marB="12072"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600" b="0" dirty="0">
                          <a:effectLst/>
                          <a:latin typeface="inherit"/>
                        </a:rPr>
                        <a:t>118.4</a:t>
                      </a:r>
                    </a:p>
                  </a:txBody>
                  <a:tcPr marL="12072" marR="12072" marT="12072" marB="12072"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600" b="0" dirty="0">
                          <a:effectLst/>
                          <a:latin typeface="inherit"/>
                        </a:rPr>
                        <a:t>270.5</a:t>
                      </a:r>
                    </a:p>
                  </a:txBody>
                  <a:tcPr marL="12072" marR="12072" marT="12072" marB="12072"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r>
              <a:tr h="445071">
                <a:tc>
                  <a:txBody>
                    <a:bodyPr/>
                    <a:lstStyle/>
                    <a:p>
                      <a:pPr algn="l"/>
                      <a:r>
                        <a:rPr lang="en-US" sz="1400" b="0">
                          <a:effectLst/>
                          <a:latin typeface="inherit"/>
                        </a:rPr>
                        <a:t>Serbia</a:t>
                      </a:r>
                    </a:p>
                  </a:txBody>
                  <a:tcPr marL="12072" marR="12072" marT="12072" marB="12072"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600" b="0">
                          <a:effectLst/>
                          <a:latin typeface="inherit"/>
                        </a:rPr>
                        <a:t>195.1</a:t>
                      </a:r>
                    </a:p>
                  </a:txBody>
                  <a:tcPr marL="12072" marR="12072" marT="12072" marB="12072"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600" b="0">
                          <a:effectLst/>
                          <a:latin typeface="inherit"/>
                        </a:rPr>
                        <a:t>201.4</a:t>
                      </a:r>
                    </a:p>
                  </a:txBody>
                  <a:tcPr marL="12072" marR="12072" marT="12072" marB="12072"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600" b="0">
                          <a:effectLst/>
                          <a:latin typeface="inherit"/>
                        </a:rPr>
                        <a:t>207.9</a:t>
                      </a:r>
                    </a:p>
                  </a:txBody>
                  <a:tcPr marL="12072" marR="12072" marT="12072" marB="12072"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600" b="0">
                          <a:effectLst/>
                          <a:latin typeface="inherit"/>
                        </a:rPr>
                        <a:t>215.4</a:t>
                      </a:r>
                    </a:p>
                  </a:txBody>
                  <a:tcPr marL="12072" marR="12072" marT="12072" marB="12072"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600" b="0" dirty="0">
                          <a:effectLst/>
                          <a:latin typeface="inherit"/>
                        </a:rPr>
                        <a:t>688.2</a:t>
                      </a:r>
                    </a:p>
                  </a:txBody>
                  <a:tcPr marL="12072" marR="12072" marT="12072" marB="12072"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600" b="0" dirty="0">
                          <a:effectLst/>
                          <a:latin typeface="inherit"/>
                        </a:rPr>
                        <a:t>1,508.0</a:t>
                      </a:r>
                    </a:p>
                  </a:txBody>
                  <a:tcPr marL="12072" marR="12072" marT="12072" marB="12072"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r>
              <a:tr h="403151">
                <a:tc>
                  <a:txBody>
                    <a:bodyPr/>
                    <a:lstStyle/>
                    <a:p>
                      <a:pPr algn="l"/>
                      <a:r>
                        <a:rPr lang="en-US" sz="1800" b="1" i="1" dirty="0">
                          <a:solidFill>
                            <a:srgbClr val="FF0000"/>
                          </a:solidFill>
                          <a:effectLst/>
                          <a:latin typeface="inherit"/>
                        </a:rPr>
                        <a:t>Turkey</a:t>
                      </a:r>
                    </a:p>
                  </a:txBody>
                  <a:tcPr marL="12072" marR="12072" marT="12072" marB="12072"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800" b="1" i="1" dirty="0">
                          <a:solidFill>
                            <a:srgbClr val="FF0000"/>
                          </a:solidFill>
                          <a:effectLst/>
                          <a:latin typeface="inherit"/>
                        </a:rPr>
                        <a:t>620.4</a:t>
                      </a:r>
                    </a:p>
                  </a:txBody>
                  <a:tcPr marL="12072" marR="12072" marT="12072" marB="12072"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800" b="1" i="1" dirty="0">
                          <a:solidFill>
                            <a:srgbClr val="FF0000"/>
                          </a:solidFill>
                          <a:effectLst/>
                          <a:latin typeface="inherit"/>
                        </a:rPr>
                        <a:t>626.4</a:t>
                      </a:r>
                    </a:p>
                  </a:txBody>
                  <a:tcPr marL="12072" marR="12072" marT="12072" marB="12072"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800" b="1" i="1" dirty="0">
                          <a:solidFill>
                            <a:srgbClr val="FF0000"/>
                          </a:solidFill>
                          <a:effectLst/>
                          <a:latin typeface="inherit"/>
                        </a:rPr>
                        <a:t>630.7</a:t>
                      </a:r>
                    </a:p>
                  </a:txBody>
                  <a:tcPr marL="12072" marR="12072" marT="12072" marB="12072"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800" b="1" i="1" dirty="0">
                          <a:solidFill>
                            <a:srgbClr val="FF0000"/>
                          </a:solidFill>
                          <a:effectLst/>
                          <a:latin typeface="inherit"/>
                        </a:rPr>
                        <a:t>636.4</a:t>
                      </a:r>
                    </a:p>
                  </a:txBody>
                  <a:tcPr marL="12072" marR="12072" marT="12072" marB="12072"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800" b="1" i="1" dirty="0">
                          <a:solidFill>
                            <a:srgbClr val="FF0000"/>
                          </a:solidFill>
                          <a:effectLst/>
                          <a:latin typeface="inherit"/>
                        </a:rPr>
                        <a:t>1,940.0</a:t>
                      </a:r>
                    </a:p>
                  </a:txBody>
                  <a:tcPr marL="12072" marR="12072" marT="12072" marB="12072"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800" b="1" i="1" dirty="0">
                          <a:solidFill>
                            <a:srgbClr val="FF0000"/>
                          </a:solidFill>
                          <a:effectLst/>
                          <a:latin typeface="inherit"/>
                        </a:rPr>
                        <a:t>4,453.9</a:t>
                      </a:r>
                    </a:p>
                  </a:txBody>
                  <a:tcPr marL="12072" marR="12072" marT="12072" marB="12072"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r>
              <a:tr h="483723">
                <a:tc>
                  <a:txBody>
                    <a:bodyPr/>
                    <a:lstStyle/>
                    <a:p>
                      <a:pPr algn="l"/>
                      <a:r>
                        <a:rPr lang="en-US" sz="1400" b="0">
                          <a:effectLst/>
                          <a:latin typeface="inherit"/>
                        </a:rPr>
                        <a:t>Multi-country</a:t>
                      </a:r>
                    </a:p>
                  </a:txBody>
                  <a:tcPr marL="12072" marR="12072" marT="12072" marB="12072"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600" b="0" dirty="0">
                          <a:effectLst/>
                          <a:latin typeface="inherit"/>
                        </a:rPr>
                        <a:t>348.0</a:t>
                      </a:r>
                    </a:p>
                  </a:txBody>
                  <a:tcPr marL="12072" marR="12072" marT="12072" marB="12072"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600" b="0" dirty="0">
                          <a:effectLst/>
                          <a:latin typeface="inherit"/>
                        </a:rPr>
                        <a:t>365.0</a:t>
                      </a:r>
                    </a:p>
                  </a:txBody>
                  <a:tcPr marL="12072" marR="12072" marT="12072" marB="12072"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600" b="0" dirty="0">
                          <a:effectLst/>
                          <a:latin typeface="inherit"/>
                        </a:rPr>
                        <a:t>390.0</a:t>
                      </a:r>
                    </a:p>
                  </a:txBody>
                  <a:tcPr marL="12072" marR="12072" marT="12072" marB="12072"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600" b="0" dirty="0">
                          <a:effectLst/>
                          <a:latin typeface="inherit"/>
                        </a:rPr>
                        <a:t>410.4</a:t>
                      </a:r>
                    </a:p>
                  </a:txBody>
                  <a:tcPr marL="12072" marR="12072" marT="12072" marB="12072"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600" b="0" dirty="0">
                          <a:effectLst/>
                          <a:latin typeface="inherit"/>
                        </a:rPr>
                        <a:t>1,445.3</a:t>
                      </a:r>
                    </a:p>
                  </a:txBody>
                  <a:tcPr marL="12072" marR="12072" marT="12072" marB="12072"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algn="r"/>
                      <a:r>
                        <a:rPr lang="en-US" sz="1600" b="0" dirty="0">
                          <a:effectLst/>
                          <a:latin typeface="inherit"/>
                        </a:rPr>
                        <a:t>2,958.7</a:t>
                      </a:r>
                    </a:p>
                  </a:txBody>
                  <a:tcPr marL="12072" marR="12072" marT="12072" marB="12072"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r>
            </a:tbl>
          </a:graphicData>
        </a:graphic>
      </p:graphicFrame>
      <p:sp>
        <p:nvSpPr>
          <p:cNvPr id="9" name="Rectangle 3"/>
          <p:cNvSpPr>
            <a:spLocks noChangeArrowheads="1"/>
          </p:cNvSpPr>
          <p:nvPr/>
        </p:nvSpPr>
        <p:spPr bwMode="auto">
          <a:xfrm>
            <a:off x="467544" y="6036677"/>
            <a:ext cx="856793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444041"/>
                </a:solidFill>
                <a:effectLst/>
                <a:latin typeface="inherit"/>
                <a:cs typeface="Arial" pitchFamily="34" charset="0"/>
              </a:rPr>
              <a:t>IPA II 2014-2020 indicative allocations</a:t>
            </a:r>
            <a:r>
              <a:rPr kumimoji="0" lang="tr-TR" sz="1200" b="1" i="0" u="none" strike="noStrike" cap="none" normalizeH="0" baseline="0" dirty="0" smtClean="0">
                <a:ln>
                  <a:noFill/>
                </a:ln>
                <a:solidFill>
                  <a:srgbClr val="444041"/>
                </a:solidFill>
                <a:effectLst/>
                <a:latin typeface="inherit"/>
                <a:cs typeface="Arial" pitchFamily="34" charset="0"/>
              </a:rPr>
              <a:t>, </a:t>
            </a:r>
            <a:r>
              <a:rPr kumimoji="0" lang="en-US" sz="1200" b="0" i="0" u="none" strike="noStrike" cap="none" normalizeH="0" baseline="0" dirty="0" smtClean="0">
                <a:ln>
                  <a:noFill/>
                </a:ln>
                <a:solidFill>
                  <a:srgbClr val="444041"/>
                </a:solidFill>
                <a:effectLst/>
                <a:latin typeface="Verdana" pitchFamily="34" charset="0"/>
                <a:cs typeface="Arial" pitchFamily="34" charset="0"/>
              </a:rPr>
              <a:t>* Amounts to be decided at a later stage</a:t>
            </a:r>
            <a:r>
              <a:rPr kumimoji="0" lang="en-US" sz="700" b="0" i="0" u="none" strike="noStrike" cap="none" normalizeH="0" baseline="0" dirty="0" smtClean="0">
                <a:ln>
                  <a:noFill/>
                </a:ln>
                <a:solidFill>
                  <a:srgbClr val="444041"/>
                </a:solidFill>
                <a:effectLst/>
                <a:latin typeface="Verdana" pitchFamily="34"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Dikdörtgen 9"/>
          <p:cNvSpPr/>
          <p:nvPr/>
        </p:nvSpPr>
        <p:spPr>
          <a:xfrm>
            <a:off x="531146" y="6221343"/>
            <a:ext cx="8504334" cy="369332"/>
          </a:xfrm>
          <a:prstGeom prst="rect">
            <a:avLst/>
          </a:prstGeom>
        </p:spPr>
        <p:txBody>
          <a:bodyPr wrap="square">
            <a:spAutoFit/>
          </a:bodyPr>
          <a:lstStyle/>
          <a:p>
            <a:r>
              <a:rPr lang="en-US" dirty="0"/>
              <a:t>http://ec.europa.eu/enlargement/instruments/overview/index_en.htm</a:t>
            </a:r>
          </a:p>
        </p:txBody>
      </p:sp>
    </p:spTree>
    <p:extLst>
      <p:ext uri="{BB962C8B-B14F-4D97-AF65-F5344CB8AC3E}">
        <p14:creationId xmlns:p14="http://schemas.microsoft.com/office/powerpoint/2010/main" val="140455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How IPA </a:t>
            </a:r>
            <a:r>
              <a:rPr lang="tr-TR" dirty="0" err="1" smtClean="0"/>
              <a:t>works</a:t>
            </a:r>
            <a:r>
              <a:rPr lang="tr-TR" dirty="0" smtClean="0"/>
              <a:t> in </a:t>
            </a:r>
            <a:r>
              <a:rPr lang="tr-TR" dirty="0" err="1" smtClean="0"/>
              <a:t>Turkey</a:t>
            </a:r>
            <a:r>
              <a:rPr lang="tr-TR" dirty="0" smtClean="0"/>
              <a:t>?</a:t>
            </a:r>
            <a:endParaRPr lang="en-US" dirty="0"/>
          </a:p>
        </p:txBody>
      </p:sp>
      <p:sp>
        <p:nvSpPr>
          <p:cNvPr id="3" name="İçerik Yer Tutucusu 2"/>
          <p:cNvSpPr>
            <a:spLocks noGrp="1"/>
          </p:cNvSpPr>
          <p:nvPr>
            <p:ph idx="1"/>
          </p:nvPr>
        </p:nvSpPr>
        <p:spPr/>
        <p:txBody>
          <a:bodyPr/>
          <a:lstStyle/>
          <a:p>
            <a:pPr>
              <a:buFont typeface="Arial"/>
              <a:buChar char="•"/>
            </a:pPr>
            <a:r>
              <a:rPr lang="en-US" dirty="0">
                <a:solidFill>
                  <a:srgbClr val="0C000F"/>
                </a:solidFill>
                <a:latin typeface="Verdana"/>
              </a:rPr>
              <a:t>Turkey implements IPA funds itself, under the </a:t>
            </a:r>
            <a:r>
              <a:rPr lang="en-US" dirty="0" err="1">
                <a:solidFill>
                  <a:srgbClr val="0C000F"/>
                </a:solidFill>
                <a:latin typeface="Verdana"/>
              </a:rPr>
              <a:t>Decentralised</a:t>
            </a:r>
            <a:r>
              <a:rPr lang="en-US" dirty="0">
                <a:solidFill>
                  <a:srgbClr val="0C000F"/>
                </a:solidFill>
                <a:latin typeface="Verdana"/>
              </a:rPr>
              <a:t> Implementation System.</a:t>
            </a:r>
          </a:p>
          <a:p>
            <a:r>
              <a:rPr lang="en-US" dirty="0">
                <a:solidFill>
                  <a:srgbClr val="0C000F"/>
                </a:solidFill>
                <a:latin typeface="Verdana"/>
              </a:rPr>
              <a:t>Turkish authorities are in charge of </a:t>
            </a:r>
            <a:r>
              <a:rPr lang="tr-TR" dirty="0" smtClean="0">
                <a:solidFill>
                  <a:srgbClr val="0C000F"/>
                </a:solidFill>
                <a:latin typeface="Verdana"/>
              </a:rPr>
              <a:t>;</a:t>
            </a:r>
          </a:p>
          <a:p>
            <a:pPr lvl="1"/>
            <a:r>
              <a:rPr lang="en-US" dirty="0" smtClean="0">
                <a:solidFill>
                  <a:srgbClr val="0C000F"/>
                </a:solidFill>
                <a:latin typeface="Verdana"/>
              </a:rPr>
              <a:t>procurement</a:t>
            </a:r>
            <a:r>
              <a:rPr lang="en-US" dirty="0">
                <a:solidFill>
                  <a:srgbClr val="0C000F"/>
                </a:solidFill>
                <a:latin typeface="Verdana"/>
              </a:rPr>
              <a:t>, </a:t>
            </a:r>
            <a:endParaRPr lang="tr-TR" dirty="0" smtClean="0">
              <a:solidFill>
                <a:srgbClr val="0C000F"/>
              </a:solidFill>
              <a:latin typeface="Verdana"/>
            </a:endParaRPr>
          </a:p>
          <a:p>
            <a:pPr lvl="1"/>
            <a:r>
              <a:rPr lang="en-US" dirty="0" smtClean="0">
                <a:solidFill>
                  <a:srgbClr val="0C000F"/>
                </a:solidFill>
                <a:latin typeface="Verdana"/>
              </a:rPr>
              <a:t>contracting </a:t>
            </a:r>
            <a:r>
              <a:rPr lang="en-US" dirty="0">
                <a:solidFill>
                  <a:srgbClr val="0C000F"/>
                </a:solidFill>
                <a:latin typeface="Verdana"/>
              </a:rPr>
              <a:t>and </a:t>
            </a:r>
            <a:endParaRPr lang="tr-TR" dirty="0" smtClean="0">
              <a:solidFill>
                <a:srgbClr val="0C000F"/>
              </a:solidFill>
              <a:latin typeface="Verdana"/>
            </a:endParaRPr>
          </a:p>
          <a:p>
            <a:pPr lvl="1"/>
            <a:r>
              <a:rPr lang="en-US" dirty="0" smtClean="0">
                <a:solidFill>
                  <a:srgbClr val="0C000F"/>
                </a:solidFill>
                <a:latin typeface="Verdana"/>
              </a:rPr>
              <a:t>payments </a:t>
            </a:r>
            <a:endParaRPr lang="tr-TR" dirty="0">
              <a:solidFill>
                <a:srgbClr val="0C000F"/>
              </a:solidFill>
              <a:latin typeface="Verdana"/>
            </a:endParaRPr>
          </a:p>
          <a:p>
            <a:pPr marL="393192" lvl="1" indent="0">
              <a:buNone/>
            </a:pPr>
            <a:r>
              <a:rPr lang="en-US" dirty="0" smtClean="0">
                <a:solidFill>
                  <a:srgbClr val="0C000F"/>
                </a:solidFill>
                <a:latin typeface="Verdana"/>
              </a:rPr>
              <a:t>for </a:t>
            </a:r>
            <a:r>
              <a:rPr lang="en-US" dirty="0">
                <a:solidFill>
                  <a:srgbClr val="0C000F"/>
                </a:solidFill>
                <a:latin typeface="Verdana"/>
              </a:rPr>
              <a:t>IPA projects with prior appraisal by the Commission (</a:t>
            </a:r>
            <a:r>
              <a:rPr lang="en-US" u="sng" dirty="0">
                <a:solidFill>
                  <a:srgbClr val="0C000F"/>
                </a:solidFill>
                <a:latin typeface="inherit"/>
                <a:hlinkClick r:id="rId2"/>
              </a:rPr>
              <a:t>EU Delegation in Ankara</a:t>
            </a:r>
            <a:r>
              <a:rPr lang="en-US" dirty="0">
                <a:solidFill>
                  <a:srgbClr val="0C000F"/>
                </a:solidFill>
                <a:latin typeface="Verdana"/>
              </a:rPr>
              <a:t>). </a:t>
            </a:r>
            <a:endParaRPr lang="en-US" dirty="0"/>
          </a:p>
        </p:txBody>
      </p:sp>
    </p:spTree>
    <p:extLst>
      <p:ext uri="{BB962C8B-B14F-4D97-AF65-F5344CB8AC3E}">
        <p14:creationId xmlns:p14="http://schemas.microsoft.com/office/powerpoint/2010/main" val="1180970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en-US" dirty="0" smtClean="0"/>
              <a:t>EIA Regulation in Turkey</a:t>
            </a:r>
            <a:endParaRPr lang="en-US" dirty="0"/>
          </a:p>
        </p:txBody>
      </p:sp>
      <p:sp>
        <p:nvSpPr>
          <p:cNvPr id="3" name="İçerik Yer Tutucusu 2"/>
          <p:cNvSpPr>
            <a:spLocks noGrp="1"/>
          </p:cNvSpPr>
          <p:nvPr>
            <p:ph idx="1"/>
          </p:nvPr>
        </p:nvSpPr>
        <p:spPr/>
        <p:txBody>
          <a:bodyPr/>
          <a:lstStyle/>
          <a:p>
            <a:r>
              <a:rPr lang="tr-TR" dirty="0" smtClean="0">
                <a:latin typeface="Arial" pitchFamily="34" charset="0"/>
                <a:cs typeface="Arial" pitchFamily="34" charset="0"/>
              </a:rPr>
              <a:t>EIA </a:t>
            </a:r>
            <a:r>
              <a:rPr lang="tr-TR" dirty="0" err="1" smtClean="0">
                <a:latin typeface="Arial" pitchFamily="34" charset="0"/>
                <a:cs typeface="Arial" pitchFamily="34" charset="0"/>
              </a:rPr>
              <a:t>Regulation</a:t>
            </a:r>
            <a:r>
              <a:rPr lang="tr-TR" dirty="0" smtClean="0">
                <a:latin typeface="Arial" pitchFamily="34" charset="0"/>
                <a:cs typeface="Arial" pitchFamily="34" charset="0"/>
              </a:rPr>
              <a:t> (7th </a:t>
            </a:r>
            <a:r>
              <a:rPr lang="tr-TR" dirty="0" err="1" smtClean="0">
                <a:latin typeface="Arial" pitchFamily="34" charset="0"/>
                <a:cs typeface="Arial" pitchFamily="34" charset="0"/>
              </a:rPr>
              <a:t>February</a:t>
            </a:r>
            <a:r>
              <a:rPr lang="tr-TR" dirty="0" smtClean="0">
                <a:latin typeface="Arial" pitchFamily="34" charset="0"/>
                <a:cs typeface="Arial" pitchFamily="34" charset="0"/>
              </a:rPr>
              <a:t>, 1993)</a:t>
            </a:r>
          </a:p>
          <a:p>
            <a:r>
              <a:rPr lang="tr-TR" dirty="0" smtClean="0">
                <a:latin typeface="Arial" pitchFamily="34" charset="0"/>
                <a:cs typeface="Arial" pitchFamily="34" charset="0"/>
              </a:rPr>
              <a:t>EIA Training and Information </a:t>
            </a:r>
            <a:r>
              <a:rPr lang="tr-TR" dirty="0" err="1" smtClean="0">
                <a:latin typeface="Arial" pitchFamily="34" charset="0"/>
                <a:cs typeface="Arial" pitchFamily="34" charset="0"/>
              </a:rPr>
              <a:t>Centre</a:t>
            </a:r>
            <a:r>
              <a:rPr lang="tr-TR" dirty="0" smtClean="0">
                <a:latin typeface="Arial" pitchFamily="34" charset="0"/>
                <a:cs typeface="Arial" pitchFamily="34" charset="0"/>
              </a:rPr>
              <a:t> (2006)</a:t>
            </a:r>
          </a:p>
          <a:p>
            <a:r>
              <a:rPr lang="tr-TR" dirty="0" smtClean="0">
                <a:latin typeface="Arial" pitchFamily="34" charset="0"/>
                <a:cs typeface="Arial" pitchFamily="34" charset="0"/>
              </a:rPr>
              <a:t>e-EIA </a:t>
            </a:r>
            <a:r>
              <a:rPr lang="tr-TR" dirty="0" err="1" smtClean="0">
                <a:latin typeface="Arial" pitchFamily="34" charset="0"/>
                <a:cs typeface="Arial" pitchFamily="34" charset="0"/>
              </a:rPr>
              <a:t>implementation</a:t>
            </a:r>
            <a:r>
              <a:rPr lang="tr-TR" dirty="0" smtClean="0">
                <a:latin typeface="Arial" pitchFamily="34" charset="0"/>
                <a:cs typeface="Arial" pitchFamily="34" charset="0"/>
              </a:rPr>
              <a:t> (2012)</a:t>
            </a:r>
          </a:p>
          <a:p>
            <a:r>
              <a:rPr lang="tr-TR" sz="2400" dirty="0" smtClean="0">
                <a:latin typeface="Arial" pitchFamily="34" charset="0"/>
                <a:cs typeface="Arial" pitchFamily="34" charset="0"/>
              </a:rPr>
              <a:t>(</a:t>
            </a:r>
            <a:r>
              <a:rPr lang="en-US" sz="2400" dirty="0">
                <a:latin typeface="Arial" pitchFamily="34" charset="0"/>
                <a:cs typeface="Arial" pitchFamily="34" charset="0"/>
              </a:rPr>
              <a:t>61.500.000 </a:t>
            </a:r>
            <a:r>
              <a:rPr lang="en-US" sz="2400" dirty="0" smtClean="0">
                <a:latin typeface="Arial" pitchFamily="34" charset="0"/>
                <a:cs typeface="Arial" pitchFamily="34" charset="0"/>
              </a:rPr>
              <a:t>A4 </a:t>
            </a:r>
            <a:r>
              <a:rPr lang="tr-TR" sz="2400" dirty="0" err="1" smtClean="0">
                <a:latin typeface="Arial" pitchFamily="34" charset="0"/>
                <a:cs typeface="Arial" pitchFamily="34" charset="0"/>
              </a:rPr>
              <a:t>paper</a:t>
            </a:r>
            <a:r>
              <a:rPr lang="tr-TR" sz="2400" dirty="0" smtClean="0">
                <a:latin typeface="Arial" pitchFamily="34" charset="0"/>
                <a:cs typeface="Arial" pitchFamily="34" charset="0"/>
              </a:rPr>
              <a:t> ) = (300 </a:t>
            </a:r>
            <a:r>
              <a:rPr lang="tr-TR" sz="2400" dirty="0" err="1" smtClean="0">
                <a:latin typeface="Arial" pitchFamily="34" charset="0"/>
                <a:cs typeface="Arial" pitchFamily="34" charset="0"/>
              </a:rPr>
              <a:t>tons</a:t>
            </a:r>
            <a:r>
              <a:rPr lang="tr-TR" sz="2400" dirty="0" smtClean="0">
                <a:latin typeface="Arial" pitchFamily="34" charset="0"/>
                <a:cs typeface="Arial" pitchFamily="34" charset="0"/>
              </a:rPr>
              <a:t> </a:t>
            </a:r>
            <a:r>
              <a:rPr lang="tr-TR" sz="2400" dirty="0" err="1" smtClean="0">
                <a:latin typeface="Arial" pitchFamily="34" charset="0"/>
                <a:cs typeface="Arial" pitchFamily="34" charset="0"/>
              </a:rPr>
              <a:t>paper</a:t>
            </a:r>
            <a:r>
              <a:rPr lang="tr-TR" sz="2400" dirty="0" smtClean="0">
                <a:latin typeface="Arial" pitchFamily="34" charset="0"/>
                <a:cs typeface="Arial" pitchFamily="34" charset="0"/>
              </a:rPr>
              <a:t> </a:t>
            </a:r>
            <a:r>
              <a:rPr lang="tr-TR" sz="2400" dirty="0" err="1" smtClean="0">
                <a:latin typeface="Arial" pitchFamily="34" charset="0"/>
                <a:cs typeface="Arial" pitchFamily="34" charset="0"/>
              </a:rPr>
              <a:t>saved</a:t>
            </a:r>
            <a:r>
              <a:rPr lang="tr-TR" sz="2400" dirty="0" smtClean="0">
                <a:latin typeface="Arial" pitchFamily="34" charset="0"/>
                <a:cs typeface="Arial" pitchFamily="34" charset="0"/>
              </a:rPr>
              <a:t>)/</a:t>
            </a:r>
            <a:r>
              <a:rPr lang="tr-TR" sz="2400" dirty="0" err="1" smtClean="0">
                <a:latin typeface="Arial" pitchFamily="34" charset="0"/>
                <a:cs typeface="Arial" pitchFamily="34" charset="0"/>
              </a:rPr>
              <a:t>year</a:t>
            </a:r>
            <a:endParaRPr lang="tr-TR" sz="2400" dirty="0" smtClean="0">
              <a:latin typeface="Arial" pitchFamily="34" charset="0"/>
              <a:cs typeface="Arial" pitchFamily="34" charset="0"/>
            </a:endParaRPr>
          </a:p>
          <a:p>
            <a:r>
              <a:rPr lang="tr-TR" dirty="0" smtClean="0">
                <a:latin typeface="Arial" pitchFamily="34" charset="0"/>
                <a:cs typeface="Arial" pitchFamily="34" charset="0"/>
              </a:rPr>
              <a:t>5100 </a:t>
            </a:r>
            <a:r>
              <a:rPr lang="tr-TR" dirty="0" err="1" smtClean="0">
                <a:latin typeface="Arial" pitchFamily="34" charset="0"/>
                <a:cs typeface="Arial" pitchFamily="34" charset="0"/>
              </a:rPr>
              <a:t>trees</a:t>
            </a:r>
            <a:r>
              <a:rPr lang="tr-TR" dirty="0" smtClean="0">
                <a:latin typeface="Arial" pitchFamily="34" charset="0"/>
                <a:cs typeface="Arial" pitchFamily="34" charset="0"/>
              </a:rPr>
              <a:t> </a:t>
            </a:r>
            <a:r>
              <a:rPr lang="tr-TR" dirty="0" err="1" smtClean="0">
                <a:latin typeface="Arial" pitchFamily="34" charset="0"/>
                <a:cs typeface="Arial" pitchFamily="34" charset="0"/>
              </a:rPr>
              <a:t>saved</a:t>
            </a:r>
            <a:endParaRPr lang="tr-TR" dirty="0" smtClean="0">
              <a:latin typeface="Arial" pitchFamily="34" charset="0"/>
              <a:cs typeface="Arial" pitchFamily="34" charset="0"/>
            </a:endParaRPr>
          </a:p>
          <a:p>
            <a:r>
              <a:rPr lang="tr-TR" dirty="0" smtClean="0">
                <a:latin typeface="Arial" pitchFamily="34" charset="0"/>
                <a:cs typeface="Arial" pitchFamily="34" charset="0"/>
              </a:rPr>
              <a:t>132 000 </a:t>
            </a:r>
            <a:r>
              <a:rPr lang="tr-TR" dirty="0" err="1" smtClean="0">
                <a:latin typeface="Arial" pitchFamily="34" charset="0"/>
                <a:cs typeface="Arial" pitchFamily="34" charset="0"/>
              </a:rPr>
              <a:t>tons</a:t>
            </a:r>
            <a:r>
              <a:rPr lang="tr-TR" dirty="0" smtClean="0">
                <a:latin typeface="Arial" pitchFamily="34" charset="0"/>
                <a:cs typeface="Arial" pitchFamily="34" charset="0"/>
              </a:rPr>
              <a:t> of </a:t>
            </a:r>
            <a:r>
              <a:rPr lang="tr-TR" dirty="0" err="1" smtClean="0">
                <a:latin typeface="Arial" pitchFamily="34" charset="0"/>
                <a:cs typeface="Arial" pitchFamily="34" charset="0"/>
              </a:rPr>
              <a:t>water</a:t>
            </a:r>
            <a:r>
              <a:rPr lang="tr-TR" dirty="0" smtClean="0">
                <a:latin typeface="Arial" pitchFamily="34" charset="0"/>
                <a:cs typeface="Arial" pitchFamily="34" charset="0"/>
              </a:rPr>
              <a:t> </a:t>
            </a:r>
            <a:r>
              <a:rPr lang="tr-TR" dirty="0" err="1" smtClean="0">
                <a:latin typeface="Arial" pitchFamily="34" charset="0"/>
                <a:cs typeface="Arial" pitchFamily="34" charset="0"/>
              </a:rPr>
              <a:t>saved</a:t>
            </a:r>
            <a:endParaRPr lang="tr-TR" dirty="0" smtClean="0">
              <a:latin typeface="Arial" pitchFamily="34" charset="0"/>
              <a:cs typeface="Arial" pitchFamily="34" charset="0"/>
            </a:endParaRPr>
          </a:p>
          <a:p>
            <a:r>
              <a:rPr lang="tr-TR" dirty="0" smtClean="0">
                <a:latin typeface="Arial" pitchFamily="34" charset="0"/>
                <a:cs typeface="Arial" pitchFamily="34" charset="0"/>
              </a:rPr>
              <a:t>2 280 000 </a:t>
            </a:r>
            <a:r>
              <a:rPr lang="tr-TR" dirty="0" err="1" smtClean="0">
                <a:latin typeface="Arial" pitchFamily="34" charset="0"/>
                <a:cs typeface="Arial" pitchFamily="34" charset="0"/>
              </a:rPr>
              <a:t>kWh</a:t>
            </a:r>
            <a:r>
              <a:rPr lang="tr-TR" dirty="0" smtClean="0">
                <a:latin typeface="Arial" pitchFamily="34" charset="0"/>
                <a:cs typeface="Arial" pitchFamily="34" charset="0"/>
              </a:rPr>
              <a:t> </a:t>
            </a:r>
            <a:r>
              <a:rPr lang="tr-TR" dirty="0" err="1" smtClean="0">
                <a:latin typeface="Arial" pitchFamily="34" charset="0"/>
                <a:cs typeface="Arial" pitchFamily="34" charset="0"/>
              </a:rPr>
              <a:t>energy</a:t>
            </a:r>
            <a:r>
              <a:rPr lang="tr-TR" dirty="0" smtClean="0">
                <a:latin typeface="Arial" pitchFamily="34" charset="0"/>
                <a:cs typeface="Arial" pitchFamily="34" charset="0"/>
              </a:rPr>
              <a:t> </a:t>
            </a:r>
            <a:r>
              <a:rPr lang="tr-TR" dirty="0" err="1" smtClean="0">
                <a:latin typeface="Arial" pitchFamily="34" charset="0"/>
                <a:cs typeface="Arial" pitchFamily="34" charset="0"/>
              </a:rPr>
              <a:t>saved</a:t>
            </a:r>
            <a:r>
              <a:rPr lang="tr-TR" dirty="0" smtClean="0">
                <a:latin typeface="Arial" pitchFamily="34" charset="0"/>
                <a:cs typeface="Arial" pitchFamily="34" charset="0"/>
              </a:rPr>
              <a:t>.</a:t>
            </a:r>
          </a:p>
          <a:p>
            <a:r>
              <a:rPr lang="tr-TR" dirty="0" smtClean="0">
                <a:latin typeface="Arial" pitchFamily="34" charset="0"/>
                <a:cs typeface="Arial" pitchFamily="34" charset="0"/>
              </a:rPr>
              <a:t>1 000 </a:t>
            </a:r>
            <a:r>
              <a:rPr lang="tr-TR" dirty="0" err="1" smtClean="0">
                <a:latin typeface="Arial" pitchFamily="34" charset="0"/>
                <a:cs typeface="Arial" pitchFamily="34" charset="0"/>
              </a:rPr>
              <a:t>tons</a:t>
            </a:r>
            <a:r>
              <a:rPr lang="tr-TR" dirty="0" smtClean="0">
                <a:latin typeface="Arial" pitchFamily="34" charset="0"/>
                <a:cs typeface="Arial" pitchFamily="34" charset="0"/>
              </a:rPr>
              <a:t> CO2 </a:t>
            </a:r>
            <a:r>
              <a:rPr lang="tr-TR" dirty="0" err="1" smtClean="0">
                <a:latin typeface="Arial" pitchFamily="34" charset="0"/>
                <a:cs typeface="Arial" pitchFamily="34" charset="0"/>
              </a:rPr>
              <a:t>equivalent</a:t>
            </a:r>
            <a:r>
              <a:rPr lang="tr-TR" dirty="0" smtClean="0">
                <a:latin typeface="Arial" pitchFamily="34" charset="0"/>
                <a:cs typeface="Arial" pitchFamily="34" charset="0"/>
              </a:rPr>
              <a:t> </a:t>
            </a:r>
            <a:r>
              <a:rPr lang="tr-TR" dirty="0" err="1" smtClean="0">
                <a:latin typeface="Arial" pitchFamily="34" charset="0"/>
                <a:cs typeface="Arial" pitchFamily="34" charset="0"/>
              </a:rPr>
              <a:t>emission</a:t>
            </a:r>
            <a:r>
              <a:rPr lang="tr-TR" dirty="0" smtClean="0">
                <a:latin typeface="Arial" pitchFamily="34" charset="0"/>
                <a:cs typeface="Arial" pitchFamily="34" charset="0"/>
              </a:rPr>
              <a:t> </a:t>
            </a:r>
            <a:r>
              <a:rPr lang="tr-TR" dirty="0" err="1" smtClean="0">
                <a:latin typeface="Arial" pitchFamily="34" charset="0"/>
                <a:cs typeface="Arial" pitchFamily="34" charset="0"/>
              </a:rPr>
              <a:t>prevented</a:t>
            </a:r>
            <a:endParaRPr lang="tr-TR" dirty="0" smtClean="0">
              <a:latin typeface="Arial" pitchFamily="34" charset="0"/>
              <a:cs typeface="Arial" pitchFamily="34" charset="0"/>
            </a:endParaRPr>
          </a:p>
          <a:p>
            <a:endParaRPr lang="tr-TR" dirty="0"/>
          </a:p>
        </p:txBody>
      </p:sp>
    </p:spTree>
    <p:extLst>
      <p:ext uri="{BB962C8B-B14F-4D97-AF65-F5344CB8AC3E}">
        <p14:creationId xmlns:p14="http://schemas.microsoft.com/office/powerpoint/2010/main" val="16615244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en-US" sz="3100" dirty="0" smtClean="0"/>
              <a:t>EIA </a:t>
            </a:r>
            <a:r>
              <a:rPr lang="en-US" sz="3100" dirty="0"/>
              <a:t>Procedure for EU investment projects </a:t>
            </a:r>
            <a:endParaRPr lang="tr-TR" sz="3100" dirty="0"/>
          </a:p>
        </p:txBody>
      </p:sp>
      <p:sp>
        <p:nvSpPr>
          <p:cNvPr id="3" name="İçerik Yer Tutucusu 2"/>
          <p:cNvSpPr>
            <a:spLocks noGrp="1"/>
          </p:cNvSpPr>
          <p:nvPr>
            <p:ph idx="1"/>
          </p:nvPr>
        </p:nvSpPr>
        <p:spPr/>
        <p:txBody>
          <a:bodyPr>
            <a:normAutofit fontScale="92500" lnSpcReduction="20000"/>
          </a:bodyPr>
          <a:lstStyle/>
          <a:p>
            <a:endParaRPr lang="en-US" dirty="0" smtClean="0"/>
          </a:p>
          <a:p>
            <a:r>
              <a:rPr lang="en-US" dirty="0" smtClean="0">
                <a:latin typeface="Arial" pitchFamily="34" charset="0"/>
                <a:cs typeface="Arial" pitchFamily="34" charset="0"/>
              </a:rPr>
              <a:t>EIA Regulation has been implementing in Turkey since 7th of February, 1993. </a:t>
            </a:r>
            <a:endParaRPr lang="tr-TR" dirty="0" smtClean="0">
              <a:latin typeface="Arial" pitchFamily="34" charset="0"/>
              <a:cs typeface="Arial" pitchFamily="34" charset="0"/>
            </a:endParaRPr>
          </a:p>
          <a:p>
            <a:r>
              <a:rPr lang="en-US" dirty="0" smtClean="0">
                <a:latin typeface="Arial" pitchFamily="34" charset="0"/>
                <a:cs typeface="Arial" pitchFamily="34" charset="0"/>
              </a:rPr>
              <a:t>EIA regulation has been revised recently on 25th of November, 2014</a:t>
            </a:r>
            <a:endParaRPr lang="tr-TR" dirty="0" smtClean="0">
              <a:latin typeface="Arial" pitchFamily="34" charset="0"/>
              <a:cs typeface="Arial" pitchFamily="34" charset="0"/>
            </a:endParaRPr>
          </a:p>
          <a:p>
            <a:r>
              <a:rPr lang="tr-TR" dirty="0" smtClean="0">
                <a:latin typeface="Arial" pitchFamily="34" charset="0"/>
                <a:cs typeface="Arial" pitchFamily="34" charset="0"/>
              </a:rPr>
              <a:t>IPA  </a:t>
            </a:r>
            <a:r>
              <a:rPr lang="en-US" dirty="0" smtClean="0">
                <a:latin typeface="Arial" pitchFamily="34" charset="0"/>
                <a:cs typeface="Arial" pitchFamily="34" charset="0"/>
              </a:rPr>
              <a:t>Projects </a:t>
            </a:r>
            <a:r>
              <a:rPr lang="en-US" dirty="0" err="1" smtClean="0">
                <a:latin typeface="Arial" pitchFamily="34" charset="0"/>
                <a:cs typeface="Arial" pitchFamily="34" charset="0"/>
              </a:rPr>
              <a:t>vs</a:t>
            </a:r>
            <a:r>
              <a:rPr lang="en-US" dirty="0" smtClean="0">
                <a:latin typeface="Arial" pitchFamily="34" charset="0"/>
                <a:cs typeface="Arial" pitchFamily="34" charset="0"/>
              </a:rPr>
              <a:t> EIA regulation</a:t>
            </a:r>
          </a:p>
          <a:p>
            <a:r>
              <a:rPr lang="en-US" dirty="0" smtClean="0">
                <a:latin typeface="Arial" pitchFamily="34" charset="0"/>
                <a:cs typeface="Arial" pitchFamily="34" charset="0"/>
              </a:rPr>
              <a:t>Annex I: The list of the projects that requires EIA Report  </a:t>
            </a:r>
          </a:p>
          <a:p>
            <a:r>
              <a:rPr lang="en-US" dirty="0" smtClean="0">
                <a:latin typeface="Arial" pitchFamily="34" charset="0"/>
                <a:cs typeface="Arial" pitchFamily="34" charset="0"/>
              </a:rPr>
              <a:t>a)	 Facilities that contains sanitary landfill (100 tons/day and above capacity) including recovery, waste combustion facilities. </a:t>
            </a:r>
          </a:p>
          <a:p>
            <a:r>
              <a:rPr lang="en-US" dirty="0" smtClean="0">
                <a:latin typeface="Arial" pitchFamily="34" charset="0"/>
                <a:cs typeface="Arial" pitchFamily="34" charset="0"/>
              </a:rPr>
              <a:t>b)	Waste water treatment facilities with capacity of 30 000 m3/day and/or 150 000 equivalent population. </a:t>
            </a:r>
          </a:p>
          <a:p>
            <a:endParaRPr lang="en-US" dirty="0" smtClean="0"/>
          </a:p>
          <a:p>
            <a:endParaRPr lang="tr-TR" dirty="0"/>
          </a:p>
        </p:txBody>
      </p:sp>
    </p:spTree>
    <p:extLst>
      <p:ext uri="{BB962C8B-B14F-4D97-AF65-F5344CB8AC3E}">
        <p14:creationId xmlns:p14="http://schemas.microsoft.com/office/powerpoint/2010/main" val="37024964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196752"/>
            <a:ext cx="8229600" cy="650336"/>
          </a:xfrm>
        </p:spPr>
        <p:txBody>
          <a:bodyPr>
            <a:normAutofit/>
          </a:bodyPr>
          <a:lstStyle/>
          <a:p>
            <a:r>
              <a:rPr lang="en-US" sz="2400" dirty="0" smtClean="0"/>
              <a:t>Environmental Report prepared for IPA Application.</a:t>
            </a:r>
            <a:endParaRPr lang="tr-TR" sz="2400" dirty="0"/>
          </a:p>
        </p:txBody>
      </p:sp>
      <p:sp>
        <p:nvSpPr>
          <p:cNvPr id="3" name="İçerik Yer Tutucusu 2"/>
          <p:cNvSpPr>
            <a:spLocks noGrp="1"/>
          </p:cNvSpPr>
          <p:nvPr>
            <p:ph idx="1"/>
          </p:nvPr>
        </p:nvSpPr>
        <p:spPr/>
        <p:txBody>
          <a:bodyPr>
            <a:normAutofit fontScale="77500" lnSpcReduction="20000"/>
          </a:bodyPr>
          <a:lstStyle/>
          <a:p>
            <a:endParaRPr lang="en-US" dirty="0" smtClean="0"/>
          </a:p>
          <a:p>
            <a:r>
              <a:rPr lang="tr-TR" dirty="0" err="1" smtClean="0"/>
              <a:t>Consultants</a:t>
            </a:r>
            <a:r>
              <a:rPr lang="tr-TR" dirty="0" smtClean="0"/>
              <a:t> </a:t>
            </a:r>
            <a:r>
              <a:rPr lang="tr-TR" dirty="0" err="1" smtClean="0"/>
              <a:t>prepare</a:t>
            </a:r>
            <a:r>
              <a:rPr lang="tr-TR" dirty="0" smtClean="0"/>
              <a:t> </a:t>
            </a:r>
            <a:r>
              <a:rPr lang="en-US" dirty="0" smtClean="0"/>
              <a:t>IPA Application Form and submits to </a:t>
            </a:r>
            <a:r>
              <a:rPr lang="en-US" dirty="0" err="1" smtClean="0"/>
              <a:t>DoEUI</a:t>
            </a:r>
            <a:r>
              <a:rPr lang="en-US" dirty="0" smtClean="0"/>
              <a:t> and </a:t>
            </a:r>
            <a:r>
              <a:rPr lang="en-US" dirty="0" err="1" smtClean="0"/>
              <a:t>DoEUI</a:t>
            </a:r>
            <a:r>
              <a:rPr lang="en-US" dirty="0" smtClean="0"/>
              <a:t> distributes to other stakeholders. </a:t>
            </a:r>
            <a:endParaRPr lang="tr-TR" dirty="0" smtClean="0"/>
          </a:p>
          <a:p>
            <a:r>
              <a:rPr lang="en-US" dirty="0" smtClean="0"/>
              <a:t>Non-technical summary is a part of IPA Application Form and includes the result of EIA process including public participation.</a:t>
            </a:r>
            <a:endParaRPr lang="tr-TR" dirty="0" smtClean="0"/>
          </a:p>
          <a:p>
            <a:r>
              <a:rPr lang="en-US" dirty="0" smtClean="0"/>
              <a:t> Table of contents</a:t>
            </a:r>
          </a:p>
          <a:p>
            <a:r>
              <a:rPr lang="en-US" dirty="0" smtClean="0"/>
              <a:t>A.           Addresses and references   </a:t>
            </a:r>
            <a:r>
              <a:rPr lang="tr-TR" dirty="0" smtClean="0"/>
              <a:t>, </a:t>
            </a:r>
            <a:r>
              <a:rPr lang="en-US" dirty="0" smtClean="0"/>
              <a:t>B.            Project details            </a:t>
            </a:r>
          </a:p>
          <a:p>
            <a:r>
              <a:rPr lang="en-US" dirty="0" smtClean="0"/>
              <a:t>C.            Results of feasibility studies </a:t>
            </a:r>
            <a:r>
              <a:rPr lang="tr-TR" dirty="0" smtClean="0"/>
              <a:t>, </a:t>
            </a:r>
            <a:r>
              <a:rPr lang="en-US" dirty="0" smtClean="0"/>
              <a:t>D.           Timetable         </a:t>
            </a:r>
          </a:p>
          <a:p>
            <a:r>
              <a:rPr lang="en-US" dirty="0" smtClean="0"/>
              <a:t>E.            Cost-benefit analysis</a:t>
            </a:r>
            <a:r>
              <a:rPr lang="tr-TR" dirty="0" smtClean="0"/>
              <a:t>   , </a:t>
            </a:r>
          </a:p>
          <a:p>
            <a:r>
              <a:rPr lang="en-US" dirty="0" smtClean="0"/>
              <a:t>F.            </a:t>
            </a:r>
            <a:r>
              <a:rPr lang="en-US" sz="3800" dirty="0" smtClean="0">
                <a:solidFill>
                  <a:srgbClr val="FF0000"/>
                </a:solidFill>
              </a:rPr>
              <a:t>Analysis of the environmental impact    </a:t>
            </a:r>
          </a:p>
          <a:p>
            <a:r>
              <a:rPr lang="en-US" dirty="0" smtClean="0"/>
              <a:t>G.           Justification for the public contribution            </a:t>
            </a:r>
          </a:p>
          <a:p>
            <a:r>
              <a:rPr lang="en-US" dirty="0" smtClean="0"/>
              <a:t>H.           Financing plan           </a:t>
            </a:r>
          </a:p>
          <a:p>
            <a:r>
              <a:rPr lang="en-US" dirty="0" smtClean="0"/>
              <a:t>I.             Compatibility with community policies and law              </a:t>
            </a:r>
          </a:p>
          <a:p>
            <a:r>
              <a:rPr lang="en-US" dirty="0" smtClean="0"/>
              <a:t>J.             Endorsement of competent national authority</a:t>
            </a:r>
          </a:p>
          <a:p>
            <a:endParaRPr lang="tr-TR" dirty="0" smtClean="0"/>
          </a:p>
          <a:p>
            <a:endParaRPr lang="en-US" dirty="0" smtClean="0"/>
          </a:p>
          <a:p>
            <a:endParaRPr lang="tr-TR" dirty="0"/>
          </a:p>
        </p:txBody>
      </p:sp>
    </p:spTree>
    <p:extLst>
      <p:ext uri="{BB962C8B-B14F-4D97-AF65-F5344CB8AC3E}">
        <p14:creationId xmlns:p14="http://schemas.microsoft.com/office/powerpoint/2010/main" val="1716716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IPA Application</a:t>
            </a:r>
            <a:endParaRPr lang="tr-TR" dirty="0"/>
          </a:p>
        </p:txBody>
      </p:sp>
      <p:sp>
        <p:nvSpPr>
          <p:cNvPr id="3" name="İçerik Yer Tutucusu 2"/>
          <p:cNvSpPr>
            <a:spLocks noGrp="1"/>
          </p:cNvSpPr>
          <p:nvPr>
            <p:ph idx="1"/>
          </p:nvPr>
        </p:nvSpPr>
        <p:spPr/>
        <p:txBody>
          <a:bodyPr>
            <a:normAutofit/>
          </a:bodyPr>
          <a:lstStyle/>
          <a:p>
            <a:r>
              <a:rPr lang="en-US" sz="2000" dirty="0" smtClean="0"/>
              <a:t>Annex i: Feasibility study (summary &amp; full version)</a:t>
            </a:r>
          </a:p>
          <a:p>
            <a:r>
              <a:rPr lang="en-US" sz="2000" dirty="0" smtClean="0"/>
              <a:t>Annex ii:  Cost Benefit Analysis</a:t>
            </a:r>
          </a:p>
          <a:p>
            <a:r>
              <a:rPr lang="en-US" sz="2000" dirty="0" smtClean="0">
                <a:solidFill>
                  <a:srgbClr val="FF0000"/>
                </a:solidFill>
              </a:rPr>
              <a:t>Annex iii:  EIA Non-Technical Summary</a:t>
            </a:r>
          </a:p>
          <a:p>
            <a:r>
              <a:rPr lang="en-US" sz="2000" dirty="0" smtClean="0"/>
              <a:t>Annex iv: Declaration by authority responsible for monitoring sites of nature conservation importance</a:t>
            </a:r>
          </a:p>
          <a:p>
            <a:r>
              <a:rPr lang="en-US" sz="2000" dirty="0" smtClean="0"/>
              <a:t>Annex v:  Copies of relevant decisions permits &amp; other documents with English translation</a:t>
            </a:r>
          </a:p>
          <a:p>
            <a:r>
              <a:rPr lang="en-US" sz="2000" dirty="0" smtClean="0"/>
              <a:t>Annex vi:  Maps</a:t>
            </a:r>
          </a:p>
          <a:p>
            <a:endParaRPr lang="en-US" sz="2000" dirty="0" smtClean="0"/>
          </a:p>
          <a:p>
            <a:r>
              <a:rPr lang="en-US" sz="2000" dirty="0" smtClean="0"/>
              <a:t>Environmental report assessed by European Commission (EC) DG </a:t>
            </a:r>
            <a:r>
              <a:rPr lang="en-US" sz="2000" dirty="0" err="1" smtClean="0"/>
              <a:t>Regio</a:t>
            </a:r>
            <a:r>
              <a:rPr lang="en-US" sz="2000" dirty="0" smtClean="0"/>
              <a:t>. </a:t>
            </a:r>
          </a:p>
          <a:p>
            <a:endParaRPr lang="en-US" dirty="0" smtClean="0"/>
          </a:p>
          <a:p>
            <a:endParaRPr lang="tr-TR" dirty="0"/>
          </a:p>
        </p:txBody>
      </p:sp>
    </p:spTree>
    <p:extLst>
      <p:ext uri="{BB962C8B-B14F-4D97-AF65-F5344CB8AC3E}">
        <p14:creationId xmlns:p14="http://schemas.microsoft.com/office/powerpoint/2010/main" val="34003856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708688"/>
          </a:xfrm>
        </p:spPr>
        <p:txBody>
          <a:bodyPr>
            <a:normAutofit/>
          </a:bodyPr>
          <a:lstStyle/>
          <a:p>
            <a:pPr algn="ctr"/>
            <a:r>
              <a:rPr lang="en-US" sz="2800" dirty="0" smtClean="0"/>
              <a:t>EC Comments regarding Environmental Reports</a:t>
            </a:r>
            <a:endParaRPr lang="tr-TR" sz="2800" dirty="0"/>
          </a:p>
        </p:txBody>
      </p:sp>
      <p:sp>
        <p:nvSpPr>
          <p:cNvPr id="3" name="İçerik Yer Tutucusu 2"/>
          <p:cNvSpPr>
            <a:spLocks noGrp="1"/>
          </p:cNvSpPr>
          <p:nvPr>
            <p:ph idx="1"/>
          </p:nvPr>
        </p:nvSpPr>
        <p:spPr/>
        <p:txBody>
          <a:bodyPr>
            <a:normAutofit fontScale="85000" lnSpcReduction="20000"/>
          </a:bodyPr>
          <a:lstStyle/>
          <a:p>
            <a:r>
              <a:rPr lang="tr-TR" dirty="0" smtClean="0"/>
              <a:t>C</a:t>
            </a:r>
            <a:r>
              <a:rPr lang="en-US" dirty="0" smtClean="0"/>
              <a:t>ommon comments of EC as follows:</a:t>
            </a:r>
          </a:p>
          <a:p>
            <a:endParaRPr lang="en-US" dirty="0" smtClean="0"/>
          </a:p>
          <a:p>
            <a:r>
              <a:rPr lang="en-US" dirty="0" smtClean="0"/>
              <a:t>a)	requires an environmental management plan and a monitoring plan needs to be prepared for the purpose of this project; </a:t>
            </a:r>
          </a:p>
          <a:p>
            <a:r>
              <a:rPr lang="en-US" dirty="0" smtClean="0"/>
              <a:t>b)	requires an emergency response plan and these should be included in the contracts of the Supervisor and Contractor.</a:t>
            </a:r>
          </a:p>
          <a:p>
            <a:r>
              <a:rPr lang="en-US" dirty="0" smtClean="0"/>
              <a:t>c)	demands an additional info about the project details, components of projects and its environmental impacts</a:t>
            </a:r>
          </a:p>
          <a:p>
            <a:r>
              <a:rPr lang="en-US" dirty="0" smtClean="0"/>
              <a:t>d)	requires EIA report, if not available, demands screening process</a:t>
            </a:r>
          </a:p>
          <a:p>
            <a:r>
              <a:rPr lang="en-US" dirty="0" smtClean="0"/>
              <a:t>e)	requires  additional information regarding the potential sources of emissions from the landfill </a:t>
            </a:r>
          </a:p>
          <a:p>
            <a:endParaRPr lang="tr-TR" dirty="0"/>
          </a:p>
        </p:txBody>
      </p:sp>
    </p:spTree>
    <p:extLst>
      <p:ext uri="{BB962C8B-B14F-4D97-AF65-F5344CB8AC3E}">
        <p14:creationId xmlns:p14="http://schemas.microsoft.com/office/powerpoint/2010/main" val="29267509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780696"/>
          </a:xfrm>
        </p:spPr>
        <p:txBody>
          <a:bodyPr>
            <a:normAutofit/>
          </a:bodyPr>
          <a:lstStyle/>
          <a:p>
            <a:pPr algn="ctr"/>
            <a:r>
              <a:rPr lang="en-US" sz="3200" dirty="0"/>
              <a:t>EC Comments regarding Environmental Reports</a:t>
            </a:r>
          </a:p>
        </p:txBody>
      </p:sp>
      <p:sp>
        <p:nvSpPr>
          <p:cNvPr id="3" name="İçerik Yer Tutucusu 2"/>
          <p:cNvSpPr>
            <a:spLocks noGrp="1"/>
          </p:cNvSpPr>
          <p:nvPr>
            <p:ph idx="1"/>
          </p:nvPr>
        </p:nvSpPr>
        <p:spPr/>
        <p:txBody>
          <a:bodyPr>
            <a:normAutofit/>
          </a:bodyPr>
          <a:lstStyle/>
          <a:p>
            <a:r>
              <a:rPr lang="en-US" sz="2200" dirty="0"/>
              <a:t>f)	</a:t>
            </a:r>
            <a:r>
              <a:rPr lang="en-US" sz="2200" dirty="0" smtClean="0"/>
              <a:t>requires </a:t>
            </a:r>
            <a:r>
              <a:rPr lang="en-US" sz="2200" dirty="0"/>
              <a:t>providing the </a:t>
            </a:r>
            <a:r>
              <a:rPr lang="en-US" sz="2200" dirty="0" smtClean="0"/>
              <a:t>estimate</a:t>
            </a:r>
            <a:r>
              <a:rPr lang="tr-TR" sz="2200" dirty="0" smtClean="0"/>
              <a:t> </a:t>
            </a:r>
            <a:r>
              <a:rPr lang="en-US" sz="2200" dirty="0" smtClean="0"/>
              <a:t>of </a:t>
            </a:r>
            <a:r>
              <a:rPr lang="en-US" sz="2200" dirty="0"/>
              <a:t>the cost of mitigation measures of the negative environmental impact caused by the construction of the landfill and other infrastructure.</a:t>
            </a:r>
          </a:p>
          <a:p>
            <a:r>
              <a:rPr lang="tr-TR" sz="2200" dirty="0" smtClean="0"/>
              <a:t>g</a:t>
            </a:r>
            <a:r>
              <a:rPr lang="en-US" sz="2200" dirty="0" smtClean="0"/>
              <a:t>)</a:t>
            </a:r>
            <a:r>
              <a:rPr lang="en-US" sz="2200" dirty="0"/>
              <a:t>	states that the environmental impact of the project and related non-technical summary prepared is weak and needs improvements.</a:t>
            </a:r>
          </a:p>
          <a:p>
            <a:r>
              <a:rPr lang="tr-TR" sz="2200" dirty="0" err="1" smtClean="0"/>
              <a:t>h</a:t>
            </a:r>
            <a:r>
              <a:rPr lang="en-US" sz="2200" dirty="0" smtClean="0"/>
              <a:t>)</a:t>
            </a:r>
            <a:r>
              <a:rPr lang="en-US" sz="2200" dirty="0"/>
              <a:t>	Requires providing additional info to the public for the components of the projects that are not part of EIA Report. </a:t>
            </a:r>
            <a:endParaRPr lang="en-US" dirty="0"/>
          </a:p>
        </p:txBody>
      </p:sp>
    </p:spTree>
    <p:extLst>
      <p:ext uri="{BB962C8B-B14F-4D97-AF65-F5344CB8AC3E}">
        <p14:creationId xmlns:p14="http://schemas.microsoft.com/office/powerpoint/2010/main" val="2022969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en-US" sz="2400" dirty="0" smtClean="0"/>
              <a:t>V.	Plans of EU Investment Department</a:t>
            </a:r>
            <a:endParaRPr lang="tr-TR" sz="2400" dirty="0"/>
          </a:p>
        </p:txBody>
      </p:sp>
      <p:sp>
        <p:nvSpPr>
          <p:cNvPr id="3" name="İçerik Yer Tutucusu 2"/>
          <p:cNvSpPr>
            <a:spLocks noGrp="1"/>
          </p:cNvSpPr>
          <p:nvPr>
            <p:ph idx="1"/>
          </p:nvPr>
        </p:nvSpPr>
        <p:spPr/>
        <p:txBody>
          <a:bodyPr>
            <a:normAutofit/>
          </a:bodyPr>
          <a:lstStyle/>
          <a:p>
            <a:endParaRPr lang="en-US" dirty="0" smtClean="0"/>
          </a:p>
          <a:p>
            <a:r>
              <a:rPr lang="en-US" dirty="0"/>
              <a:t>An environmental management plan </a:t>
            </a:r>
            <a:r>
              <a:rPr lang="tr-TR" dirty="0" err="1" smtClean="0"/>
              <a:t>shall</a:t>
            </a:r>
            <a:r>
              <a:rPr lang="tr-TR" dirty="0" smtClean="0"/>
              <a:t> be </a:t>
            </a:r>
            <a:r>
              <a:rPr lang="tr-TR" dirty="0" err="1" smtClean="0"/>
              <a:t>included</a:t>
            </a:r>
            <a:r>
              <a:rPr lang="tr-TR" dirty="0" smtClean="0"/>
              <a:t> </a:t>
            </a:r>
            <a:r>
              <a:rPr lang="tr-TR" dirty="0" err="1" smtClean="0"/>
              <a:t>to</a:t>
            </a:r>
            <a:r>
              <a:rPr lang="tr-TR" dirty="0" smtClean="0"/>
              <a:t> IPA Application form </a:t>
            </a:r>
            <a:endParaRPr lang="tr-TR" dirty="0"/>
          </a:p>
          <a:p>
            <a:r>
              <a:rPr lang="tr-TR" dirty="0"/>
              <a:t>M</a:t>
            </a:r>
            <a:r>
              <a:rPr lang="en-US" dirty="0" err="1"/>
              <a:t>onitoring</a:t>
            </a:r>
            <a:r>
              <a:rPr lang="en-US" dirty="0"/>
              <a:t> plan </a:t>
            </a:r>
            <a:r>
              <a:rPr lang="tr-TR" dirty="0" err="1" smtClean="0"/>
              <a:t>shall</a:t>
            </a:r>
            <a:r>
              <a:rPr lang="tr-TR" dirty="0" smtClean="0"/>
              <a:t> </a:t>
            </a:r>
            <a:r>
              <a:rPr lang="en-US" dirty="0" smtClean="0"/>
              <a:t>be </a:t>
            </a:r>
            <a:r>
              <a:rPr lang="en-US" dirty="0"/>
              <a:t>prepared and replaced on IPA form. </a:t>
            </a:r>
          </a:p>
          <a:p>
            <a:r>
              <a:rPr lang="en-US" dirty="0"/>
              <a:t>An emergency response plan </a:t>
            </a:r>
            <a:r>
              <a:rPr lang="tr-TR" dirty="0" err="1"/>
              <a:t>shall</a:t>
            </a:r>
            <a:r>
              <a:rPr lang="tr-TR" dirty="0"/>
              <a:t> </a:t>
            </a:r>
            <a:r>
              <a:rPr lang="en-US" dirty="0"/>
              <a:t>be included in the contracts of the Supervisor and Contractor</a:t>
            </a:r>
          </a:p>
          <a:p>
            <a:r>
              <a:rPr lang="en-US" dirty="0" smtClean="0"/>
              <a:t>IPA </a:t>
            </a:r>
            <a:r>
              <a:rPr lang="en-US" dirty="0"/>
              <a:t>application forms should be </a:t>
            </a:r>
            <a:r>
              <a:rPr lang="tr-TR" dirty="0" err="1" smtClean="0"/>
              <a:t>updated</a:t>
            </a:r>
            <a:r>
              <a:rPr lang="tr-TR" dirty="0" smtClean="0"/>
              <a:t> </a:t>
            </a:r>
            <a:r>
              <a:rPr lang="tr-TR" dirty="0" err="1" smtClean="0"/>
              <a:t>regularly</a:t>
            </a:r>
            <a:r>
              <a:rPr lang="tr-TR" dirty="0" smtClean="0"/>
              <a:t> </a:t>
            </a:r>
            <a:r>
              <a:rPr lang="tr-TR" dirty="0" err="1" smtClean="0"/>
              <a:t>according</a:t>
            </a:r>
            <a:r>
              <a:rPr lang="tr-TR" dirty="0" smtClean="0"/>
              <a:t> </a:t>
            </a:r>
            <a:r>
              <a:rPr lang="tr-TR" dirty="0" err="1" smtClean="0"/>
              <a:t>to</a:t>
            </a:r>
            <a:r>
              <a:rPr lang="tr-TR" dirty="0" smtClean="0"/>
              <a:t> </a:t>
            </a:r>
            <a:r>
              <a:rPr lang="tr-TR" dirty="0" err="1" smtClean="0"/>
              <a:t>response</a:t>
            </a:r>
            <a:r>
              <a:rPr lang="tr-TR" dirty="0" smtClean="0"/>
              <a:t> of EC</a:t>
            </a:r>
            <a:r>
              <a:rPr lang="en-US" dirty="0" smtClean="0"/>
              <a:t>.</a:t>
            </a:r>
            <a:endParaRPr lang="en-US" dirty="0"/>
          </a:p>
          <a:p>
            <a:endParaRPr lang="tr-TR" dirty="0"/>
          </a:p>
        </p:txBody>
      </p:sp>
    </p:spTree>
    <p:extLst>
      <p:ext uri="{BB962C8B-B14F-4D97-AF65-F5344CB8AC3E}">
        <p14:creationId xmlns:p14="http://schemas.microsoft.com/office/powerpoint/2010/main" val="28412468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COUNTRY PROFILE</a:t>
            </a:r>
            <a:endParaRPr lang="en-US"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93759858"/>
              </p:ext>
            </p:extLst>
          </p:nvPr>
        </p:nvGraphicFramePr>
        <p:xfrm>
          <a:off x="179512" y="1612245"/>
          <a:ext cx="6264696" cy="4913100"/>
        </p:xfrm>
        <a:graphic>
          <a:graphicData uri="http://schemas.openxmlformats.org/drawingml/2006/table">
            <a:tbl>
              <a:tblPr/>
              <a:tblGrid>
                <a:gridCol w="3274204"/>
                <a:gridCol w="2990492"/>
              </a:tblGrid>
              <a:tr h="1256421">
                <a:tc gridSpan="2">
                  <a:txBody>
                    <a:bodyPr/>
                    <a:lstStyle/>
                    <a:p>
                      <a:pPr algn="ctr" fontAlgn="t"/>
                      <a:r>
                        <a:rPr lang="en-US" sz="2400" b="1" kern="1200" dirty="0">
                          <a:solidFill>
                            <a:schemeClr val="tx1"/>
                          </a:solidFill>
                          <a:effectLst/>
                          <a:latin typeface="+mn-lt"/>
                          <a:ea typeface="+mn-ea"/>
                          <a:cs typeface="+mn-cs"/>
                        </a:rPr>
                        <a:t>Republic of Turkey</a:t>
                      </a:r>
                      <a:br>
                        <a:rPr lang="en-US" sz="2400" b="1" kern="1200" dirty="0">
                          <a:solidFill>
                            <a:schemeClr val="tx1"/>
                          </a:solidFill>
                          <a:effectLst/>
                          <a:latin typeface="+mn-lt"/>
                          <a:ea typeface="+mn-ea"/>
                          <a:cs typeface="+mn-cs"/>
                        </a:rPr>
                      </a:br>
                      <a:r>
                        <a:rPr lang="en-US" sz="2400" b="1" kern="1200" dirty="0" err="1">
                          <a:solidFill>
                            <a:schemeClr val="tx1"/>
                          </a:solidFill>
                          <a:effectLst/>
                          <a:latin typeface="+mn-lt"/>
                          <a:ea typeface="+mn-ea"/>
                          <a:cs typeface="+mn-cs"/>
                        </a:rPr>
                        <a:t>Türkiye</a:t>
                      </a:r>
                      <a:r>
                        <a:rPr lang="en-US" sz="2400" b="1" kern="1200" dirty="0">
                          <a:solidFill>
                            <a:schemeClr val="tx1"/>
                          </a:solidFill>
                          <a:effectLst/>
                          <a:latin typeface="+mn-lt"/>
                          <a:ea typeface="+mn-ea"/>
                          <a:cs typeface="+mn-cs"/>
                        </a:rPr>
                        <a:t> </a:t>
                      </a:r>
                      <a:r>
                        <a:rPr lang="en-US" sz="2400" b="1" kern="1200" dirty="0" err="1">
                          <a:solidFill>
                            <a:schemeClr val="tx1"/>
                          </a:solidFill>
                          <a:effectLst/>
                          <a:latin typeface="+mn-lt"/>
                          <a:ea typeface="+mn-ea"/>
                          <a:cs typeface="+mn-cs"/>
                        </a:rPr>
                        <a:t>Cumhuriyeti</a:t>
                      </a:r>
                      <a:endParaRPr lang="en-US" sz="2400" b="1" kern="1200" dirty="0">
                        <a:solidFill>
                          <a:schemeClr val="tx1"/>
                        </a:solidFill>
                        <a:effectLst/>
                        <a:latin typeface="+mn-lt"/>
                        <a:ea typeface="+mn-ea"/>
                        <a:cs typeface="+mn-cs"/>
                      </a:endParaRP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hMerge="1">
                  <a:txBody>
                    <a:bodyPr/>
                    <a:lstStyle/>
                    <a:p>
                      <a:endParaRPr lang="en-US"/>
                    </a:p>
                  </a:txBody>
                  <a:tcPr/>
                </a:tc>
              </a:tr>
              <a:tr h="1744314">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2400" b="1" kern="1200" dirty="0" smtClean="0">
                          <a:solidFill>
                            <a:schemeClr val="tx1"/>
                          </a:solidFill>
                          <a:effectLst/>
                          <a:latin typeface="+mn-lt"/>
                          <a:ea typeface="+mn-ea"/>
                          <a:cs typeface="+mn-cs"/>
                        </a:rPr>
                        <a:t>Flag</a:t>
                      </a:r>
                    </a:p>
                    <a:p>
                      <a:pPr algn="ctr" fontAlgn="ctr"/>
                      <a:endParaRPr lang="en-US" dirty="0">
                        <a:effectLst/>
                      </a:endParaRP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endParaRPr lang="en-US" dirty="0"/>
                    </a:p>
                  </a:txBody>
                  <a:tcPr>
                    <a:lnL w="9525" cap="flat" cmpd="sng" algn="ctr">
                      <a:solidFill>
                        <a:srgbClr val="AAAAAA"/>
                      </a:solidFill>
                      <a:prstDash val="solid"/>
                      <a:round/>
                      <a:headEnd type="none" w="med" len="med"/>
                      <a:tailEnd type="none" w="med" len="med"/>
                    </a:lnL>
                    <a:lnT w="9525" cap="flat" cmpd="sng" algn="ctr">
                      <a:solidFill>
                        <a:srgbClr val="AAAAAA"/>
                      </a:solidFill>
                      <a:prstDash val="solid"/>
                      <a:round/>
                      <a:headEnd type="none" w="med" len="med"/>
                      <a:tailEnd type="none" w="med" len="med"/>
                    </a:lnT>
                  </a:tcPr>
                </a:tc>
              </a:tr>
              <a:tr h="1912365">
                <a:tc gridSpan="2">
                  <a:txBody>
                    <a:bodyPr/>
                    <a:lstStyle/>
                    <a:p>
                      <a:pPr algn="l" fontAlgn="t"/>
                      <a:r>
                        <a:rPr lang="en-US" sz="2400" b="1" dirty="0" smtClean="0">
                          <a:effectLst/>
                        </a:rPr>
                        <a:t>President</a:t>
                      </a:r>
                      <a:r>
                        <a:rPr lang="tr-TR" sz="2400" b="1" dirty="0" smtClean="0">
                          <a:effectLst/>
                        </a:rPr>
                        <a:t> </a:t>
                      </a:r>
                      <a:r>
                        <a:rPr lang="tr-TR" sz="2400" b="1" kern="1200" dirty="0" smtClean="0">
                          <a:solidFill>
                            <a:schemeClr val="tx1"/>
                          </a:solidFill>
                          <a:effectLst/>
                          <a:latin typeface="+mn-lt"/>
                          <a:ea typeface="+mn-ea"/>
                          <a:cs typeface="+mn-cs"/>
                        </a:rPr>
                        <a:t>           : </a:t>
                      </a:r>
                      <a:r>
                        <a:rPr lang="tr-TR" sz="2400" b="1" kern="1200" dirty="0" smtClean="0">
                          <a:solidFill>
                            <a:srgbClr val="0070C0"/>
                          </a:solidFill>
                          <a:effectLst/>
                          <a:latin typeface="+mn-lt"/>
                          <a:ea typeface="+mn-ea"/>
                          <a:cs typeface="+mn-cs"/>
                        </a:rPr>
                        <a:t>Recep Tayyip ERDOGAN</a:t>
                      </a:r>
                    </a:p>
                    <a:p>
                      <a:pPr algn="l" fontAlgn="t"/>
                      <a:r>
                        <a:rPr lang="en-US" sz="2400" b="1" kern="1200" dirty="0" smtClean="0">
                          <a:solidFill>
                            <a:schemeClr val="tx1"/>
                          </a:solidFill>
                          <a:effectLst/>
                          <a:latin typeface="+mn-lt"/>
                          <a:ea typeface="+mn-ea"/>
                          <a:cs typeface="+mn-cs"/>
                        </a:rPr>
                        <a:t>	 </a:t>
                      </a:r>
                      <a:endParaRPr lang="tr-TR" sz="2400" b="1" kern="1200" dirty="0" smtClean="0">
                        <a:solidFill>
                          <a:schemeClr val="tx1"/>
                        </a:solidFill>
                        <a:effectLst/>
                        <a:latin typeface="+mn-lt"/>
                        <a:ea typeface="+mn-ea"/>
                        <a:cs typeface="+mn-cs"/>
                      </a:endParaRPr>
                    </a:p>
                    <a:p>
                      <a:pPr marL="0" algn="l" defTabSz="914400" rtl="0" eaLnBrk="1" fontAlgn="t" latinLnBrk="0" hangingPunct="1"/>
                      <a:r>
                        <a:rPr lang="en-US" sz="2400" b="1" kern="1200" dirty="0" smtClean="0">
                          <a:solidFill>
                            <a:schemeClr val="tx1"/>
                          </a:solidFill>
                          <a:effectLst/>
                          <a:latin typeface="+mn-lt"/>
                          <a:ea typeface="+mn-ea"/>
                          <a:cs typeface="+mn-cs"/>
                        </a:rPr>
                        <a:t>Prime Minister</a:t>
                      </a:r>
                      <a:r>
                        <a:rPr lang="tr-TR" sz="2400" b="1" kern="1200" dirty="0" smtClean="0">
                          <a:solidFill>
                            <a:schemeClr val="tx1"/>
                          </a:solidFill>
                          <a:effectLst/>
                          <a:latin typeface="+mn-lt"/>
                          <a:ea typeface="+mn-ea"/>
                          <a:cs typeface="+mn-cs"/>
                        </a:rPr>
                        <a:t>  : </a:t>
                      </a:r>
                      <a:r>
                        <a:rPr lang="tr-TR" sz="2400" b="1" kern="1200" dirty="0" smtClean="0">
                          <a:solidFill>
                            <a:srgbClr val="0070C0"/>
                          </a:solidFill>
                          <a:effectLst/>
                          <a:latin typeface="+mn-lt"/>
                          <a:ea typeface="+mn-ea"/>
                          <a:cs typeface="+mn-cs"/>
                        </a:rPr>
                        <a:t>Prof. Dr. Ahmet DAVUTOGLU</a:t>
                      </a:r>
                    </a:p>
                    <a:p>
                      <a:pPr algn="l" fontAlgn="t"/>
                      <a:endParaRPr lang="en-US" sz="2400" b="1" kern="1200" dirty="0">
                        <a:solidFill>
                          <a:schemeClr val="tx1"/>
                        </a:solidFill>
                        <a:effectLst/>
                        <a:latin typeface="+mn-lt"/>
                        <a:ea typeface="+mn-ea"/>
                        <a:cs typeface="+mn-cs"/>
                      </a:endParaRP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hMerge="1">
                  <a:txBody>
                    <a:bodyPr/>
                    <a:lstStyle/>
                    <a:p>
                      <a:endParaRPr lang="en-US"/>
                    </a:p>
                  </a:txBody>
                  <a:tcPr/>
                </a:tc>
              </a:tr>
            </a:tbl>
          </a:graphicData>
        </a:graphic>
      </p:graphicFrame>
      <p:pic>
        <p:nvPicPr>
          <p:cNvPr id="1025" name="Picture 1" descr="http://upload.wikimedia.org/wikipedia/commons/thumb/b/b4/Flag_of_Turkey.svg/125px-Flag_of_Turkey.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2833743"/>
            <a:ext cx="2709076" cy="174738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upload.wikimedia.org/wikipedia/commons/thumb/d/dd/Turkey_%28orthographic_projection%29.svg/250px-Turkey_%28orthographic_projection%29.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9597" y="1326185"/>
            <a:ext cx="23812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862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err="1"/>
              <a:t>C</a:t>
            </a:r>
            <a:r>
              <a:rPr lang="tr-TR" dirty="0" err="1" smtClean="0"/>
              <a:t>onclusion</a:t>
            </a:r>
            <a:endParaRPr lang="tr-TR" dirty="0"/>
          </a:p>
        </p:txBody>
      </p:sp>
      <p:sp>
        <p:nvSpPr>
          <p:cNvPr id="3" name="İçerik Yer Tutucusu 2"/>
          <p:cNvSpPr>
            <a:spLocks noGrp="1"/>
          </p:cNvSpPr>
          <p:nvPr>
            <p:ph idx="1"/>
          </p:nvPr>
        </p:nvSpPr>
        <p:spPr/>
        <p:txBody>
          <a:bodyPr>
            <a:normAutofit/>
          </a:bodyPr>
          <a:lstStyle/>
          <a:p>
            <a:r>
              <a:rPr lang="en-US" dirty="0" smtClean="0"/>
              <a:t>IPA funds support Turkey for environmental infrastructure projects.</a:t>
            </a:r>
            <a:endParaRPr lang="tr-TR" dirty="0" smtClean="0"/>
          </a:p>
          <a:p>
            <a:r>
              <a:rPr lang="tr-TR" dirty="0" smtClean="0"/>
              <a:t>Solid </a:t>
            </a:r>
            <a:r>
              <a:rPr lang="tr-TR" dirty="0" err="1" smtClean="0"/>
              <a:t>waste</a:t>
            </a:r>
            <a:r>
              <a:rPr lang="tr-TR" dirty="0" smtClean="0"/>
              <a:t> </a:t>
            </a:r>
            <a:r>
              <a:rPr lang="tr-TR" dirty="0" err="1" smtClean="0"/>
              <a:t>management</a:t>
            </a:r>
            <a:r>
              <a:rPr lang="tr-TR" dirty="0" smtClean="0"/>
              <a:t> </a:t>
            </a:r>
            <a:r>
              <a:rPr lang="tr-TR" dirty="0" err="1" smtClean="0"/>
              <a:t>projects</a:t>
            </a:r>
            <a:r>
              <a:rPr lang="tr-TR" dirty="0" smtClean="0"/>
              <a:t> </a:t>
            </a:r>
            <a:r>
              <a:rPr lang="tr-TR" dirty="0" err="1" smtClean="0"/>
              <a:t>are</a:t>
            </a:r>
            <a:r>
              <a:rPr lang="tr-TR" dirty="0" smtClean="0"/>
              <a:t> </a:t>
            </a:r>
            <a:r>
              <a:rPr lang="tr-TR" dirty="0" err="1" smtClean="0"/>
              <a:t>subject</a:t>
            </a:r>
            <a:r>
              <a:rPr lang="tr-TR" dirty="0" smtClean="0"/>
              <a:t> </a:t>
            </a:r>
            <a:r>
              <a:rPr lang="tr-TR" dirty="0" err="1" smtClean="0"/>
              <a:t>to</a:t>
            </a:r>
            <a:r>
              <a:rPr lang="tr-TR" dirty="0" smtClean="0"/>
              <a:t> EIA </a:t>
            </a:r>
            <a:r>
              <a:rPr lang="tr-TR" dirty="0" err="1" smtClean="0"/>
              <a:t>system</a:t>
            </a:r>
            <a:endParaRPr lang="en-US" dirty="0" smtClean="0"/>
          </a:p>
          <a:p>
            <a:r>
              <a:rPr lang="tr-TR" dirty="0" smtClean="0"/>
              <a:t>EIA </a:t>
            </a:r>
            <a:r>
              <a:rPr lang="en-US" dirty="0" smtClean="0"/>
              <a:t>Regulation should be applied to all IPA Projects.</a:t>
            </a:r>
          </a:p>
          <a:p>
            <a:pPr marL="0" indent="0">
              <a:buNone/>
            </a:pPr>
            <a:r>
              <a:rPr lang="tr-TR" dirty="0" smtClean="0"/>
              <a:t> </a:t>
            </a:r>
            <a:r>
              <a:rPr lang="en-US" dirty="0" smtClean="0"/>
              <a:t> </a:t>
            </a:r>
            <a:endParaRPr lang="tr-TR" dirty="0" smtClean="0"/>
          </a:p>
          <a:p>
            <a:endParaRPr lang="tr-TR" dirty="0"/>
          </a:p>
        </p:txBody>
      </p:sp>
    </p:spTree>
    <p:extLst>
      <p:ext uri="{BB962C8B-B14F-4D97-AF65-F5344CB8AC3E}">
        <p14:creationId xmlns:p14="http://schemas.microsoft.com/office/powerpoint/2010/main" val="26504562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3600" dirty="0" err="1" smtClean="0"/>
              <a:t>Rehabilatation</a:t>
            </a:r>
            <a:r>
              <a:rPr lang="tr-TR" sz="3600" dirty="0" smtClean="0"/>
              <a:t> of </a:t>
            </a:r>
            <a:r>
              <a:rPr lang="tr-TR" sz="3600" dirty="0" err="1" smtClean="0"/>
              <a:t>dump</a:t>
            </a:r>
            <a:r>
              <a:rPr lang="tr-TR" sz="3600" dirty="0" smtClean="0"/>
              <a:t> </a:t>
            </a:r>
            <a:r>
              <a:rPr lang="tr-TR" sz="3600" dirty="0" err="1" smtClean="0"/>
              <a:t>sites</a:t>
            </a:r>
            <a:r>
              <a:rPr lang="tr-TR" sz="3600" dirty="0" smtClean="0"/>
              <a:t/>
            </a:r>
            <a:br>
              <a:rPr lang="tr-TR" sz="3600" dirty="0" smtClean="0"/>
            </a:br>
            <a:r>
              <a:rPr lang="tr-TR" sz="3600" dirty="0" err="1" smtClean="0"/>
              <a:t>Before</a:t>
            </a:r>
            <a:endParaRPr lang="en-US" sz="3600" dirty="0"/>
          </a:p>
        </p:txBody>
      </p:sp>
      <p:sp>
        <p:nvSpPr>
          <p:cNvPr id="3" name="İçerik Yer Tutucusu 2"/>
          <p:cNvSpPr>
            <a:spLocks noGrp="1"/>
          </p:cNvSpPr>
          <p:nvPr>
            <p:ph idx="1"/>
          </p:nvPr>
        </p:nvSpPr>
        <p:spPr/>
        <p:txBody>
          <a:bodyPr/>
          <a:lstStyle/>
          <a:p>
            <a:endParaRPr lang="en-US" dirty="0"/>
          </a:p>
        </p:txBody>
      </p:sp>
      <p:pic>
        <p:nvPicPr>
          <p:cNvPr id="10242" name="Picture 2" descr="C:\Users\user\Desktop\rehab_önces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16832"/>
            <a:ext cx="8280920" cy="4464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353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en-US" sz="4000" dirty="0" err="1"/>
              <a:t>Rehabilatation</a:t>
            </a:r>
            <a:r>
              <a:rPr lang="en-US" sz="4000" dirty="0"/>
              <a:t> of dump sites</a:t>
            </a:r>
            <a:br>
              <a:rPr lang="en-US" sz="4000" dirty="0"/>
            </a:br>
            <a:r>
              <a:rPr lang="tr-TR" sz="4000" dirty="0" err="1" smtClean="0"/>
              <a:t>After</a:t>
            </a:r>
            <a:endParaRPr lang="en-US" sz="4000" dirty="0"/>
          </a:p>
        </p:txBody>
      </p:sp>
      <p:sp>
        <p:nvSpPr>
          <p:cNvPr id="3" name="İçerik Yer Tutucusu 2"/>
          <p:cNvSpPr>
            <a:spLocks noGrp="1"/>
          </p:cNvSpPr>
          <p:nvPr>
            <p:ph idx="1"/>
          </p:nvPr>
        </p:nvSpPr>
        <p:spPr/>
        <p:txBody>
          <a:bodyPr/>
          <a:lstStyle/>
          <a:p>
            <a:endParaRPr lang="en-US" dirty="0"/>
          </a:p>
        </p:txBody>
      </p:sp>
      <p:pic>
        <p:nvPicPr>
          <p:cNvPr id="11266" name="Picture 2" descr="C:\Users\user\Desktop\toprak_örtü.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16832"/>
            <a:ext cx="8352928"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562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542165"/>
            <a:ext cx="8229600" cy="1143000"/>
          </a:xfrm>
        </p:spPr>
        <p:txBody>
          <a:bodyPr>
            <a:normAutofit/>
          </a:bodyPr>
          <a:lstStyle/>
          <a:p>
            <a:pPr algn="ctr"/>
            <a:r>
              <a:rPr lang="tr-TR" sz="4000" dirty="0" smtClean="0"/>
              <a:t>Siverek </a:t>
            </a:r>
            <a:r>
              <a:rPr lang="en-US" sz="4000" dirty="0"/>
              <a:t>Wastewater Treatment Plant</a:t>
            </a:r>
            <a:r>
              <a:rPr lang="tr-TR" sz="4000" dirty="0" smtClean="0"/>
              <a:t> </a:t>
            </a:r>
            <a:endParaRPr lang="en-US" sz="4000" dirty="0"/>
          </a:p>
        </p:txBody>
      </p:sp>
      <p:sp>
        <p:nvSpPr>
          <p:cNvPr id="3" name="İçerik Yer Tutucusu 2"/>
          <p:cNvSpPr>
            <a:spLocks noGrp="1"/>
          </p:cNvSpPr>
          <p:nvPr>
            <p:ph idx="1"/>
          </p:nvPr>
        </p:nvSpPr>
        <p:spPr/>
        <p:txBody>
          <a:bodyPr/>
          <a:lstStyle/>
          <a:p>
            <a:endParaRPr lang="en-US" dirty="0"/>
          </a:p>
        </p:txBody>
      </p:sp>
      <p:pic>
        <p:nvPicPr>
          <p:cNvPr id="6146" name="Picture 2" descr="C:\Users\user\Desktop\ali albayrak\Fotoğraflar\SİVEREK ATIKSU ARITMA TESİS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700807"/>
            <a:ext cx="8676456" cy="5051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459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en-US" sz="3600" dirty="0" err="1"/>
              <a:t>Lüleburgaz</a:t>
            </a:r>
            <a:r>
              <a:rPr lang="en-US" sz="3600" dirty="0"/>
              <a:t> Wastewater Treatment Plant</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2139405"/>
            <a:ext cx="7560839" cy="428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99068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924712"/>
          </a:xfrm>
        </p:spPr>
        <p:txBody>
          <a:bodyPr>
            <a:normAutofit/>
          </a:bodyPr>
          <a:lstStyle/>
          <a:p>
            <a:pPr algn="ctr"/>
            <a:r>
              <a:rPr lang="tr-TR" sz="3600" dirty="0" smtClean="0"/>
              <a:t>Ordu Waste</a:t>
            </a:r>
            <a:r>
              <a:rPr lang="tr-TR" sz="3600" dirty="0"/>
              <a:t>w</a:t>
            </a:r>
            <a:r>
              <a:rPr lang="tr-TR" sz="3600" dirty="0" smtClean="0"/>
              <a:t>ater Treatment Project</a:t>
            </a:r>
            <a:endParaRPr lang="en-US" sz="3600" dirty="0"/>
          </a:p>
        </p:txBody>
      </p:sp>
      <p:sp>
        <p:nvSpPr>
          <p:cNvPr id="3" name="İçerik Yer Tutucusu 2"/>
          <p:cNvSpPr>
            <a:spLocks noGrp="1"/>
          </p:cNvSpPr>
          <p:nvPr>
            <p:ph idx="1"/>
          </p:nvPr>
        </p:nvSpPr>
        <p:spPr/>
        <p:txBody>
          <a:bodyPr/>
          <a:lstStyle/>
          <a:p>
            <a:endParaRPr lang="en-US"/>
          </a:p>
        </p:txBody>
      </p:sp>
      <p:pic>
        <p:nvPicPr>
          <p:cNvPr id="5122" name="Picture 2" descr="C:\Users\user\Desktop\ali albayrak\Fotoğraflar\ORDU ATIKSU ARITMA TESİS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772816"/>
            <a:ext cx="8424936" cy="4423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894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dirty="0" smtClean="0"/>
              <a:t>Erdemli </a:t>
            </a:r>
            <a:r>
              <a:rPr lang="tr-TR" sz="2800" dirty="0" err="1" smtClean="0"/>
              <a:t>water</a:t>
            </a:r>
            <a:r>
              <a:rPr lang="tr-TR" sz="2800" dirty="0" smtClean="0"/>
              <a:t> </a:t>
            </a:r>
            <a:r>
              <a:rPr lang="tr-TR" sz="2800" dirty="0" err="1" smtClean="0"/>
              <a:t>supply</a:t>
            </a:r>
            <a:r>
              <a:rPr lang="tr-TR" sz="2800" dirty="0" smtClean="0"/>
              <a:t> </a:t>
            </a:r>
            <a:r>
              <a:rPr lang="tr-TR" sz="2800" dirty="0" err="1" smtClean="0"/>
              <a:t>project</a:t>
            </a:r>
            <a:r>
              <a:rPr lang="tr-TR" sz="2800" dirty="0" smtClean="0"/>
              <a:t>, </a:t>
            </a:r>
            <a:r>
              <a:rPr lang="tr-TR" sz="2800" dirty="0" err="1" smtClean="0"/>
              <a:t>opening</a:t>
            </a:r>
            <a:r>
              <a:rPr lang="tr-TR" sz="2800" dirty="0" smtClean="0"/>
              <a:t> </a:t>
            </a:r>
            <a:r>
              <a:rPr lang="tr-TR" sz="2800" dirty="0" err="1" smtClean="0"/>
              <a:t>ceronomy</a:t>
            </a:r>
            <a:endParaRPr lang="en-US" sz="2800"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952166"/>
            <a:ext cx="8229600" cy="4355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25001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708688"/>
          </a:xfrm>
        </p:spPr>
        <p:txBody>
          <a:bodyPr>
            <a:normAutofit/>
          </a:bodyPr>
          <a:lstStyle/>
          <a:p>
            <a:pPr algn="ctr"/>
            <a:r>
              <a:rPr lang="tr-TR" sz="3200" dirty="0" err="1" smtClean="0"/>
              <a:t>Opening</a:t>
            </a:r>
            <a:r>
              <a:rPr lang="tr-TR" sz="3200" dirty="0" smtClean="0"/>
              <a:t> </a:t>
            </a:r>
            <a:r>
              <a:rPr lang="tr-TR" sz="3200" dirty="0" err="1" smtClean="0"/>
              <a:t>Ceronomy</a:t>
            </a:r>
            <a:r>
              <a:rPr lang="tr-TR" sz="3200" dirty="0" smtClean="0"/>
              <a:t> of </a:t>
            </a:r>
            <a:r>
              <a:rPr lang="tr-TR" sz="3200" dirty="0" err="1" smtClean="0"/>
              <a:t>Dogu</a:t>
            </a:r>
            <a:r>
              <a:rPr lang="tr-TR" sz="3200" dirty="0" smtClean="0"/>
              <a:t> Beyazıt Project</a:t>
            </a:r>
            <a:endParaRPr lang="en-US" sz="3200"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700808"/>
            <a:ext cx="7848872" cy="4623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71505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76672"/>
            <a:ext cx="8229600" cy="936104"/>
          </a:xfrm>
        </p:spPr>
        <p:txBody>
          <a:bodyPr>
            <a:normAutofit/>
          </a:bodyPr>
          <a:lstStyle/>
          <a:p>
            <a:pPr marL="274320" lvl="0" indent="-274320" algn="ctr">
              <a:spcBef>
                <a:spcPct val="20000"/>
              </a:spcBef>
            </a:pPr>
            <a:r>
              <a:rPr lang="tr-TR" sz="4800" dirty="0" err="1">
                <a:solidFill>
                  <a:prstClr val="black"/>
                </a:solidFill>
                <a:latin typeface="Constantia"/>
                <a:ea typeface="+mn-ea"/>
                <a:cs typeface="+mn-cs"/>
              </a:rPr>
              <a:t>Thank</a:t>
            </a:r>
            <a:r>
              <a:rPr lang="tr-TR" sz="4800" dirty="0">
                <a:solidFill>
                  <a:prstClr val="black"/>
                </a:solidFill>
                <a:latin typeface="Constantia"/>
                <a:ea typeface="+mn-ea"/>
                <a:cs typeface="+mn-cs"/>
              </a:rPr>
              <a:t> </a:t>
            </a:r>
            <a:r>
              <a:rPr lang="tr-TR" sz="4800" dirty="0" err="1" smtClean="0">
                <a:solidFill>
                  <a:prstClr val="black"/>
                </a:solidFill>
                <a:latin typeface="Constantia"/>
                <a:ea typeface="+mn-ea"/>
                <a:cs typeface="+mn-cs"/>
              </a:rPr>
              <a:t>you</a:t>
            </a:r>
            <a:r>
              <a:rPr lang="tr-TR" sz="4800" dirty="0" smtClean="0">
                <a:solidFill>
                  <a:prstClr val="black"/>
                </a:solidFill>
                <a:latin typeface="Constantia"/>
                <a:ea typeface="+mn-ea"/>
                <a:cs typeface="+mn-cs"/>
              </a:rPr>
              <a:t> </a:t>
            </a:r>
            <a:r>
              <a:rPr lang="tr-TR" sz="4800" dirty="0" err="1" smtClean="0">
                <a:solidFill>
                  <a:prstClr val="black"/>
                </a:solidFill>
                <a:latin typeface="Constantia"/>
                <a:ea typeface="+mn-ea"/>
                <a:cs typeface="+mn-cs"/>
              </a:rPr>
              <a:t>for</a:t>
            </a:r>
            <a:r>
              <a:rPr lang="tr-TR" sz="4800" dirty="0" smtClean="0">
                <a:solidFill>
                  <a:prstClr val="black"/>
                </a:solidFill>
                <a:latin typeface="Constantia"/>
                <a:ea typeface="+mn-ea"/>
                <a:cs typeface="+mn-cs"/>
              </a:rPr>
              <a:t> </a:t>
            </a:r>
            <a:r>
              <a:rPr lang="tr-TR" sz="4800" dirty="0" err="1" smtClean="0">
                <a:solidFill>
                  <a:prstClr val="black"/>
                </a:solidFill>
                <a:latin typeface="Constantia"/>
                <a:ea typeface="+mn-ea"/>
                <a:cs typeface="+mn-cs"/>
              </a:rPr>
              <a:t>your</a:t>
            </a:r>
            <a:r>
              <a:rPr lang="tr-TR" sz="4800" dirty="0" smtClean="0">
                <a:solidFill>
                  <a:prstClr val="black"/>
                </a:solidFill>
                <a:latin typeface="Constantia"/>
                <a:ea typeface="+mn-ea"/>
                <a:cs typeface="+mn-cs"/>
              </a:rPr>
              <a:t> </a:t>
            </a:r>
            <a:r>
              <a:rPr lang="tr-TR" sz="4800" dirty="0" err="1" smtClean="0">
                <a:solidFill>
                  <a:prstClr val="black"/>
                </a:solidFill>
                <a:latin typeface="Constantia"/>
                <a:ea typeface="+mn-ea"/>
                <a:cs typeface="+mn-cs"/>
              </a:rPr>
              <a:t>attention</a:t>
            </a:r>
            <a:endParaRPr lang="en-US" dirty="0"/>
          </a:p>
        </p:txBody>
      </p:sp>
      <p:sp>
        <p:nvSpPr>
          <p:cNvPr id="3" name="İçerik Yer Tutucusu 2"/>
          <p:cNvSpPr>
            <a:spLocks noGrp="1"/>
          </p:cNvSpPr>
          <p:nvPr>
            <p:ph idx="1"/>
          </p:nvPr>
        </p:nvSpPr>
        <p:spPr/>
        <p:txBody>
          <a:bodyPr/>
          <a:lstStyle/>
          <a:p>
            <a:endParaRPr lang="en-US"/>
          </a:p>
        </p:txBody>
      </p:sp>
      <p:pic>
        <p:nvPicPr>
          <p:cNvPr id="2050" name="Picture 2" descr="C:\Users\user\Desktop\ali albayrak\Doğubayazıt\IMG_52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556792"/>
            <a:ext cx="8496944" cy="4920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366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en-US" sz="3600" dirty="0" smtClean="0"/>
              <a:t>COUNTRY PROFILE</a:t>
            </a:r>
            <a:endParaRPr lang="en-US" sz="3600"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222402479"/>
              </p:ext>
            </p:extLst>
          </p:nvPr>
        </p:nvGraphicFramePr>
        <p:xfrm>
          <a:off x="611559" y="1484783"/>
          <a:ext cx="7056785" cy="5029128"/>
        </p:xfrm>
        <a:graphic>
          <a:graphicData uri="http://schemas.openxmlformats.org/drawingml/2006/table">
            <a:tbl>
              <a:tblPr/>
              <a:tblGrid>
                <a:gridCol w="1565836"/>
                <a:gridCol w="1613630"/>
                <a:gridCol w="3877319"/>
              </a:tblGrid>
              <a:tr h="344925">
                <a:tc>
                  <a:txBody>
                    <a:bodyPr/>
                    <a:lstStyle/>
                    <a:p>
                      <a:pPr fontAlgn="t"/>
                      <a:r>
                        <a:rPr lang="en-US" dirty="0">
                          <a:effectLst/>
                        </a:rPr>
                        <a:t>Legislature</a:t>
                      </a: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gridSpan="2">
                  <a:txBody>
                    <a:bodyPr/>
                    <a:lstStyle/>
                    <a:p>
                      <a:pPr fontAlgn="t"/>
                      <a:r>
                        <a:rPr lang="en-US" u="none" strike="noStrike" dirty="0">
                          <a:effectLst/>
                          <a:hlinkClick r:id="rId2" tooltip="Grand National Assembly of Turkey"/>
                        </a:rPr>
                        <a:t>Grand National Assembly</a:t>
                      </a:r>
                      <a:endParaRPr lang="en-US" dirty="0">
                        <a:effectLst/>
                      </a:endParaRPr>
                    </a:p>
                  </a:txBody>
                  <a:tcPr>
                    <a:lnL w="9525" cap="flat" cmpd="sng" algn="ctr">
                      <a:solidFill>
                        <a:srgbClr val="AAAAAA"/>
                      </a:solidFill>
                      <a:prstDash val="solid"/>
                      <a:round/>
                      <a:headEnd type="none" w="med" len="med"/>
                      <a:tailEnd type="none" w="med" len="med"/>
                    </a:lnL>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hMerge="1">
                  <a:txBody>
                    <a:bodyPr/>
                    <a:lstStyle/>
                    <a:p>
                      <a:endParaRPr lang="en-US"/>
                    </a:p>
                  </a:txBody>
                  <a:tcPr/>
                </a:tc>
              </a:tr>
              <a:tr h="538940">
                <a:tc gridSpan="3">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u="none" strike="noStrike" dirty="0" smtClean="0">
                          <a:effectLst/>
                          <a:hlinkClick r:id="rId3" tooltip="Geography of Turkey"/>
                        </a:rPr>
                        <a:t>Area</a:t>
                      </a:r>
                      <a:endParaRPr lang="en-US" sz="1600" dirty="0" smtClean="0">
                        <a:effectLst/>
                      </a:endParaRPr>
                    </a:p>
                    <a:p>
                      <a:pPr fontAlgn="t"/>
                      <a:endParaRPr lang="en-US" sz="1600" dirty="0">
                        <a:effectLst/>
                      </a:endParaRPr>
                    </a:p>
                  </a:txBody>
                  <a:tcPr marL="83814" marR="83814" marT="41907" marB="4190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hMerge="1">
                  <a:txBody>
                    <a:bodyPr/>
                    <a:lstStyle/>
                    <a:p>
                      <a:endParaRPr lang="en-US"/>
                    </a:p>
                  </a:txBody>
                  <a:tcPr/>
                </a:tc>
                <a:tc hMerge="1">
                  <a:txBody>
                    <a:bodyPr/>
                    <a:lstStyle/>
                    <a:p>
                      <a:endParaRPr lang="en-US"/>
                    </a:p>
                  </a:txBody>
                  <a:tcPr/>
                </a:tc>
              </a:tr>
              <a:tr h="543849">
                <a:tc>
                  <a:txBody>
                    <a:bodyPr/>
                    <a:lstStyle/>
                    <a:p>
                      <a:pPr fontAlgn="t"/>
                      <a:r>
                        <a:rPr lang="en-US" sz="1600">
                          <a:effectLst/>
                        </a:rPr>
                        <a:t> - </a:t>
                      </a:r>
                    </a:p>
                  </a:txBody>
                  <a:tcPr marL="83814" marR="83814" marT="41907" marB="4190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1600" dirty="0">
                          <a:effectLst/>
                        </a:rPr>
                        <a:t>Total</a:t>
                      </a:r>
                    </a:p>
                  </a:txBody>
                  <a:tcPr marL="83814" marR="83814" marT="41907" marB="4190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1600" dirty="0">
                          <a:effectLst/>
                        </a:rPr>
                        <a:t>783,562 km</a:t>
                      </a:r>
                      <a:r>
                        <a:rPr lang="en-US" sz="1600" baseline="30000" dirty="0">
                          <a:effectLst/>
                        </a:rPr>
                        <a:t>2</a:t>
                      </a:r>
                      <a:r>
                        <a:rPr lang="en-US" sz="1600" dirty="0">
                          <a:effectLst/>
                        </a:rPr>
                        <a:t> </a:t>
                      </a:r>
                      <a:r>
                        <a:rPr lang="tr-TR" sz="1600" dirty="0" smtClean="0">
                          <a:effectLst/>
                        </a:rPr>
                        <a:t>                           </a:t>
                      </a:r>
                      <a:r>
                        <a:rPr lang="en-US" sz="1600" dirty="0" smtClean="0">
                          <a:effectLst/>
                        </a:rPr>
                        <a:t>(</a:t>
                      </a:r>
                      <a:r>
                        <a:rPr lang="en-US" sz="1600" u="none" strike="noStrike" dirty="0">
                          <a:effectLst/>
                          <a:hlinkClick r:id="rId4" tooltip="List of countries and dependencies by area"/>
                        </a:rPr>
                        <a:t>37th</a:t>
                      </a:r>
                      <a:r>
                        <a:rPr lang="en-US" sz="1600" dirty="0">
                          <a:effectLst/>
                        </a:rPr>
                        <a:t>)</a:t>
                      </a:r>
                      <a:br>
                        <a:rPr lang="en-US" sz="1600" dirty="0">
                          <a:effectLst/>
                        </a:rPr>
                      </a:br>
                      <a:r>
                        <a:rPr lang="en-US" sz="1600" dirty="0">
                          <a:effectLst/>
                        </a:rPr>
                        <a:t>302,535 </a:t>
                      </a:r>
                      <a:r>
                        <a:rPr lang="en-US" sz="1600" dirty="0" err="1">
                          <a:effectLst/>
                        </a:rPr>
                        <a:t>sq</a:t>
                      </a:r>
                      <a:r>
                        <a:rPr lang="en-US" sz="1600" dirty="0">
                          <a:effectLst/>
                        </a:rPr>
                        <a:t> mi</a:t>
                      </a:r>
                    </a:p>
                  </a:txBody>
                  <a:tcPr marL="83814" marR="83814" marT="41907" marB="4190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10770">
                <a:tc>
                  <a:txBody>
                    <a:bodyPr/>
                    <a:lstStyle/>
                    <a:p>
                      <a:pPr fontAlgn="t"/>
                      <a:r>
                        <a:rPr lang="en-US" sz="1600">
                          <a:effectLst/>
                        </a:rPr>
                        <a:t> - </a:t>
                      </a:r>
                    </a:p>
                  </a:txBody>
                  <a:tcPr marL="83814" marR="83814" marT="41907" marB="4190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1600" dirty="0">
                          <a:effectLst/>
                        </a:rPr>
                        <a:t>Water (%)</a:t>
                      </a:r>
                    </a:p>
                  </a:txBody>
                  <a:tcPr marL="83814" marR="83814" marT="41907" marB="4190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1600">
                          <a:effectLst/>
                        </a:rPr>
                        <a:t>1.3</a:t>
                      </a:r>
                    </a:p>
                  </a:txBody>
                  <a:tcPr marL="83814" marR="83814" marT="41907" marB="4190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10770">
                <a:tc gridSpan="3">
                  <a:txBody>
                    <a:bodyPr/>
                    <a:lstStyle/>
                    <a:p>
                      <a:pPr fontAlgn="t"/>
                      <a:r>
                        <a:rPr lang="en-US" sz="1600" u="none" strike="noStrike">
                          <a:effectLst/>
                          <a:hlinkClick r:id="rId5" tooltip="Demographics of Turkey"/>
                        </a:rPr>
                        <a:t>Population</a:t>
                      </a:r>
                      <a:endParaRPr lang="en-US" sz="1600">
                        <a:effectLst/>
                      </a:endParaRPr>
                    </a:p>
                  </a:txBody>
                  <a:tcPr marL="83814" marR="83814" marT="41907" marB="4190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hMerge="1">
                  <a:txBody>
                    <a:bodyPr/>
                    <a:lstStyle/>
                    <a:p>
                      <a:endParaRPr lang="en-US"/>
                    </a:p>
                  </a:txBody>
                  <a:tcPr/>
                </a:tc>
                <a:tc hMerge="1">
                  <a:txBody>
                    <a:bodyPr/>
                    <a:lstStyle/>
                    <a:p>
                      <a:endParaRPr lang="en-US"/>
                    </a:p>
                  </a:txBody>
                  <a:tcPr/>
                </a:tc>
              </a:tr>
              <a:tr h="310770">
                <a:tc>
                  <a:txBody>
                    <a:bodyPr/>
                    <a:lstStyle/>
                    <a:p>
                      <a:pPr fontAlgn="t"/>
                      <a:r>
                        <a:rPr lang="en-US" sz="1600">
                          <a:effectLst/>
                        </a:rPr>
                        <a:t> - </a:t>
                      </a:r>
                    </a:p>
                  </a:txBody>
                  <a:tcPr marL="83814" marR="83814" marT="41907" marB="4190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1600" dirty="0">
                          <a:effectLst/>
                        </a:rPr>
                        <a:t>2013 estimate</a:t>
                      </a:r>
                    </a:p>
                  </a:txBody>
                  <a:tcPr marL="83814" marR="83814" marT="41907" marB="4190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1600" dirty="0">
                          <a:effectLst/>
                        </a:rPr>
                        <a:t>75,627,384</a:t>
                      </a:r>
                      <a:r>
                        <a:rPr lang="en-US" sz="1600" b="0" i="0" u="none" strike="noStrike" baseline="30000" dirty="0">
                          <a:effectLst/>
                          <a:hlinkClick r:id="rId6"/>
                        </a:rPr>
                        <a:t>[3]</a:t>
                      </a:r>
                      <a:r>
                        <a:rPr lang="en-US" sz="1600" dirty="0">
                          <a:effectLst/>
                        </a:rPr>
                        <a:t> </a:t>
                      </a:r>
                      <a:r>
                        <a:rPr lang="tr-TR" sz="1600" dirty="0" smtClean="0">
                          <a:effectLst/>
                        </a:rPr>
                        <a:t>                          </a:t>
                      </a:r>
                      <a:r>
                        <a:rPr lang="en-US" sz="1600" dirty="0" smtClean="0">
                          <a:effectLst/>
                        </a:rPr>
                        <a:t>(</a:t>
                      </a:r>
                      <a:r>
                        <a:rPr lang="en-US" sz="1600" u="none" strike="noStrike" dirty="0">
                          <a:effectLst/>
                          <a:hlinkClick r:id="rId7" tooltip="List of countries by population"/>
                        </a:rPr>
                        <a:t>18th</a:t>
                      </a:r>
                      <a:r>
                        <a:rPr lang="en-US" sz="1600" dirty="0">
                          <a:effectLst/>
                        </a:rPr>
                        <a:t>)</a:t>
                      </a:r>
                    </a:p>
                  </a:txBody>
                  <a:tcPr marL="83814" marR="83814" marT="41907" marB="4190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543849">
                <a:tc>
                  <a:txBody>
                    <a:bodyPr/>
                    <a:lstStyle/>
                    <a:p>
                      <a:pPr fontAlgn="t"/>
                      <a:r>
                        <a:rPr lang="en-US" sz="1600">
                          <a:effectLst/>
                        </a:rPr>
                        <a:t> - </a:t>
                      </a:r>
                    </a:p>
                  </a:txBody>
                  <a:tcPr marL="83814" marR="83814" marT="41907" marB="4190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1600" dirty="0">
                          <a:effectLst/>
                        </a:rPr>
                        <a:t>Density</a:t>
                      </a:r>
                    </a:p>
                  </a:txBody>
                  <a:tcPr marL="83814" marR="83814" marT="41907" marB="4190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1600" dirty="0">
                          <a:effectLst/>
                        </a:rPr>
                        <a:t>97/km</a:t>
                      </a:r>
                      <a:r>
                        <a:rPr lang="en-US" sz="1600" baseline="30000" dirty="0">
                          <a:effectLst/>
                        </a:rPr>
                        <a:t>2</a:t>
                      </a:r>
                      <a:r>
                        <a:rPr lang="en-US" sz="1600" dirty="0">
                          <a:effectLst/>
                        </a:rPr>
                        <a:t> </a:t>
                      </a:r>
                      <a:r>
                        <a:rPr lang="tr-TR" sz="1600" dirty="0" smtClean="0">
                          <a:effectLst/>
                        </a:rPr>
                        <a:t>                                  </a:t>
                      </a:r>
                      <a:r>
                        <a:rPr lang="en-US" sz="1600" dirty="0" smtClean="0">
                          <a:effectLst/>
                        </a:rPr>
                        <a:t>(</a:t>
                      </a:r>
                      <a:r>
                        <a:rPr lang="en-US" sz="1600" u="none" strike="noStrike" dirty="0">
                          <a:effectLst/>
                          <a:hlinkClick r:id="rId8" tooltip="List of sovereign states and dependent territories by population density"/>
                        </a:rPr>
                        <a:t>108th</a:t>
                      </a:r>
                      <a:r>
                        <a:rPr lang="en-US" sz="1600" dirty="0">
                          <a:effectLst/>
                        </a:rPr>
                        <a:t>)</a:t>
                      </a:r>
                      <a:br>
                        <a:rPr lang="en-US" sz="1600" dirty="0">
                          <a:effectLst/>
                        </a:rPr>
                      </a:br>
                      <a:r>
                        <a:rPr lang="en-US" sz="1600" dirty="0">
                          <a:effectLst/>
                        </a:rPr>
                        <a:t>239.8/</a:t>
                      </a:r>
                      <a:r>
                        <a:rPr lang="en-US" sz="1600" dirty="0" err="1">
                          <a:effectLst/>
                        </a:rPr>
                        <a:t>sq</a:t>
                      </a:r>
                      <a:r>
                        <a:rPr lang="en-US" sz="1600" dirty="0">
                          <a:effectLst/>
                        </a:rPr>
                        <a:t> mi</a:t>
                      </a:r>
                    </a:p>
                  </a:txBody>
                  <a:tcPr marL="83814" marR="83814" marT="41907" marB="4190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10770">
                <a:tc gridSpan="2">
                  <a:txBody>
                    <a:bodyPr/>
                    <a:lstStyle/>
                    <a:p>
                      <a:pPr fontAlgn="t"/>
                      <a:r>
                        <a:rPr lang="en-US" sz="1600" b="1" u="none" strike="noStrike">
                          <a:effectLst/>
                          <a:hlinkClick r:id="rId9" tooltip="Gross domestic product"/>
                        </a:rPr>
                        <a:t>GDP</a:t>
                      </a:r>
                      <a:r>
                        <a:rPr lang="en-US" sz="1600">
                          <a:effectLst/>
                        </a:rPr>
                        <a:t> (</a:t>
                      </a:r>
                      <a:r>
                        <a:rPr lang="en-US" sz="1600" u="none" strike="noStrike">
                          <a:effectLst/>
                          <a:hlinkClick r:id="rId10" tooltip="Purchasing power parity"/>
                        </a:rPr>
                        <a:t>PPP</a:t>
                      </a:r>
                      <a:r>
                        <a:rPr lang="en-US" sz="1600">
                          <a:effectLst/>
                        </a:rPr>
                        <a:t>)</a:t>
                      </a:r>
                    </a:p>
                  </a:txBody>
                  <a:tcPr marL="83814" marR="83814" marT="41907" marB="4190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hMerge="1">
                  <a:txBody>
                    <a:bodyPr/>
                    <a:lstStyle/>
                    <a:p>
                      <a:endParaRPr lang="en-US"/>
                    </a:p>
                  </a:txBody>
                  <a:tcPr/>
                </a:tc>
                <a:tc>
                  <a:txBody>
                    <a:bodyPr/>
                    <a:lstStyle/>
                    <a:p>
                      <a:pPr fontAlgn="t"/>
                      <a:r>
                        <a:rPr lang="en-US" sz="1600" dirty="0">
                          <a:effectLst/>
                        </a:rPr>
                        <a:t>2012 estimate</a:t>
                      </a:r>
                    </a:p>
                  </a:txBody>
                  <a:tcPr marL="83814" marR="83814" marT="41907" marB="4190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10770">
                <a:tc>
                  <a:txBody>
                    <a:bodyPr/>
                    <a:lstStyle/>
                    <a:p>
                      <a:pPr fontAlgn="t"/>
                      <a:r>
                        <a:rPr lang="en-US" sz="1600">
                          <a:effectLst/>
                        </a:rPr>
                        <a:t> - </a:t>
                      </a:r>
                    </a:p>
                  </a:txBody>
                  <a:tcPr marL="83814" marR="83814" marT="41907" marB="4190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1600" dirty="0">
                          <a:effectLst/>
                        </a:rPr>
                        <a:t>Total</a:t>
                      </a:r>
                    </a:p>
                  </a:txBody>
                  <a:tcPr marL="83814" marR="83814" marT="41907" marB="4190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1600" dirty="0">
                          <a:effectLst/>
                        </a:rPr>
                        <a:t>$1.358 trillion</a:t>
                      </a:r>
                      <a:r>
                        <a:rPr lang="en-US" sz="1600" b="0" i="0" u="none" strike="noStrike" baseline="30000" dirty="0">
                          <a:effectLst/>
                          <a:hlinkClick r:id="rId6"/>
                        </a:rPr>
                        <a:t>[4][5]</a:t>
                      </a:r>
                      <a:r>
                        <a:rPr lang="en-US" sz="1600" dirty="0">
                          <a:effectLst/>
                        </a:rPr>
                        <a:t> </a:t>
                      </a:r>
                      <a:r>
                        <a:rPr lang="tr-TR" sz="1600" dirty="0" smtClean="0">
                          <a:effectLst/>
                        </a:rPr>
                        <a:t>                 </a:t>
                      </a:r>
                      <a:r>
                        <a:rPr lang="en-US" sz="1600" dirty="0" smtClean="0">
                          <a:effectLst/>
                        </a:rPr>
                        <a:t>(</a:t>
                      </a:r>
                      <a:r>
                        <a:rPr lang="en-US" sz="1600" u="none" strike="noStrike" dirty="0">
                          <a:effectLst/>
                          <a:hlinkClick r:id="rId11" tooltip="List of countries by GDP (PPP)"/>
                        </a:rPr>
                        <a:t>15th</a:t>
                      </a:r>
                      <a:r>
                        <a:rPr lang="en-US" sz="1600" dirty="0">
                          <a:effectLst/>
                        </a:rPr>
                        <a:t>)</a:t>
                      </a:r>
                    </a:p>
                  </a:txBody>
                  <a:tcPr marL="83814" marR="83814" marT="41907" marB="4190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10770">
                <a:tc>
                  <a:txBody>
                    <a:bodyPr/>
                    <a:lstStyle/>
                    <a:p>
                      <a:pPr fontAlgn="t"/>
                      <a:r>
                        <a:rPr lang="en-US" sz="1600">
                          <a:effectLst/>
                        </a:rPr>
                        <a:t> - </a:t>
                      </a:r>
                    </a:p>
                  </a:txBody>
                  <a:tcPr marL="83814" marR="83814" marT="41907" marB="4190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1600">
                          <a:effectLst/>
                        </a:rPr>
                        <a:t>Per capita</a:t>
                      </a:r>
                    </a:p>
                  </a:txBody>
                  <a:tcPr marL="83814" marR="83814" marT="41907" marB="4190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1600" dirty="0">
                          <a:effectLst/>
                        </a:rPr>
                        <a:t>$18,348</a:t>
                      </a:r>
                      <a:r>
                        <a:rPr lang="en-US" sz="1600" b="0" i="0" u="none" strike="noStrike" baseline="30000" dirty="0">
                          <a:effectLst/>
                          <a:hlinkClick r:id="rId6"/>
                        </a:rPr>
                        <a:t>[5</a:t>
                      </a:r>
                      <a:r>
                        <a:rPr lang="en-US" sz="1600" b="0" i="0" u="none" strike="noStrike" baseline="30000" dirty="0" smtClean="0">
                          <a:effectLst/>
                          <a:hlinkClick r:id="rId6"/>
                        </a:rPr>
                        <a:t>]</a:t>
                      </a:r>
                      <a:r>
                        <a:rPr lang="tr-TR" sz="1600" b="0" i="0" u="none" strike="noStrike" baseline="30000" dirty="0" smtClean="0">
                          <a:effectLst/>
                        </a:rPr>
                        <a:t>                                               </a:t>
                      </a:r>
                      <a:r>
                        <a:rPr lang="en-US" sz="1600" dirty="0">
                          <a:effectLst/>
                        </a:rPr>
                        <a:t> (</a:t>
                      </a:r>
                      <a:r>
                        <a:rPr lang="en-US" sz="1600" u="none" strike="noStrike" dirty="0">
                          <a:effectLst/>
                          <a:hlinkClick r:id="rId12" tooltip="List of countries by GDP (PPP) per capita"/>
                        </a:rPr>
                        <a:t>54th</a:t>
                      </a:r>
                      <a:r>
                        <a:rPr lang="en-US" sz="1600" dirty="0">
                          <a:effectLst/>
                        </a:rPr>
                        <a:t>)</a:t>
                      </a:r>
                    </a:p>
                  </a:txBody>
                  <a:tcPr marL="83814" marR="83814" marT="41907" marB="4190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10770">
                <a:tc gridSpan="2">
                  <a:txBody>
                    <a:bodyPr/>
                    <a:lstStyle/>
                    <a:p>
                      <a:pPr fontAlgn="t"/>
                      <a:r>
                        <a:rPr lang="en-US" sz="1600" b="1" u="none" strike="noStrike">
                          <a:effectLst/>
                          <a:hlinkClick r:id="rId9" tooltip="Gross domestic product"/>
                        </a:rPr>
                        <a:t>GDP</a:t>
                      </a:r>
                      <a:r>
                        <a:rPr lang="en-US" sz="1600">
                          <a:effectLst/>
                        </a:rPr>
                        <a:t> (nominal)</a:t>
                      </a:r>
                    </a:p>
                  </a:txBody>
                  <a:tcPr marL="83814" marR="83814" marT="41907" marB="4190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hMerge="1">
                  <a:txBody>
                    <a:bodyPr/>
                    <a:lstStyle/>
                    <a:p>
                      <a:endParaRPr lang="en-US"/>
                    </a:p>
                  </a:txBody>
                  <a:tcPr/>
                </a:tc>
                <a:tc>
                  <a:txBody>
                    <a:bodyPr/>
                    <a:lstStyle/>
                    <a:p>
                      <a:pPr fontAlgn="t"/>
                      <a:r>
                        <a:rPr lang="en-US" sz="1600">
                          <a:effectLst/>
                        </a:rPr>
                        <a:t>2012 estimate</a:t>
                      </a:r>
                    </a:p>
                  </a:txBody>
                  <a:tcPr marL="83814" marR="83814" marT="41907" marB="4190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10770">
                <a:tc>
                  <a:txBody>
                    <a:bodyPr/>
                    <a:lstStyle/>
                    <a:p>
                      <a:pPr fontAlgn="t"/>
                      <a:r>
                        <a:rPr lang="en-US" sz="1600">
                          <a:effectLst/>
                        </a:rPr>
                        <a:t> - </a:t>
                      </a:r>
                    </a:p>
                  </a:txBody>
                  <a:tcPr marL="83814" marR="83814" marT="41907" marB="4190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1600" dirty="0">
                          <a:effectLst/>
                        </a:rPr>
                        <a:t>Total</a:t>
                      </a:r>
                    </a:p>
                  </a:txBody>
                  <a:tcPr marL="83814" marR="83814" marT="41907" marB="4190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1600" dirty="0">
                          <a:effectLst/>
                        </a:rPr>
                        <a:t>$789.257 billion</a:t>
                      </a:r>
                      <a:r>
                        <a:rPr lang="en-US" sz="1600" b="0" i="0" u="none" strike="noStrike" baseline="30000" dirty="0">
                          <a:effectLst/>
                          <a:hlinkClick r:id="rId6"/>
                        </a:rPr>
                        <a:t>[5]</a:t>
                      </a:r>
                      <a:r>
                        <a:rPr lang="en-US" sz="1600" dirty="0">
                          <a:effectLst/>
                        </a:rPr>
                        <a:t> </a:t>
                      </a:r>
                      <a:r>
                        <a:rPr lang="tr-TR" sz="1600" dirty="0" smtClean="0">
                          <a:effectLst/>
                        </a:rPr>
                        <a:t>                 </a:t>
                      </a:r>
                      <a:r>
                        <a:rPr lang="en-US" sz="1600" dirty="0" smtClean="0">
                          <a:effectLst/>
                        </a:rPr>
                        <a:t>(</a:t>
                      </a:r>
                      <a:r>
                        <a:rPr lang="en-US" sz="1600" u="none" strike="noStrike" dirty="0">
                          <a:effectLst/>
                          <a:hlinkClick r:id="rId13" tooltip="List of countries by GDP (nominal)"/>
                        </a:rPr>
                        <a:t>17th</a:t>
                      </a:r>
                      <a:r>
                        <a:rPr lang="en-US" sz="1600" dirty="0">
                          <a:effectLst/>
                        </a:rPr>
                        <a:t>)</a:t>
                      </a:r>
                    </a:p>
                  </a:txBody>
                  <a:tcPr marL="83814" marR="83814" marT="41907" marB="4190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10770">
                <a:tc>
                  <a:txBody>
                    <a:bodyPr/>
                    <a:lstStyle/>
                    <a:p>
                      <a:pPr fontAlgn="t"/>
                      <a:r>
                        <a:rPr lang="en-US" sz="1600">
                          <a:effectLst/>
                        </a:rPr>
                        <a:t> - </a:t>
                      </a:r>
                    </a:p>
                  </a:txBody>
                  <a:tcPr marL="83814" marR="83814" marT="41907" marB="4190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1600">
                          <a:effectLst/>
                        </a:rPr>
                        <a:t>Per capita</a:t>
                      </a:r>
                    </a:p>
                  </a:txBody>
                  <a:tcPr marL="83814" marR="83814" marT="41907" marB="4190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1600" dirty="0">
                          <a:effectLst/>
                        </a:rPr>
                        <a:t>$10,666</a:t>
                      </a:r>
                      <a:r>
                        <a:rPr lang="en-US" sz="1600" b="0" i="0" u="none" strike="noStrike" baseline="30000" dirty="0">
                          <a:effectLst/>
                          <a:hlinkClick r:id="rId6"/>
                        </a:rPr>
                        <a:t>[5]</a:t>
                      </a:r>
                      <a:r>
                        <a:rPr lang="en-US" sz="1600" dirty="0">
                          <a:effectLst/>
                        </a:rPr>
                        <a:t> </a:t>
                      </a:r>
                      <a:r>
                        <a:rPr lang="tr-TR" sz="1600" dirty="0" smtClean="0">
                          <a:effectLst/>
                        </a:rPr>
                        <a:t>                                </a:t>
                      </a:r>
                      <a:r>
                        <a:rPr lang="en-US" sz="1600" dirty="0" smtClean="0">
                          <a:effectLst/>
                        </a:rPr>
                        <a:t>(</a:t>
                      </a:r>
                      <a:r>
                        <a:rPr lang="en-US" sz="1600" u="none" strike="noStrike" dirty="0">
                          <a:effectLst/>
                          <a:hlinkClick r:id="rId14" tooltip="List of countries by GDP (nominal) per capita"/>
                        </a:rPr>
                        <a:t>64th</a:t>
                      </a:r>
                      <a:r>
                        <a:rPr lang="en-US" sz="1600" dirty="0">
                          <a:effectLst/>
                        </a:rPr>
                        <a:t>)</a:t>
                      </a:r>
                    </a:p>
                  </a:txBody>
                  <a:tcPr marL="83814" marR="83814" marT="41907" marB="4190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bl>
          </a:graphicData>
        </a:graphic>
      </p:graphicFrame>
    </p:spTree>
    <p:extLst>
      <p:ext uri="{BB962C8B-B14F-4D97-AF65-F5344CB8AC3E}">
        <p14:creationId xmlns:p14="http://schemas.microsoft.com/office/powerpoint/2010/main" val="93602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GDP (PPP) 1990-2014</a:t>
            </a:r>
            <a:endParaRPr lang="en-US" dirty="0"/>
          </a:p>
        </p:txBody>
      </p:sp>
      <p:pic>
        <p:nvPicPr>
          <p:cNvPr id="1026" name="Picture 2" descr="C:\Users\user\Documents\gdp ppp.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412776"/>
            <a:ext cx="8417125"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112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636680"/>
          </a:xfrm>
        </p:spPr>
        <p:txBody>
          <a:bodyPr>
            <a:normAutofit fontScale="90000"/>
          </a:bodyPr>
          <a:lstStyle/>
          <a:p>
            <a:pPr algn="ctr"/>
            <a:r>
              <a:rPr lang="tr-TR" dirty="0" err="1" smtClean="0"/>
              <a:t>Turkey</a:t>
            </a:r>
            <a:r>
              <a:rPr lang="tr-TR" dirty="0" smtClean="0"/>
              <a:t>-EU </a:t>
            </a:r>
            <a:r>
              <a:rPr lang="tr-TR" dirty="0" err="1" smtClean="0"/>
              <a:t>relations</a:t>
            </a:r>
            <a:endParaRPr lang="en-US" dirty="0"/>
          </a:p>
        </p:txBody>
      </p:sp>
      <p:sp>
        <p:nvSpPr>
          <p:cNvPr id="3" name="İçerik Yer Tutucusu 2"/>
          <p:cNvSpPr>
            <a:spLocks noGrp="1"/>
          </p:cNvSpPr>
          <p:nvPr>
            <p:ph idx="1"/>
          </p:nvPr>
        </p:nvSpPr>
        <p:spPr>
          <a:xfrm>
            <a:off x="457200" y="1484784"/>
            <a:ext cx="8229600" cy="4839816"/>
          </a:xfrm>
        </p:spPr>
        <p:txBody>
          <a:bodyPr>
            <a:noAutofit/>
          </a:bodyPr>
          <a:lstStyle/>
          <a:p>
            <a:r>
              <a:rPr lang="en-US" sz="2100" dirty="0" smtClean="0">
                <a:latin typeface="Arial" pitchFamily="34" charset="0"/>
                <a:cs typeface="Arial" pitchFamily="34" charset="0"/>
              </a:rPr>
              <a:t>Turkey </a:t>
            </a:r>
            <a:r>
              <a:rPr lang="tr-TR" sz="2100" dirty="0" smtClean="0">
                <a:latin typeface="Arial" pitchFamily="34" charset="0"/>
                <a:cs typeface="Arial" pitchFamily="34" charset="0"/>
              </a:rPr>
              <a:t>, </a:t>
            </a:r>
            <a:r>
              <a:rPr lang="en-US" sz="2100" dirty="0" smtClean="0">
                <a:latin typeface="Arial" pitchFamily="34" charset="0"/>
                <a:cs typeface="Arial" pitchFamily="34" charset="0"/>
              </a:rPr>
              <a:t>member of the Council of Europe </a:t>
            </a:r>
            <a:r>
              <a:rPr lang="tr-TR" sz="2100" dirty="0" smtClean="0">
                <a:latin typeface="Arial" pitchFamily="34" charset="0"/>
                <a:cs typeface="Arial" pitchFamily="34" charset="0"/>
              </a:rPr>
              <a:t>, in</a:t>
            </a:r>
            <a:r>
              <a:rPr lang="en-US" sz="2100" dirty="0" smtClean="0">
                <a:latin typeface="Arial" pitchFamily="34" charset="0"/>
                <a:cs typeface="Arial" pitchFamily="34" charset="0"/>
              </a:rPr>
              <a:t>1949, </a:t>
            </a:r>
            <a:endParaRPr lang="tr-TR" sz="2100" dirty="0" smtClean="0">
              <a:latin typeface="Arial" pitchFamily="34" charset="0"/>
              <a:cs typeface="Arial" pitchFamily="34" charset="0"/>
            </a:endParaRPr>
          </a:p>
          <a:p>
            <a:r>
              <a:rPr lang="tr-TR" sz="2100" dirty="0" smtClean="0">
                <a:latin typeface="Arial" pitchFamily="34" charset="0"/>
                <a:cs typeface="Arial" pitchFamily="34" charset="0"/>
              </a:rPr>
              <a:t>Turkey </a:t>
            </a:r>
            <a:r>
              <a:rPr lang="en-US" sz="2100" dirty="0" smtClean="0">
                <a:latin typeface="Arial" pitchFamily="34" charset="0"/>
                <a:cs typeface="Arial" pitchFamily="34" charset="0"/>
              </a:rPr>
              <a:t>first applied for </a:t>
            </a:r>
            <a:r>
              <a:rPr lang="en-US" sz="2100" dirty="0" smtClean="0">
                <a:latin typeface="Arial" pitchFamily="34" charset="0"/>
                <a:cs typeface="Arial" pitchFamily="34" charset="0"/>
                <a:hlinkClick r:id="rId3" tooltip="Member State of the European Union"/>
              </a:rPr>
              <a:t>associate membership</a:t>
            </a:r>
            <a:r>
              <a:rPr lang="en-US" sz="2100" dirty="0" smtClean="0">
                <a:latin typeface="Arial" pitchFamily="34" charset="0"/>
                <a:cs typeface="Arial" pitchFamily="34" charset="0"/>
              </a:rPr>
              <a:t> in the </a:t>
            </a:r>
            <a:r>
              <a:rPr lang="en-US" sz="2100" dirty="0" smtClean="0">
                <a:latin typeface="Arial" pitchFamily="34" charset="0"/>
                <a:cs typeface="Arial" pitchFamily="34" charset="0"/>
                <a:hlinkClick r:id="rId4" tooltip="European Economic Community"/>
              </a:rPr>
              <a:t>European Economic Community</a:t>
            </a:r>
            <a:r>
              <a:rPr lang="en-US" sz="2100" dirty="0" smtClean="0">
                <a:latin typeface="Arial" pitchFamily="34" charset="0"/>
                <a:cs typeface="Arial" pitchFamily="34" charset="0"/>
              </a:rPr>
              <a:t> in 1959, </a:t>
            </a:r>
            <a:endParaRPr lang="tr-TR" sz="2100" dirty="0" smtClean="0">
              <a:latin typeface="Arial" pitchFamily="34" charset="0"/>
              <a:cs typeface="Arial" pitchFamily="34" charset="0"/>
            </a:endParaRPr>
          </a:p>
          <a:p>
            <a:r>
              <a:rPr lang="en-US" sz="2100" dirty="0" smtClean="0">
                <a:latin typeface="Arial" pitchFamily="34" charset="0"/>
                <a:cs typeface="Arial" pitchFamily="34" charset="0"/>
              </a:rPr>
              <a:t>"Agreement Creating An Association Between The Republic of Turkey and the European Economic Community", signed</a:t>
            </a:r>
            <a:r>
              <a:rPr lang="tr-TR" sz="2100" dirty="0" smtClean="0">
                <a:latin typeface="Arial" pitchFamily="34" charset="0"/>
                <a:cs typeface="Arial" pitchFamily="34" charset="0"/>
              </a:rPr>
              <a:t> in  </a:t>
            </a:r>
            <a:r>
              <a:rPr lang="en-US" sz="2100" dirty="0" smtClean="0">
                <a:latin typeface="Arial" pitchFamily="34" charset="0"/>
                <a:cs typeface="Arial" pitchFamily="34" charset="0"/>
              </a:rPr>
              <a:t>1963</a:t>
            </a:r>
            <a:r>
              <a:rPr lang="en-US" sz="2100" dirty="0" smtClean="0"/>
              <a:t> </a:t>
            </a:r>
            <a:endParaRPr lang="tr-TR" sz="2100" dirty="0" smtClean="0">
              <a:latin typeface="Arial" pitchFamily="34" charset="0"/>
              <a:cs typeface="Arial" pitchFamily="34" charset="0"/>
            </a:endParaRPr>
          </a:p>
          <a:p>
            <a:r>
              <a:rPr lang="en-US" sz="2100" dirty="0" smtClean="0">
                <a:latin typeface="Arial" pitchFamily="34" charset="0"/>
                <a:cs typeface="Arial" pitchFamily="34" charset="0"/>
              </a:rPr>
              <a:t>Turkey's application </a:t>
            </a:r>
            <a:r>
              <a:rPr lang="tr-TR" sz="2100" dirty="0" err="1" smtClean="0">
                <a:latin typeface="Arial" pitchFamily="34" charset="0"/>
                <a:cs typeface="Arial" pitchFamily="34" charset="0"/>
              </a:rPr>
              <a:t>for</a:t>
            </a:r>
            <a:r>
              <a:rPr lang="tr-TR" sz="2100" dirty="0" smtClean="0">
                <a:latin typeface="Arial" pitchFamily="34" charset="0"/>
                <a:cs typeface="Arial" pitchFamily="34" charset="0"/>
              </a:rPr>
              <a:t> </a:t>
            </a:r>
            <a:r>
              <a:rPr lang="tr-TR" sz="2100" dirty="0" err="1" smtClean="0">
                <a:latin typeface="Arial" pitchFamily="34" charset="0"/>
                <a:cs typeface="Arial" pitchFamily="34" charset="0"/>
              </a:rPr>
              <a:t>full</a:t>
            </a:r>
            <a:r>
              <a:rPr lang="tr-TR" sz="2100" dirty="0" smtClean="0">
                <a:latin typeface="Arial" pitchFamily="34" charset="0"/>
                <a:cs typeface="Arial" pitchFamily="34" charset="0"/>
              </a:rPr>
              <a:t> </a:t>
            </a:r>
            <a:r>
              <a:rPr lang="tr-TR" sz="2100" dirty="0" err="1" smtClean="0">
                <a:latin typeface="Arial" pitchFamily="34" charset="0"/>
                <a:cs typeface="Arial" pitchFamily="34" charset="0"/>
              </a:rPr>
              <a:t>membership</a:t>
            </a:r>
            <a:r>
              <a:rPr lang="tr-TR" sz="2100" dirty="0" smtClean="0">
                <a:latin typeface="Arial" pitchFamily="34" charset="0"/>
                <a:cs typeface="Arial" pitchFamily="34" charset="0"/>
              </a:rPr>
              <a:t> </a:t>
            </a:r>
            <a:r>
              <a:rPr lang="tr-TR" sz="2100" dirty="0" err="1" smtClean="0">
                <a:latin typeface="Arial" pitchFamily="34" charset="0"/>
                <a:cs typeface="Arial" pitchFamily="34" charset="0"/>
              </a:rPr>
              <a:t>to</a:t>
            </a:r>
            <a:r>
              <a:rPr lang="tr-TR" sz="2100" dirty="0" smtClean="0">
                <a:latin typeface="Arial" pitchFamily="34" charset="0"/>
                <a:cs typeface="Arial" pitchFamily="34" charset="0"/>
              </a:rPr>
              <a:t>  EU  in</a:t>
            </a:r>
            <a:r>
              <a:rPr lang="en-US" sz="2100" dirty="0" smtClean="0">
                <a:latin typeface="Arial" pitchFamily="34" charset="0"/>
                <a:cs typeface="Arial" pitchFamily="34" charset="0"/>
              </a:rPr>
              <a:t>1987. </a:t>
            </a:r>
            <a:endParaRPr lang="tr-TR" sz="2100" dirty="0" smtClean="0">
              <a:latin typeface="Arial" pitchFamily="34" charset="0"/>
              <a:cs typeface="Arial" pitchFamily="34" charset="0"/>
            </a:endParaRPr>
          </a:p>
          <a:p>
            <a:r>
              <a:rPr lang="en-US" sz="2100" dirty="0" smtClean="0">
                <a:latin typeface="Arial" pitchFamily="34" charset="0"/>
                <a:cs typeface="Arial" pitchFamily="34" charset="0"/>
              </a:rPr>
              <a:t>Turkey signed a Customs Union agreement with the EU in 1995</a:t>
            </a:r>
            <a:r>
              <a:rPr lang="tr-TR" sz="2100" dirty="0" smtClean="0">
                <a:latin typeface="Arial" pitchFamily="34" charset="0"/>
                <a:cs typeface="Arial" pitchFamily="34" charset="0"/>
              </a:rPr>
              <a:t>.</a:t>
            </a:r>
          </a:p>
          <a:p>
            <a:r>
              <a:rPr lang="tr-TR" sz="2100" dirty="0" smtClean="0">
                <a:latin typeface="Arial" pitchFamily="34" charset="0"/>
                <a:cs typeface="Arial" pitchFamily="34" charset="0"/>
              </a:rPr>
              <a:t>O</a:t>
            </a:r>
            <a:r>
              <a:rPr lang="en-US" sz="2100" dirty="0" smtClean="0">
                <a:latin typeface="Arial" pitchFamily="34" charset="0"/>
                <a:cs typeface="Arial" pitchFamily="34" charset="0"/>
              </a:rPr>
              <a:t>fficially recognised as a candidate for full membership </a:t>
            </a:r>
            <a:r>
              <a:rPr lang="tr-TR" sz="2100" dirty="0" smtClean="0">
                <a:latin typeface="Arial" pitchFamily="34" charset="0"/>
                <a:cs typeface="Arial" pitchFamily="34" charset="0"/>
              </a:rPr>
              <a:t>in 1</a:t>
            </a:r>
            <a:r>
              <a:rPr lang="en-US" sz="2100" dirty="0" smtClean="0">
                <a:latin typeface="Arial" pitchFamily="34" charset="0"/>
                <a:cs typeface="Arial" pitchFamily="34" charset="0"/>
              </a:rPr>
              <a:t>999, at the Helsinki summit of the European Council. </a:t>
            </a:r>
            <a:endParaRPr lang="tr-TR" sz="2100" dirty="0" smtClean="0">
              <a:latin typeface="Arial" pitchFamily="34" charset="0"/>
              <a:cs typeface="Arial" pitchFamily="34" charset="0"/>
            </a:endParaRPr>
          </a:p>
          <a:p>
            <a:r>
              <a:rPr lang="en-US" sz="2100" dirty="0" smtClean="0">
                <a:latin typeface="Arial" pitchFamily="34" charset="0"/>
                <a:cs typeface="Arial" pitchFamily="34" charset="0"/>
              </a:rPr>
              <a:t>Negotiations were started on 3 October 2005</a:t>
            </a:r>
            <a:endParaRPr lang="tr-TR" sz="2100" dirty="0" smtClean="0">
              <a:latin typeface="Arial" pitchFamily="34" charset="0"/>
              <a:cs typeface="Arial" pitchFamily="34" charset="0"/>
            </a:endParaRPr>
          </a:p>
          <a:p>
            <a:r>
              <a:rPr lang="en-US" sz="2100" dirty="0" smtClean="0">
                <a:latin typeface="Arial" pitchFamily="34" charset="0"/>
                <a:cs typeface="Arial" pitchFamily="34" charset="0"/>
              </a:rPr>
              <a:t>Chapter on Environment is opened</a:t>
            </a:r>
            <a:r>
              <a:rPr lang="tr-TR" sz="2100" dirty="0" smtClean="0">
                <a:latin typeface="Arial" pitchFamily="34" charset="0"/>
                <a:cs typeface="Arial" pitchFamily="34" charset="0"/>
              </a:rPr>
              <a:t> in </a:t>
            </a:r>
            <a:r>
              <a:rPr lang="en-US" sz="2100" dirty="0" smtClean="0">
                <a:latin typeface="Arial" pitchFamily="34" charset="0"/>
                <a:cs typeface="Arial" pitchFamily="34" charset="0"/>
              </a:rPr>
              <a:t>8 December 2009</a:t>
            </a:r>
            <a:endParaRPr lang="en-US" sz="2100" dirty="0">
              <a:latin typeface="Arial" pitchFamily="34" charset="0"/>
              <a:cs typeface="Arial" pitchFamily="34" charset="0"/>
            </a:endParaRPr>
          </a:p>
        </p:txBody>
      </p:sp>
    </p:spTree>
    <p:extLst>
      <p:ext uri="{BB962C8B-B14F-4D97-AF65-F5344CB8AC3E}">
        <p14:creationId xmlns:p14="http://schemas.microsoft.com/office/powerpoint/2010/main" val="3507414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dirty="0" smtClean="0"/>
              <a:t>IPA implementations in Turkey-1 </a:t>
            </a:r>
            <a:endParaRPr lang="tr-TR" dirty="0"/>
          </a:p>
        </p:txBody>
      </p:sp>
      <p:sp>
        <p:nvSpPr>
          <p:cNvPr id="3" name="İçerik Yer Tutucusu 2"/>
          <p:cNvSpPr>
            <a:spLocks noGrp="1"/>
          </p:cNvSpPr>
          <p:nvPr>
            <p:ph idx="1"/>
          </p:nvPr>
        </p:nvSpPr>
        <p:spPr/>
        <p:txBody>
          <a:bodyPr>
            <a:normAutofit/>
          </a:bodyPr>
          <a:lstStyle/>
          <a:p>
            <a:r>
              <a:rPr lang="en-US" dirty="0" smtClean="0">
                <a:latin typeface="Arial" pitchFamily="34" charset="0"/>
                <a:cs typeface="Arial" pitchFamily="34" charset="0"/>
              </a:rPr>
              <a:t>Environment Operational Programme for 2007-2013</a:t>
            </a:r>
            <a:endParaRPr lang="tr-TR" dirty="0" smtClean="0">
              <a:latin typeface="Arial" pitchFamily="34" charset="0"/>
              <a:cs typeface="Arial" pitchFamily="34" charset="0"/>
            </a:endParaRPr>
          </a:p>
          <a:p>
            <a:r>
              <a:rPr lang="tr-TR" dirty="0" smtClean="0">
                <a:latin typeface="Arial" pitchFamily="34" charset="0"/>
                <a:cs typeface="Arial" pitchFamily="34" charset="0"/>
              </a:rPr>
              <a:t>Environment and </a:t>
            </a:r>
            <a:r>
              <a:rPr lang="en-US" dirty="0" smtClean="0">
                <a:latin typeface="Arial" pitchFamily="34" charset="0"/>
                <a:cs typeface="Arial" pitchFamily="34" charset="0"/>
              </a:rPr>
              <a:t>Climate Change Sectoral Operational Programme (2014-2020</a:t>
            </a:r>
            <a:r>
              <a:rPr lang="tr-TR" dirty="0" smtClean="0">
                <a:latin typeface="Arial" pitchFamily="34" charset="0"/>
                <a:cs typeface="Arial" pitchFamily="34" charset="0"/>
              </a:rPr>
              <a:t>)</a:t>
            </a:r>
          </a:p>
          <a:p>
            <a:r>
              <a:rPr lang="tr-TR" dirty="0" err="1">
                <a:latin typeface="Arial" pitchFamily="34" charset="0"/>
                <a:cs typeface="Arial" pitchFamily="34" charset="0"/>
              </a:rPr>
              <a:t>Which</a:t>
            </a:r>
            <a:r>
              <a:rPr lang="tr-TR" dirty="0">
                <a:latin typeface="Arial" pitchFamily="34" charset="0"/>
                <a:cs typeface="Arial" pitchFamily="34" charset="0"/>
              </a:rPr>
              <a:t> </a:t>
            </a:r>
            <a:r>
              <a:rPr lang="tr-TR" dirty="0" err="1">
                <a:latin typeface="Arial" pitchFamily="34" charset="0"/>
                <a:cs typeface="Arial" pitchFamily="34" charset="0"/>
              </a:rPr>
              <a:t>projects</a:t>
            </a:r>
            <a:r>
              <a:rPr lang="tr-TR" dirty="0">
                <a:latin typeface="Arial" pitchFamily="34" charset="0"/>
                <a:cs typeface="Arial" pitchFamily="34" charset="0"/>
              </a:rPr>
              <a:t> ?</a:t>
            </a:r>
          </a:p>
          <a:p>
            <a:r>
              <a:rPr lang="en-US" dirty="0" smtClean="0">
                <a:latin typeface="Arial" pitchFamily="34" charset="0"/>
                <a:cs typeface="Arial" pitchFamily="34" charset="0"/>
              </a:rPr>
              <a:t>water supply, urban wastewater </a:t>
            </a:r>
            <a:endParaRPr lang="tr-TR" dirty="0" smtClean="0">
              <a:latin typeface="Arial" pitchFamily="34" charset="0"/>
              <a:cs typeface="Arial" pitchFamily="34" charset="0"/>
            </a:endParaRPr>
          </a:p>
          <a:p>
            <a:r>
              <a:rPr lang="en-US" dirty="0" smtClean="0">
                <a:latin typeface="Arial" pitchFamily="34" charset="0"/>
                <a:cs typeface="Arial" pitchFamily="34" charset="0"/>
              </a:rPr>
              <a:t>integrated solid waste management, rehabilitation and closure of old dumpsites</a:t>
            </a:r>
            <a:endParaRPr lang="tr-TR" dirty="0">
              <a:latin typeface="Arial" pitchFamily="34" charset="0"/>
              <a:cs typeface="Arial" pitchFamily="34" charset="0"/>
            </a:endParaRPr>
          </a:p>
        </p:txBody>
      </p:sp>
    </p:spTree>
    <p:extLst>
      <p:ext uri="{BB962C8B-B14F-4D97-AF65-F5344CB8AC3E}">
        <p14:creationId xmlns:p14="http://schemas.microsoft.com/office/powerpoint/2010/main" val="8240101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dirty="0"/>
              <a:t>IPA implementations in </a:t>
            </a:r>
            <a:r>
              <a:rPr lang="tr-TR" dirty="0" smtClean="0"/>
              <a:t>Turkey-2</a:t>
            </a:r>
            <a:endParaRPr lang="tr-TR" dirty="0"/>
          </a:p>
        </p:txBody>
      </p:sp>
      <p:sp>
        <p:nvSpPr>
          <p:cNvPr id="3" name="İçerik Yer Tutucusu 2"/>
          <p:cNvSpPr>
            <a:spLocks noGrp="1"/>
          </p:cNvSpPr>
          <p:nvPr>
            <p:ph idx="1"/>
          </p:nvPr>
        </p:nvSpPr>
        <p:spPr/>
        <p:txBody>
          <a:bodyPr>
            <a:normAutofit/>
          </a:bodyPr>
          <a:lstStyle/>
          <a:p>
            <a:pPr algn="just"/>
            <a:r>
              <a:rPr lang="en-US" dirty="0" smtClean="0"/>
              <a:t>EU Integrated Environmental Approximation Strategy (UCES)</a:t>
            </a:r>
          </a:p>
          <a:p>
            <a:pPr algn="just"/>
            <a:r>
              <a:rPr lang="en-US" dirty="0" smtClean="0"/>
              <a:t>The total sectoral budget required for Acquis implementation for the period 2007-2023 is EUR 58.5 billion</a:t>
            </a:r>
            <a:r>
              <a:rPr lang="tr-TR" dirty="0" smtClean="0"/>
              <a:t>.</a:t>
            </a:r>
          </a:p>
          <a:p>
            <a:pPr algn="just"/>
            <a:r>
              <a:rPr lang="tr-TR" dirty="0" err="1" smtClean="0"/>
              <a:t>Turkey’s</a:t>
            </a:r>
            <a:r>
              <a:rPr lang="tr-TR" dirty="0" smtClean="0"/>
              <a:t> </a:t>
            </a:r>
            <a:r>
              <a:rPr lang="tr-TR" dirty="0" err="1" smtClean="0"/>
              <a:t>current</a:t>
            </a:r>
            <a:r>
              <a:rPr lang="tr-TR" dirty="0" smtClean="0"/>
              <a:t> </a:t>
            </a:r>
            <a:r>
              <a:rPr lang="tr-TR" dirty="0" err="1" smtClean="0"/>
              <a:t>investment</a:t>
            </a:r>
            <a:r>
              <a:rPr lang="tr-TR" dirty="0" smtClean="0"/>
              <a:t> </a:t>
            </a:r>
            <a:r>
              <a:rPr lang="tr-TR" dirty="0" err="1" smtClean="0"/>
              <a:t>provided</a:t>
            </a:r>
            <a:r>
              <a:rPr lang="tr-TR" dirty="0" smtClean="0"/>
              <a:t> </a:t>
            </a:r>
            <a:r>
              <a:rPr lang="tr-TR" dirty="0" err="1" smtClean="0"/>
              <a:t>from</a:t>
            </a:r>
            <a:r>
              <a:rPr lang="tr-TR" dirty="0" smtClean="0"/>
              <a:t> </a:t>
            </a:r>
            <a:r>
              <a:rPr lang="tr-TR" dirty="0" err="1" smtClean="0"/>
              <a:t>national</a:t>
            </a:r>
            <a:r>
              <a:rPr lang="tr-TR" dirty="0" smtClean="0"/>
              <a:t> Budget </a:t>
            </a:r>
            <a:r>
              <a:rPr lang="tr-TR" dirty="0" err="1" smtClean="0"/>
              <a:t>for</a:t>
            </a:r>
            <a:r>
              <a:rPr lang="tr-TR" dirty="0" smtClean="0"/>
              <a:t> </a:t>
            </a:r>
            <a:r>
              <a:rPr lang="tr-TR" dirty="0" err="1" smtClean="0"/>
              <a:t>environmental</a:t>
            </a:r>
            <a:r>
              <a:rPr lang="tr-TR" dirty="0" smtClean="0"/>
              <a:t> </a:t>
            </a:r>
            <a:r>
              <a:rPr lang="tr-TR" dirty="0" err="1" smtClean="0"/>
              <a:t>investments</a:t>
            </a:r>
            <a:r>
              <a:rPr lang="tr-TR" dirty="0" smtClean="0"/>
              <a:t> </a:t>
            </a:r>
            <a:r>
              <a:rPr lang="tr-TR" dirty="0" err="1" smtClean="0"/>
              <a:t>and</a:t>
            </a:r>
            <a:r>
              <a:rPr lang="tr-TR" dirty="0" smtClean="0"/>
              <a:t> </a:t>
            </a:r>
            <a:r>
              <a:rPr lang="tr-TR" dirty="0" err="1" smtClean="0"/>
              <a:t>their</a:t>
            </a:r>
            <a:r>
              <a:rPr lang="tr-TR" dirty="0" smtClean="0"/>
              <a:t> </a:t>
            </a:r>
            <a:r>
              <a:rPr lang="tr-TR" dirty="0" err="1" smtClean="0"/>
              <a:t>operation</a:t>
            </a:r>
            <a:r>
              <a:rPr lang="tr-TR" dirty="0" smtClean="0"/>
              <a:t> is 2,5 </a:t>
            </a:r>
            <a:r>
              <a:rPr lang="tr-TR" dirty="0" err="1" smtClean="0"/>
              <a:t>billion</a:t>
            </a:r>
            <a:r>
              <a:rPr lang="tr-TR" dirty="0" smtClean="0"/>
              <a:t> EUR.</a:t>
            </a:r>
            <a:endParaRPr lang="en-US" dirty="0" smtClean="0"/>
          </a:p>
          <a:p>
            <a:endParaRPr lang="tr-TR" dirty="0"/>
          </a:p>
        </p:txBody>
      </p:sp>
    </p:spTree>
    <p:extLst>
      <p:ext uri="{BB962C8B-B14F-4D97-AF65-F5344CB8AC3E}">
        <p14:creationId xmlns:p14="http://schemas.microsoft.com/office/powerpoint/2010/main" val="3642767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564672"/>
          </a:xfrm>
        </p:spPr>
        <p:txBody>
          <a:bodyPr>
            <a:normAutofit fontScale="90000"/>
          </a:bodyPr>
          <a:lstStyle/>
          <a:p>
            <a:pPr lvl="0" algn="ctr"/>
            <a:r>
              <a:rPr kumimoji="0" lang="en-GB" sz="2000" b="0" i="0" u="none" strike="noStrike" cap="none" normalizeH="0" baseline="0" dirty="0" err="1" smtClean="0" bmk="_Toc398133802">
                <a:ln>
                  <a:noFill/>
                </a:ln>
                <a:solidFill>
                  <a:schemeClr val="tx1"/>
                </a:solidFill>
                <a:effectLst/>
                <a:latin typeface="Times New Roman" pitchFamily="18" charset="0"/>
                <a:cs typeface="Times New Roman" pitchFamily="18" charset="0"/>
              </a:rPr>
              <a:t>Sectoral</a:t>
            </a:r>
            <a:r>
              <a:rPr kumimoji="0" lang="en-GB" sz="2000" b="0" i="0" u="none" strike="noStrike" cap="none" normalizeH="0" baseline="0" dirty="0" smtClean="0" bmk="_Toc398133802">
                <a:ln>
                  <a:noFill/>
                </a:ln>
                <a:solidFill>
                  <a:schemeClr val="tx1"/>
                </a:solidFill>
                <a:effectLst/>
                <a:latin typeface="Times New Roman" pitchFamily="18" charset="0"/>
                <a:cs typeface="Times New Roman" pitchFamily="18" charset="0"/>
              </a:rPr>
              <a:t> Distribution of Environmental Investments</a:t>
            </a:r>
            <a:r>
              <a:rPr kumimoji="0" lang="tr-TR" sz="2000" b="0" i="0" u="none" strike="noStrike" cap="none" normalizeH="0" baseline="0" dirty="0" smtClean="0" bmk="_Toc398133802">
                <a:ln>
                  <a:noFill/>
                </a:ln>
                <a:solidFill>
                  <a:schemeClr val="tx1"/>
                </a:solidFill>
                <a:effectLst/>
                <a:latin typeface="Times New Roman" pitchFamily="18" charset="0"/>
                <a:cs typeface="Times New Roman" pitchFamily="18" charset="0"/>
              </a:rPr>
              <a:t/>
            </a:r>
            <a:br>
              <a:rPr kumimoji="0" lang="tr-TR" sz="2000" b="0" i="0" u="none" strike="noStrike" cap="none" normalizeH="0" baseline="0" dirty="0" smtClean="0" bmk="_Toc398133802">
                <a:ln>
                  <a:noFill/>
                </a:ln>
                <a:solidFill>
                  <a:schemeClr val="tx1"/>
                </a:solidFill>
                <a:effectLst/>
                <a:latin typeface="Times New Roman" pitchFamily="18" charset="0"/>
                <a:cs typeface="Times New Roman" pitchFamily="18" charset="0"/>
              </a:rPr>
            </a:br>
            <a:r>
              <a:rPr kumimoji="0" lang="en-GB" sz="2000" b="0" i="0" u="none" strike="noStrike" cap="none" normalizeH="0" baseline="0" dirty="0" smtClean="0" bmk="_Toc398133802">
                <a:ln>
                  <a:noFill/>
                </a:ln>
                <a:solidFill>
                  <a:schemeClr val="tx1"/>
                </a:solidFill>
                <a:effectLst/>
                <a:latin typeface="Times New Roman" pitchFamily="18" charset="0"/>
                <a:cs typeface="Times New Roman" pitchFamily="18" charset="0"/>
              </a:rPr>
              <a:t>in Turkey between 2007-2023</a:t>
            </a:r>
            <a:endParaRPr lang="tr-TR" sz="2000"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867816411"/>
              </p:ext>
            </p:extLst>
          </p:nvPr>
        </p:nvGraphicFramePr>
        <p:xfrm>
          <a:off x="611560" y="1556792"/>
          <a:ext cx="8064896" cy="4680520"/>
        </p:xfrm>
        <a:graphic>
          <a:graphicData uri="http://schemas.openxmlformats.org/drawingml/2006/table">
            <a:tbl>
              <a:tblPr/>
              <a:tblGrid>
                <a:gridCol w="2947068"/>
                <a:gridCol w="1793002"/>
                <a:gridCol w="1793002"/>
                <a:gridCol w="1531824"/>
              </a:tblGrid>
              <a:tr h="585065">
                <a:tc rowSpan="2">
                  <a:txBody>
                    <a:bodyPr/>
                    <a:lstStyle/>
                    <a:p>
                      <a:pPr algn="ctr">
                        <a:spcBef>
                          <a:spcPts val="200"/>
                        </a:spcBef>
                        <a:spcAft>
                          <a:spcPts val="200"/>
                        </a:spcAft>
                      </a:pPr>
                      <a:r>
                        <a:rPr lang="en-GB" sz="2000" b="1" dirty="0">
                          <a:effectLst/>
                          <a:latin typeface="Times New Roman"/>
                          <a:ea typeface="Times New Roman"/>
                          <a:cs typeface="Times New Roman"/>
                        </a:rPr>
                        <a:t>SECTORS* (totals)</a:t>
                      </a:r>
                      <a:endParaRPr lang="tr-TR" sz="2000" dirty="0">
                        <a:effectLst/>
                        <a:latin typeface="Times New Roman"/>
                        <a:ea typeface="Calibri"/>
                        <a:cs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spcBef>
                          <a:spcPts val="200"/>
                        </a:spcBef>
                        <a:spcAft>
                          <a:spcPts val="200"/>
                        </a:spcAft>
                      </a:pPr>
                      <a:r>
                        <a:rPr lang="en-GB" sz="1600" b="1" dirty="0">
                          <a:effectLst/>
                          <a:latin typeface="Times New Roman"/>
                          <a:ea typeface="Times New Roman"/>
                          <a:cs typeface="Times New Roman"/>
                        </a:rPr>
                        <a:t>INVESTMENT NEEDED (total per sector)</a:t>
                      </a:r>
                      <a:endParaRPr lang="tr-TR" sz="1600" dirty="0">
                        <a:effectLst/>
                        <a:latin typeface="Times New Roman"/>
                        <a:ea typeface="Calibri"/>
                        <a:cs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tr-TR"/>
                    </a:p>
                  </a:txBody>
                  <a:tcPr/>
                </a:tc>
                <a:tc hMerge="1">
                  <a:txBody>
                    <a:bodyPr/>
                    <a:lstStyle/>
                    <a:p>
                      <a:endParaRPr lang="tr-TR"/>
                    </a:p>
                  </a:txBody>
                  <a:tcPr/>
                </a:tc>
              </a:tr>
              <a:tr h="585065">
                <a:tc vMerge="1">
                  <a:txBody>
                    <a:bodyPr/>
                    <a:lstStyle/>
                    <a:p>
                      <a:endParaRPr lang="tr-TR"/>
                    </a:p>
                  </a:txBody>
                  <a:tcPr/>
                </a:tc>
                <a:tc>
                  <a:txBody>
                    <a:bodyPr/>
                    <a:lstStyle/>
                    <a:p>
                      <a:pPr algn="ctr">
                        <a:spcBef>
                          <a:spcPts val="200"/>
                        </a:spcBef>
                        <a:spcAft>
                          <a:spcPts val="200"/>
                        </a:spcAft>
                      </a:pPr>
                      <a:r>
                        <a:rPr lang="en-GB" sz="2000" dirty="0">
                          <a:effectLst/>
                          <a:latin typeface="Times New Roman"/>
                          <a:ea typeface="Times New Roman"/>
                          <a:cs typeface="Times New Roman"/>
                        </a:rPr>
                        <a:t>(Million TL)</a:t>
                      </a:r>
                      <a:endParaRPr lang="tr-TR" sz="2000" dirty="0">
                        <a:effectLst/>
                        <a:latin typeface="Times New Roman"/>
                        <a:ea typeface="Calibri"/>
                        <a:cs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GB" sz="2000">
                          <a:effectLst/>
                          <a:latin typeface="Times New Roman"/>
                          <a:ea typeface="Times New Roman"/>
                          <a:cs typeface="Times New Roman"/>
                        </a:rPr>
                        <a:t>(Million EUR)</a:t>
                      </a:r>
                      <a:endParaRPr lang="tr-TR" sz="2000">
                        <a:effectLst/>
                        <a:latin typeface="Times New Roman"/>
                        <a:ea typeface="Calibri"/>
                        <a:cs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GB" sz="2000">
                          <a:effectLst/>
                          <a:latin typeface="Times New Roman"/>
                          <a:ea typeface="Times New Roman"/>
                          <a:cs typeface="Times New Roman"/>
                        </a:rPr>
                        <a:t>Rate (%) </a:t>
                      </a:r>
                      <a:endParaRPr lang="tr-TR" sz="2000">
                        <a:effectLst/>
                        <a:latin typeface="Times New Roman"/>
                        <a:ea typeface="Calibri"/>
                        <a:cs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5065">
                <a:tc>
                  <a:txBody>
                    <a:bodyPr/>
                    <a:lstStyle/>
                    <a:p>
                      <a:pPr marL="80645">
                        <a:spcBef>
                          <a:spcPts val="200"/>
                        </a:spcBef>
                        <a:spcAft>
                          <a:spcPts val="200"/>
                        </a:spcAft>
                      </a:pPr>
                      <a:r>
                        <a:rPr lang="en-GB" sz="2000" dirty="0">
                          <a:effectLst/>
                          <a:latin typeface="Times New Roman"/>
                          <a:ea typeface="Times New Roman"/>
                          <a:cs typeface="Times New Roman"/>
                        </a:rPr>
                        <a:t>Water sector</a:t>
                      </a:r>
                      <a:endParaRPr lang="tr-TR" sz="2000" dirty="0">
                        <a:effectLst/>
                        <a:latin typeface="Times New Roman"/>
                        <a:ea typeface="Calibri"/>
                        <a:cs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88290" algn="r">
                        <a:spcBef>
                          <a:spcPts val="200"/>
                        </a:spcBef>
                        <a:spcAft>
                          <a:spcPts val="200"/>
                        </a:spcAft>
                      </a:pPr>
                      <a:r>
                        <a:rPr lang="en-GB" sz="2000" dirty="0">
                          <a:effectLst/>
                          <a:latin typeface="Times New Roman"/>
                          <a:ea typeface="Times New Roman"/>
                          <a:cs typeface="Times New Roman"/>
                        </a:rPr>
                        <a:t>63,114</a:t>
                      </a:r>
                      <a:endParaRPr lang="tr-TR" sz="2000" dirty="0">
                        <a:effectLst/>
                        <a:latin typeface="Times New Roman"/>
                        <a:ea typeface="Calibri"/>
                        <a:cs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88290" algn="r">
                        <a:spcBef>
                          <a:spcPts val="200"/>
                        </a:spcBef>
                        <a:spcAft>
                          <a:spcPts val="200"/>
                        </a:spcAft>
                      </a:pPr>
                      <a:r>
                        <a:rPr lang="en-GB" sz="2000" dirty="0">
                          <a:effectLst/>
                          <a:latin typeface="Times New Roman"/>
                          <a:ea typeface="Times New Roman"/>
                          <a:cs typeface="Times New Roman"/>
                        </a:rPr>
                        <a:t>33,969</a:t>
                      </a:r>
                      <a:endParaRPr lang="tr-TR" sz="2000" dirty="0">
                        <a:effectLst/>
                        <a:latin typeface="Times New Roman"/>
                        <a:ea typeface="Calibri"/>
                        <a:cs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Bef>
                          <a:spcPts val="200"/>
                        </a:spcBef>
                        <a:spcAft>
                          <a:spcPts val="200"/>
                        </a:spcAft>
                      </a:pPr>
                      <a:r>
                        <a:rPr lang="en-GB" sz="2000">
                          <a:effectLst/>
                          <a:latin typeface="Times New Roman"/>
                          <a:ea typeface="Times New Roman"/>
                          <a:cs typeface="Times New Roman"/>
                        </a:rPr>
                        <a:t>58</a:t>
                      </a:r>
                      <a:endParaRPr lang="tr-TR" sz="2000">
                        <a:effectLst/>
                        <a:latin typeface="Times New Roman"/>
                        <a:ea typeface="Calibri"/>
                        <a:cs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5065">
                <a:tc>
                  <a:txBody>
                    <a:bodyPr/>
                    <a:lstStyle/>
                    <a:p>
                      <a:pPr marL="80645">
                        <a:spcBef>
                          <a:spcPts val="200"/>
                        </a:spcBef>
                        <a:spcAft>
                          <a:spcPts val="200"/>
                        </a:spcAft>
                      </a:pPr>
                      <a:r>
                        <a:rPr lang="en-GB" sz="2000" dirty="0">
                          <a:effectLst/>
                          <a:latin typeface="Times New Roman"/>
                          <a:ea typeface="Times New Roman"/>
                          <a:cs typeface="Times New Roman"/>
                        </a:rPr>
                        <a:t>Solid waste sector</a:t>
                      </a:r>
                      <a:endParaRPr lang="tr-TR" sz="2000" dirty="0">
                        <a:effectLst/>
                        <a:latin typeface="Times New Roman"/>
                        <a:ea typeface="Calibri"/>
                        <a:cs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88290" algn="r">
                        <a:spcBef>
                          <a:spcPts val="200"/>
                        </a:spcBef>
                        <a:spcAft>
                          <a:spcPts val="200"/>
                        </a:spcAft>
                      </a:pPr>
                      <a:r>
                        <a:rPr lang="en-GB" sz="2000" dirty="0">
                          <a:effectLst/>
                          <a:latin typeface="Times New Roman"/>
                          <a:ea typeface="Times New Roman"/>
                          <a:cs typeface="Times New Roman"/>
                        </a:rPr>
                        <a:t>17,762</a:t>
                      </a:r>
                      <a:endParaRPr lang="tr-TR" sz="2000" dirty="0">
                        <a:effectLst/>
                        <a:latin typeface="Times New Roman"/>
                        <a:ea typeface="Calibri"/>
                        <a:cs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88290" algn="r">
                        <a:spcBef>
                          <a:spcPts val="200"/>
                        </a:spcBef>
                        <a:spcAft>
                          <a:spcPts val="200"/>
                        </a:spcAft>
                      </a:pPr>
                      <a:r>
                        <a:rPr lang="en-GB" sz="2000" dirty="0">
                          <a:effectLst/>
                          <a:latin typeface="Times New Roman"/>
                          <a:ea typeface="Times New Roman"/>
                          <a:cs typeface="Times New Roman"/>
                        </a:rPr>
                        <a:t>9,560</a:t>
                      </a:r>
                      <a:endParaRPr lang="tr-TR" sz="2000" dirty="0">
                        <a:effectLst/>
                        <a:latin typeface="Times New Roman"/>
                        <a:ea typeface="Calibri"/>
                        <a:cs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Bef>
                          <a:spcPts val="200"/>
                        </a:spcBef>
                        <a:spcAft>
                          <a:spcPts val="200"/>
                        </a:spcAft>
                      </a:pPr>
                      <a:r>
                        <a:rPr lang="en-GB" sz="2000">
                          <a:effectLst/>
                          <a:latin typeface="Times New Roman"/>
                          <a:ea typeface="Times New Roman"/>
                          <a:cs typeface="Times New Roman"/>
                        </a:rPr>
                        <a:t>16</a:t>
                      </a:r>
                      <a:endParaRPr lang="tr-TR" sz="2000">
                        <a:effectLst/>
                        <a:latin typeface="Times New Roman"/>
                        <a:ea typeface="Calibri"/>
                        <a:cs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5065">
                <a:tc>
                  <a:txBody>
                    <a:bodyPr/>
                    <a:lstStyle/>
                    <a:p>
                      <a:pPr marL="80645">
                        <a:spcBef>
                          <a:spcPts val="200"/>
                        </a:spcBef>
                        <a:spcAft>
                          <a:spcPts val="200"/>
                        </a:spcAft>
                      </a:pPr>
                      <a:r>
                        <a:rPr lang="en-GB" sz="2000" dirty="0">
                          <a:effectLst/>
                          <a:latin typeface="Times New Roman"/>
                          <a:ea typeface="Times New Roman"/>
                          <a:cs typeface="Times New Roman"/>
                        </a:rPr>
                        <a:t>Air sector</a:t>
                      </a:r>
                      <a:endParaRPr lang="tr-TR" sz="2000" dirty="0">
                        <a:effectLst/>
                        <a:latin typeface="Times New Roman"/>
                        <a:ea typeface="Calibri"/>
                        <a:cs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88290" algn="r">
                        <a:spcBef>
                          <a:spcPts val="200"/>
                        </a:spcBef>
                        <a:spcAft>
                          <a:spcPts val="200"/>
                        </a:spcAft>
                      </a:pPr>
                      <a:r>
                        <a:rPr lang="en-GB" sz="2000">
                          <a:effectLst/>
                          <a:latin typeface="Times New Roman"/>
                          <a:ea typeface="Times New Roman"/>
                          <a:cs typeface="Times New Roman"/>
                        </a:rPr>
                        <a:t>69</a:t>
                      </a:r>
                      <a:endParaRPr lang="tr-TR" sz="2000">
                        <a:effectLst/>
                        <a:latin typeface="Times New Roman"/>
                        <a:ea typeface="Calibri"/>
                        <a:cs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88290" algn="r">
                        <a:spcBef>
                          <a:spcPts val="200"/>
                        </a:spcBef>
                        <a:spcAft>
                          <a:spcPts val="200"/>
                        </a:spcAft>
                      </a:pPr>
                      <a:r>
                        <a:rPr lang="en-GB" sz="2000" dirty="0">
                          <a:effectLst/>
                          <a:latin typeface="Times New Roman"/>
                          <a:ea typeface="Times New Roman"/>
                          <a:cs typeface="Times New Roman"/>
                        </a:rPr>
                        <a:t>37</a:t>
                      </a:r>
                      <a:endParaRPr lang="tr-TR" sz="2000" dirty="0">
                        <a:effectLst/>
                        <a:latin typeface="Times New Roman"/>
                        <a:ea typeface="Calibri"/>
                        <a:cs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Bef>
                          <a:spcPts val="200"/>
                        </a:spcBef>
                        <a:spcAft>
                          <a:spcPts val="200"/>
                        </a:spcAft>
                      </a:pPr>
                      <a:r>
                        <a:rPr lang="en-GB" sz="2000" dirty="0">
                          <a:effectLst/>
                          <a:latin typeface="Times New Roman"/>
                          <a:ea typeface="Times New Roman"/>
                          <a:cs typeface="Times New Roman"/>
                        </a:rPr>
                        <a:t>0</a:t>
                      </a:r>
                      <a:endParaRPr lang="tr-TR" sz="2000" dirty="0">
                        <a:effectLst/>
                        <a:latin typeface="Times New Roman"/>
                        <a:ea typeface="Calibri"/>
                        <a:cs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5065">
                <a:tc>
                  <a:txBody>
                    <a:bodyPr/>
                    <a:lstStyle/>
                    <a:p>
                      <a:pPr marL="80645">
                        <a:spcBef>
                          <a:spcPts val="200"/>
                        </a:spcBef>
                        <a:spcAft>
                          <a:spcPts val="200"/>
                        </a:spcAft>
                      </a:pPr>
                      <a:r>
                        <a:rPr lang="en-GB" sz="2000" dirty="0" smtClean="0">
                          <a:effectLst/>
                          <a:latin typeface="Times New Roman"/>
                          <a:ea typeface="Times New Roman"/>
                          <a:cs typeface="Times New Roman"/>
                        </a:rPr>
                        <a:t>IP</a:t>
                      </a:r>
                      <a:r>
                        <a:rPr lang="tr-TR" sz="2000" dirty="0" smtClean="0">
                          <a:effectLst/>
                          <a:latin typeface="Times New Roman"/>
                          <a:ea typeface="Times New Roman"/>
                          <a:cs typeface="Times New Roman"/>
                        </a:rPr>
                        <a:t>PC</a:t>
                      </a:r>
                      <a:r>
                        <a:rPr lang="en-GB" sz="2000" dirty="0" smtClean="0">
                          <a:effectLst/>
                          <a:latin typeface="Times New Roman"/>
                          <a:ea typeface="Times New Roman"/>
                          <a:cs typeface="Times New Roman"/>
                        </a:rPr>
                        <a:t> </a:t>
                      </a:r>
                      <a:r>
                        <a:rPr lang="en-GB" sz="2000" dirty="0">
                          <a:effectLst/>
                          <a:latin typeface="Times New Roman"/>
                          <a:ea typeface="Times New Roman"/>
                          <a:cs typeface="Times New Roman"/>
                        </a:rPr>
                        <a:t>Sector</a:t>
                      </a:r>
                      <a:endParaRPr lang="tr-TR" sz="2000" dirty="0">
                        <a:effectLst/>
                        <a:latin typeface="Times New Roman"/>
                        <a:ea typeface="Calibri"/>
                        <a:cs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88290" algn="r">
                        <a:spcBef>
                          <a:spcPts val="200"/>
                        </a:spcBef>
                        <a:spcAft>
                          <a:spcPts val="200"/>
                        </a:spcAft>
                      </a:pPr>
                      <a:r>
                        <a:rPr lang="en-GB" sz="2000">
                          <a:effectLst/>
                          <a:latin typeface="Times New Roman"/>
                          <a:ea typeface="Times New Roman"/>
                          <a:cs typeface="Times New Roman"/>
                        </a:rPr>
                        <a:t>27,415</a:t>
                      </a:r>
                      <a:endParaRPr lang="tr-TR" sz="2000">
                        <a:effectLst/>
                        <a:latin typeface="Times New Roman"/>
                        <a:ea typeface="Calibri"/>
                        <a:cs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88290" algn="r">
                        <a:spcBef>
                          <a:spcPts val="200"/>
                        </a:spcBef>
                        <a:spcAft>
                          <a:spcPts val="200"/>
                        </a:spcAft>
                      </a:pPr>
                      <a:r>
                        <a:rPr lang="en-GB" sz="2000">
                          <a:effectLst/>
                          <a:latin typeface="Times New Roman"/>
                          <a:ea typeface="Times New Roman"/>
                          <a:cs typeface="Times New Roman"/>
                        </a:rPr>
                        <a:t>14,755</a:t>
                      </a:r>
                      <a:endParaRPr lang="tr-TR" sz="2000">
                        <a:effectLst/>
                        <a:latin typeface="Times New Roman"/>
                        <a:ea typeface="Calibri"/>
                        <a:cs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Bef>
                          <a:spcPts val="200"/>
                        </a:spcBef>
                        <a:spcAft>
                          <a:spcPts val="200"/>
                        </a:spcAft>
                      </a:pPr>
                      <a:r>
                        <a:rPr lang="en-GB" sz="2000" dirty="0">
                          <a:effectLst/>
                          <a:latin typeface="Times New Roman"/>
                          <a:ea typeface="Times New Roman"/>
                          <a:cs typeface="Times New Roman"/>
                        </a:rPr>
                        <a:t>25</a:t>
                      </a:r>
                      <a:endParaRPr lang="tr-TR" sz="2000" dirty="0">
                        <a:effectLst/>
                        <a:latin typeface="Times New Roman"/>
                        <a:ea typeface="Calibri"/>
                        <a:cs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5065">
                <a:tc>
                  <a:txBody>
                    <a:bodyPr/>
                    <a:lstStyle/>
                    <a:p>
                      <a:pPr marL="80645">
                        <a:spcBef>
                          <a:spcPts val="200"/>
                        </a:spcBef>
                        <a:spcAft>
                          <a:spcPts val="200"/>
                        </a:spcAft>
                      </a:pPr>
                      <a:r>
                        <a:rPr lang="en-GB" sz="2000">
                          <a:effectLst/>
                          <a:latin typeface="Times New Roman"/>
                          <a:ea typeface="Times New Roman"/>
                          <a:cs typeface="Times New Roman"/>
                        </a:rPr>
                        <a:t>Nature protection sector</a:t>
                      </a:r>
                      <a:endParaRPr lang="tr-TR" sz="2000">
                        <a:effectLst/>
                        <a:latin typeface="Times New Roman"/>
                        <a:ea typeface="Calibri"/>
                        <a:cs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88290" algn="r">
                        <a:spcBef>
                          <a:spcPts val="200"/>
                        </a:spcBef>
                        <a:spcAft>
                          <a:spcPts val="200"/>
                        </a:spcAft>
                      </a:pPr>
                      <a:r>
                        <a:rPr lang="en-GB" sz="2000">
                          <a:effectLst/>
                          <a:latin typeface="Times New Roman"/>
                          <a:ea typeface="Times New Roman"/>
                          <a:cs typeface="Times New Roman"/>
                        </a:rPr>
                        <a:t>490</a:t>
                      </a:r>
                      <a:endParaRPr lang="tr-TR" sz="2000">
                        <a:effectLst/>
                        <a:latin typeface="Times New Roman"/>
                        <a:ea typeface="Calibri"/>
                        <a:cs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88290" algn="r">
                        <a:spcBef>
                          <a:spcPts val="200"/>
                        </a:spcBef>
                        <a:spcAft>
                          <a:spcPts val="200"/>
                        </a:spcAft>
                      </a:pPr>
                      <a:r>
                        <a:rPr lang="en-GB" sz="2000">
                          <a:effectLst/>
                          <a:latin typeface="Times New Roman"/>
                          <a:ea typeface="Times New Roman"/>
                          <a:cs typeface="Times New Roman"/>
                        </a:rPr>
                        <a:t>264</a:t>
                      </a:r>
                      <a:endParaRPr lang="tr-TR" sz="2000">
                        <a:effectLst/>
                        <a:latin typeface="Times New Roman"/>
                        <a:ea typeface="Calibri"/>
                        <a:cs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Bef>
                          <a:spcPts val="200"/>
                        </a:spcBef>
                        <a:spcAft>
                          <a:spcPts val="200"/>
                        </a:spcAft>
                      </a:pPr>
                      <a:r>
                        <a:rPr lang="en-GB" sz="2000" dirty="0">
                          <a:effectLst/>
                          <a:latin typeface="Times New Roman"/>
                          <a:ea typeface="Times New Roman"/>
                          <a:cs typeface="Times New Roman"/>
                        </a:rPr>
                        <a:t>0</a:t>
                      </a:r>
                      <a:endParaRPr lang="tr-TR" sz="2000" dirty="0">
                        <a:effectLst/>
                        <a:latin typeface="Times New Roman"/>
                        <a:ea typeface="Calibri"/>
                        <a:cs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5065">
                <a:tc>
                  <a:txBody>
                    <a:bodyPr/>
                    <a:lstStyle/>
                    <a:p>
                      <a:pPr marR="80645" algn="r">
                        <a:spcBef>
                          <a:spcPts val="200"/>
                        </a:spcBef>
                        <a:spcAft>
                          <a:spcPts val="200"/>
                        </a:spcAft>
                      </a:pPr>
                      <a:r>
                        <a:rPr lang="en-GB" sz="2000" b="1" dirty="0">
                          <a:effectLst/>
                          <a:latin typeface="Times New Roman"/>
                          <a:ea typeface="Times New Roman"/>
                          <a:cs typeface="Times New Roman"/>
                        </a:rPr>
                        <a:t>Total</a:t>
                      </a:r>
                      <a:endParaRPr lang="tr-TR" sz="2000" dirty="0">
                        <a:effectLst/>
                        <a:latin typeface="Times New Roman"/>
                        <a:ea typeface="Calibri"/>
                        <a:cs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88290" algn="r">
                        <a:spcBef>
                          <a:spcPts val="200"/>
                        </a:spcBef>
                        <a:spcAft>
                          <a:spcPts val="200"/>
                        </a:spcAft>
                      </a:pPr>
                      <a:r>
                        <a:rPr lang="en-GB" sz="2000" b="1">
                          <a:effectLst/>
                          <a:latin typeface="Times New Roman"/>
                          <a:ea typeface="Arial Unicode MS"/>
                          <a:cs typeface="Times New Roman"/>
                        </a:rPr>
                        <a:t>108,851</a:t>
                      </a:r>
                      <a:endParaRPr lang="tr-TR" sz="2000">
                        <a:effectLst/>
                        <a:latin typeface="Times New Roman"/>
                        <a:ea typeface="Calibri"/>
                        <a:cs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88290" algn="r">
                        <a:spcBef>
                          <a:spcPts val="200"/>
                        </a:spcBef>
                        <a:spcAft>
                          <a:spcPts val="200"/>
                        </a:spcAft>
                      </a:pPr>
                      <a:r>
                        <a:rPr lang="en-GB" sz="2000" b="1">
                          <a:effectLst/>
                          <a:latin typeface="Times New Roman"/>
                          <a:ea typeface="Times New Roman"/>
                          <a:cs typeface="Times New Roman"/>
                        </a:rPr>
                        <a:t>58,585</a:t>
                      </a:r>
                      <a:endParaRPr lang="tr-TR" sz="2000">
                        <a:effectLst/>
                        <a:latin typeface="Times New Roman"/>
                        <a:ea typeface="Calibri"/>
                        <a:cs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Bef>
                          <a:spcPts val="200"/>
                        </a:spcBef>
                        <a:spcAft>
                          <a:spcPts val="200"/>
                        </a:spcAft>
                      </a:pPr>
                      <a:r>
                        <a:rPr lang="en-GB" sz="2000" b="1" dirty="0">
                          <a:effectLst/>
                          <a:latin typeface="Times New Roman"/>
                          <a:ea typeface="Times New Roman"/>
                          <a:cs typeface="Times New Roman"/>
                        </a:rPr>
                        <a:t>100</a:t>
                      </a:r>
                      <a:endParaRPr lang="tr-TR" sz="2000" dirty="0">
                        <a:effectLst/>
                        <a:latin typeface="Times New Roman"/>
                        <a:ea typeface="Calibri"/>
                        <a:cs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970188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564672"/>
          </a:xfrm>
        </p:spPr>
        <p:txBody>
          <a:bodyPr>
            <a:normAutofit fontScale="90000"/>
          </a:bodyPr>
          <a:lstStyle/>
          <a:p>
            <a:pPr algn="ctr"/>
            <a:r>
              <a:rPr lang="tr-TR" dirty="0" err="1" smtClean="0"/>
              <a:t>Ipa</a:t>
            </a:r>
            <a:r>
              <a:rPr lang="tr-TR" dirty="0" smtClean="0"/>
              <a:t> I </a:t>
            </a:r>
            <a:r>
              <a:rPr lang="tr-TR" dirty="0" err="1" smtClean="0"/>
              <a:t>Period</a:t>
            </a:r>
            <a:r>
              <a:rPr lang="tr-TR" dirty="0" smtClean="0"/>
              <a:t>, 2007-2013</a:t>
            </a:r>
            <a:endParaRPr lang="en-US"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389095302"/>
              </p:ext>
            </p:extLst>
          </p:nvPr>
        </p:nvGraphicFramePr>
        <p:xfrm>
          <a:off x="251520" y="620688"/>
          <a:ext cx="8496944" cy="5184097"/>
        </p:xfrm>
        <a:graphic>
          <a:graphicData uri="http://schemas.openxmlformats.org/drawingml/2006/table">
            <a:tbl>
              <a:tblPr/>
              <a:tblGrid>
                <a:gridCol w="1853879"/>
                <a:gridCol w="882425"/>
                <a:gridCol w="936104"/>
                <a:gridCol w="864096"/>
                <a:gridCol w="1008112"/>
                <a:gridCol w="828092"/>
                <a:gridCol w="1062118"/>
                <a:gridCol w="1062118"/>
              </a:tblGrid>
              <a:tr h="351587">
                <a:tc>
                  <a:txBody>
                    <a:bodyPr/>
                    <a:lstStyle/>
                    <a:p>
                      <a:pPr algn="ctr"/>
                      <a:r>
                        <a:rPr lang="en-US" sz="2000" b="1" dirty="0">
                          <a:effectLst/>
                          <a:latin typeface="inherit"/>
                        </a:rPr>
                        <a:t>Country</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solidFill>
                      <a:srgbClr val="EDF4FA"/>
                    </a:solidFill>
                  </a:tcPr>
                </a:tc>
                <a:tc>
                  <a:txBody>
                    <a:bodyPr/>
                    <a:lstStyle/>
                    <a:p>
                      <a:pPr algn="ctr"/>
                      <a:r>
                        <a:rPr lang="en-US" sz="2000" b="1" dirty="0">
                          <a:effectLst/>
                          <a:latin typeface="inherit"/>
                        </a:rPr>
                        <a:t>2007</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solidFill>
                      <a:srgbClr val="EDF4FA"/>
                    </a:solidFill>
                  </a:tcPr>
                </a:tc>
                <a:tc>
                  <a:txBody>
                    <a:bodyPr/>
                    <a:lstStyle/>
                    <a:p>
                      <a:pPr algn="ctr"/>
                      <a:r>
                        <a:rPr lang="en-US" sz="2000" b="1" dirty="0">
                          <a:effectLst/>
                          <a:latin typeface="inherit"/>
                        </a:rPr>
                        <a:t>2008</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solidFill>
                      <a:srgbClr val="EDF4FA"/>
                    </a:solidFill>
                  </a:tcPr>
                </a:tc>
                <a:tc>
                  <a:txBody>
                    <a:bodyPr/>
                    <a:lstStyle/>
                    <a:p>
                      <a:pPr algn="ctr"/>
                      <a:r>
                        <a:rPr lang="en-US" sz="2000" b="1" dirty="0">
                          <a:effectLst/>
                          <a:latin typeface="inherit"/>
                        </a:rPr>
                        <a:t>2009</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solidFill>
                      <a:srgbClr val="EDF4FA"/>
                    </a:solidFill>
                  </a:tcPr>
                </a:tc>
                <a:tc>
                  <a:txBody>
                    <a:bodyPr/>
                    <a:lstStyle/>
                    <a:p>
                      <a:pPr algn="ctr"/>
                      <a:r>
                        <a:rPr lang="en-US" sz="2000" b="1" dirty="0">
                          <a:effectLst/>
                          <a:latin typeface="inherit"/>
                        </a:rPr>
                        <a:t>2010</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solidFill>
                      <a:srgbClr val="EDF4FA"/>
                    </a:solidFill>
                  </a:tcPr>
                </a:tc>
                <a:tc>
                  <a:txBody>
                    <a:bodyPr/>
                    <a:lstStyle/>
                    <a:p>
                      <a:pPr algn="ctr"/>
                      <a:r>
                        <a:rPr lang="en-US" sz="2000" b="1" dirty="0">
                          <a:effectLst/>
                          <a:latin typeface="inherit"/>
                        </a:rPr>
                        <a:t>2011</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solidFill>
                      <a:srgbClr val="EDF4FA"/>
                    </a:solidFill>
                  </a:tcPr>
                </a:tc>
                <a:tc>
                  <a:txBody>
                    <a:bodyPr/>
                    <a:lstStyle/>
                    <a:p>
                      <a:pPr algn="ctr"/>
                      <a:r>
                        <a:rPr lang="en-US" sz="2000" b="1" dirty="0">
                          <a:effectLst/>
                          <a:latin typeface="inherit"/>
                        </a:rPr>
                        <a:t>2012</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solidFill>
                      <a:srgbClr val="EDF4FA"/>
                    </a:solidFill>
                  </a:tcPr>
                </a:tc>
                <a:tc>
                  <a:txBody>
                    <a:bodyPr/>
                    <a:lstStyle/>
                    <a:p>
                      <a:pPr algn="ctr"/>
                      <a:r>
                        <a:rPr lang="en-US" sz="2000" b="1" dirty="0">
                          <a:effectLst/>
                          <a:latin typeface="inherit"/>
                        </a:rPr>
                        <a:t>2013</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solidFill>
                      <a:srgbClr val="EDF4FA"/>
                    </a:solidFill>
                  </a:tcPr>
                </a:tc>
              </a:tr>
              <a:tr h="351836">
                <a:tc>
                  <a:txBody>
                    <a:bodyPr/>
                    <a:lstStyle/>
                    <a:p>
                      <a:pPr algn="l"/>
                      <a:r>
                        <a:rPr lang="en-US" sz="1800" b="0" dirty="0">
                          <a:effectLst/>
                          <a:latin typeface="inherit"/>
                        </a:rPr>
                        <a:t>Albania</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lvl="0" algn="r"/>
                      <a:r>
                        <a:rPr lang="en-US" sz="1800" b="0" dirty="0">
                          <a:effectLst/>
                          <a:latin typeface="inherit"/>
                        </a:rPr>
                        <a:t>61.0</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lvl="0" algn="r"/>
                      <a:r>
                        <a:rPr lang="en-US" sz="1800" b="0">
                          <a:effectLst/>
                          <a:latin typeface="inherit"/>
                        </a:rPr>
                        <a:t>70.7</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lvl="0" algn="r"/>
                      <a:r>
                        <a:rPr lang="en-US" sz="1800" b="0">
                          <a:effectLst/>
                          <a:latin typeface="inherit"/>
                        </a:rPr>
                        <a:t>81.2</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lvl="0" algn="r"/>
                      <a:r>
                        <a:rPr lang="en-US" sz="1800" b="0" dirty="0">
                          <a:effectLst/>
                          <a:latin typeface="inherit"/>
                        </a:rPr>
                        <a:t>94.1</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lvl="0" algn="r"/>
                      <a:r>
                        <a:rPr lang="en-US" sz="1800" b="0" dirty="0">
                          <a:effectLst/>
                          <a:latin typeface="inherit"/>
                        </a:rPr>
                        <a:t>94.4</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lvl="0" algn="r"/>
                      <a:r>
                        <a:rPr lang="en-US" sz="1800" b="0">
                          <a:effectLst/>
                          <a:latin typeface="inherit"/>
                        </a:rPr>
                        <a:t>94.5</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lvl="0" algn="r"/>
                      <a:r>
                        <a:rPr lang="en-US" sz="1800" b="0">
                          <a:effectLst/>
                          <a:latin typeface="inherit"/>
                        </a:rPr>
                        <a:t>95.3</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r>
              <a:tr h="681172">
                <a:tc>
                  <a:txBody>
                    <a:bodyPr/>
                    <a:lstStyle/>
                    <a:p>
                      <a:pPr algn="l"/>
                      <a:r>
                        <a:rPr lang="en-US" sz="1800" b="0" dirty="0">
                          <a:effectLst/>
                          <a:latin typeface="inherit"/>
                        </a:rPr>
                        <a:t>Bosnia &amp; Herzegovina</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lvl="0" algn="r"/>
                      <a:r>
                        <a:rPr lang="en-US" sz="1800" b="0" dirty="0">
                          <a:effectLst/>
                          <a:latin typeface="inherit"/>
                        </a:rPr>
                        <a:t>62.1</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lvl="0" algn="r"/>
                      <a:r>
                        <a:rPr lang="en-US" sz="1800" b="0" dirty="0">
                          <a:effectLst/>
                          <a:latin typeface="inherit"/>
                        </a:rPr>
                        <a:t>74.8</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lvl="0" algn="r"/>
                      <a:r>
                        <a:rPr lang="en-US" sz="1800" b="0" dirty="0">
                          <a:effectLst/>
                          <a:latin typeface="inherit"/>
                        </a:rPr>
                        <a:t>89.1</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lvl="0" algn="r"/>
                      <a:r>
                        <a:rPr lang="en-US" sz="1800" b="0" dirty="0">
                          <a:effectLst/>
                          <a:latin typeface="inherit"/>
                        </a:rPr>
                        <a:t>105.3</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lvl="0" algn="r"/>
                      <a:r>
                        <a:rPr lang="en-US" sz="1800" b="0" dirty="0">
                          <a:effectLst/>
                          <a:latin typeface="inherit"/>
                        </a:rPr>
                        <a:t>107.4</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lvl="0" algn="r"/>
                      <a:r>
                        <a:rPr lang="en-US" sz="1800" b="0">
                          <a:effectLst/>
                          <a:latin typeface="inherit"/>
                        </a:rPr>
                        <a:t>107.8</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lvl="0" algn="r"/>
                      <a:r>
                        <a:rPr lang="en-US" sz="1800" b="0" dirty="0">
                          <a:effectLst/>
                          <a:latin typeface="inherit"/>
                        </a:rPr>
                        <a:t>63.6</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r>
              <a:tr h="351836">
                <a:tc>
                  <a:txBody>
                    <a:bodyPr/>
                    <a:lstStyle/>
                    <a:p>
                      <a:pPr algn="l"/>
                      <a:r>
                        <a:rPr lang="en-US" sz="1800" b="0" dirty="0">
                          <a:effectLst/>
                          <a:latin typeface="inherit"/>
                        </a:rPr>
                        <a:t>Croatia</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lvl="0" algn="r"/>
                      <a:r>
                        <a:rPr lang="en-US" sz="1800" b="0">
                          <a:effectLst/>
                          <a:latin typeface="inherit"/>
                        </a:rPr>
                        <a:t>141.2</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lvl="0" algn="r"/>
                      <a:r>
                        <a:rPr lang="en-US" sz="1800" b="0">
                          <a:effectLst/>
                          <a:latin typeface="inherit"/>
                        </a:rPr>
                        <a:t>146.0</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lvl="0" algn="r"/>
                      <a:r>
                        <a:rPr lang="en-US" sz="1800" b="0">
                          <a:effectLst/>
                          <a:latin typeface="inherit"/>
                        </a:rPr>
                        <a:t>151.2</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lvl="0" algn="r"/>
                      <a:r>
                        <a:rPr lang="en-US" sz="1800" b="0" dirty="0">
                          <a:effectLst/>
                          <a:latin typeface="inherit"/>
                        </a:rPr>
                        <a:t>153.5</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lvl="0" algn="r"/>
                      <a:r>
                        <a:rPr lang="en-US" sz="1800" b="0" dirty="0">
                          <a:effectLst/>
                          <a:latin typeface="inherit"/>
                        </a:rPr>
                        <a:t>156.5</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lvl="0" algn="r"/>
                      <a:r>
                        <a:rPr lang="en-US" sz="1800" b="0" dirty="0">
                          <a:effectLst/>
                          <a:latin typeface="inherit"/>
                        </a:rPr>
                        <a:t>156.1</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lvl="0" algn="r"/>
                      <a:r>
                        <a:rPr lang="en-US" sz="1800" b="0">
                          <a:effectLst/>
                          <a:latin typeface="inherit"/>
                        </a:rPr>
                        <a:t>93.5</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r>
              <a:tr h="627698">
                <a:tc>
                  <a:txBody>
                    <a:bodyPr/>
                    <a:lstStyle/>
                    <a:p>
                      <a:pPr algn="l"/>
                      <a:r>
                        <a:rPr lang="en-US" sz="1200" b="0" dirty="0">
                          <a:effectLst/>
                          <a:latin typeface="inherit"/>
                        </a:rPr>
                        <a:t>The former Yugoslav Republic of Macedonia</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lvl="0" algn="r"/>
                      <a:r>
                        <a:rPr lang="en-US" sz="1800" b="0">
                          <a:effectLst/>
                          <a:latin typeface="inherit"/>
                        </a:rPr>
                        <a:t>58.5</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lvl="0" algn="r"/>
                      <a:r>
                        <a:rPr lang="en-US" sz="1800" b="0">
                          <a:effectLst/>
                          <a:latin typeface="inherit"/>
                        </a:rPr>
                        <a:t>70.2</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lvl="0" algn="r"/>
                      <a:r>
                        <a:rPr lang="en-US" sz="1800" b="0" dirty="0">
                          <a:effectLst/>
                          <a:latin typeface="inherit"/>
                        </a:rPr>
                        <a:t>81.8</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lvl="0" algn="r"/>
                      <a:r>
                        <a:rPr lang="en-US" sz="1800" b="0">
                          <a:effectLst/>
                          <a:latin typeface="inherit"/>
                        </a:rPr>
                        <a:t>91.6</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lvl="0" algn="r"/>
                      <a:r>
                        <a:rPr lang="en-US" sz="1800" b="0" dirty="0">
                          <a:effectLst/>
                          <a:latin typeface="inherit"/>
                        </a:rPr>
                        <a:t>98.0</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lvl="0" algn="r"/>
                      <a:r>
                        <a:rPr lang="en-US" sz="1800" b="0" dirty="0">
                          <a:effectLst/>
                          <a:latin typeface="inherit"/>
                        </a:rPr>
                        <a:t>101.8</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lvl="0" algn="r"/>
                      <a:r>
                        <a:rPr lang="en-US" sz="1800" b="0" dirty="0">
                          <a:effectLst/>
                          <a:latin typeface="inherit"/>
                        </a:rPr>
                        <a:t>113.2</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r>
              <a:tr h="351836">
                <a:tc>
                  <a:txBody>
                    <a:bodyPr/>
                    <a:lstStyle/>
                    <a:p>
                      <a:pPr algn="l"/>
                      <a:r>
                        <a:rPr lang="en-US" sz="1800" b="0" dirty="0">
                          <a:effectLst/>
                          <a:latin typeface="inherit"/>
                        </a:rPr>
                        <a:t>Iceland</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lvl="0" algn="r"/>
                      <a:r>
                        <a:rPr lang="en-US" sz="1800" b="0">
                          <a:effectLst/>
                          <a:latin typeface="inherit"/>
                        </a:rPr>
                        <a:t>-</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lvl="0" algn="r"/>
                      <a:r>
                        <a:rPr lang="en-US" sz="1800" b="0">
                          <a:effectLst/>
                          <a:latin typeface="inherit"/>
                        </a:rPr>
                        <a:t>-</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lvl="0" algn="r"/>
                      <a:r>
                        <a:rPr lang="en-US" sz="1800" b="0">
                          <a:effectLst/>
                          <a:latin typeface="inherit"/>
                        </a:rPr>
                        <a:t>-</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lvl="0" algn="r"/>
                      <a:r>
                        <a:rPr lang="en-US" sz="1800" b="0">
                          <a:effectLst/>
                          <a:latin typeface="inherit"/>
                        </a:rPr>
                        <a:t>-</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lvl="0" algn="r"/>
                      <a:r>
                        <a:rPr lang="en-US" sz="1800" b="0">
                          <a:effectLst/>
                          <a:latin typeface="inherit"/>
                        </a:rPr>
                        <a:t>12.0</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lvl="0" algn="r"/>
                      <a:r>
                        <a:rPr lang="en-US" sz="1800" b="0" dirty="0">
                          <a:effectLst/>
                          <a:latin typeface="inherit"/>
                        </a:rPr>
                        <a:t>12.0</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lvl="0" algn="r"/>
                      <a:r>
                        <a:rPr lang="en-US" sz="1800" b="0" dirty="0">
                          <a:effectLst/>
                          <a:latin typeface="inherit"/>
                        </a:rPr>
                        <a:t>5.8</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r>
              <a:tr h="351836">
                <a:tc>
                  <a:txBody>
                    <a:bodyPr/>
                    <a:lstStyle/>
                    <a:p>
                      <a:pPr algn="l"/>
                      <a:r>
                        <a:rPr lang="en-US" sz="1800" b="0" dirty="0">
                          <a:effectLst/>
                          <a:latin typeface="inherit"/>
                        </a:rPr>
                        <a:t>Kosovo*</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lvl="0" algn="r"/>
                      <a:r>
                        <a:rPr lang="en-US" sz="1800" b="0">
                          <a:effectLst/>
                          <a:latin typeface="inherit"/>
                        </a:rPr>
                        <a:t>68.3</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lvl="0" algn="r"/>
                      <a:r>
                        <a:rPr lang="en-US" sz="1800" b="0">
                          <a:effectLst/>
                          <a:latin typeface="inherit"/>
                        </a:rPr>
                        <a:t>184.7</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lvl="0" algn="r"/>
                      <a:r>
                        <a:rPr lang="en-US" sz="1800" b="0">
                          <a:effectLst/>
                          <a:latin typeface="inherit"/>
                        </a:rPr>
                        <a:t>106.1</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lvl="0" algn="r"/>
                      <a:r>
                        <a:rPr lang="en-US" sz="1800" b="0">
                          <a:effectLst/>
                          <a:latin typeface="inherit"/>
                        </a:rPr>
                        <a:t>67.3</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lvl="0" algn="r"/>
                      <a:r>
                        <a:rPr lang="en-US" sz="1800" b="0">
                          <a:effectLst/>
                          <a:latin typeface="inherit"/>
                        </a:rPr>
                        <a:t>68.7</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lvl="0" algn="r"/>
                      <a:r>
                        <a:rPr lang="en-US" sz="1800" b="0" dirty="0">
                          <a:effectLst/>
                          <a:latin typeface="inherit"/>
                        </a:rPr>
                        <a:t>68.8</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lvl="0" algn="r"/>
                      <a:r>
                        <a:rPr lang="en-US" sz="1800" b="0" dirty="0">
                          <a:effectLst/>
                          <a:latin typeface="inherit"/>
                        </a:rPr>
                        <a:t>71.4</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r>
              <a:tr h="351836">
                <a:tc>
                  <a:txBody>
                    <a:bodyPr/>
                    <a:lstStyle/>
                    <a:p>
                      <a:pPr algn="l"/>
                      <a:r>
                        <a:rPr lang="en-US" sz="1800" b="0" dirty="0">
                          <a:effectLst/>
                          <a:latin typeface="inherit"/>
                        </a:rPr>
                        <a:t>Montenegro</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lvl="0" algn="r"/>
                      <a:r>
                        <a:rPr lang="en-US" sz="1800" b="0" dirty="0">
                          <a:effectLst/>
                          <a:latin typeface="inherit"/>
                        </a:rPr>
                        <a:t>31.4</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lvl="0" algn="r"/>
                      <a:r>
                        <a:rPr lang="en-US" sz="1800" b="0">
                          <a:effectLst/>
                          <a:latin typeface="inherit"/>
                        </a:rPr>
                        <a:t>32.6</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lvl="0" algn="r"/>
                      <a:r>
                        <a:rPr lang="en-US" sz="1800" b="0">
                          <a:effectLst/>
                          <a:latin typeface="inherit"/>
                        </a:rPr>
                        <a:t>34.5</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lvl="0" algn="r"/>
                      <a:r>
                        <a:rPr lang="en-US" sz="1800" b="0">
                          <a:effectLst/>
                          <a:latin typeface="inherit"/>
                        </a:rPr>
                        <a:t>33.5</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lvl="0" algn="r"/>
                      <a:r>
                        <a:rPr lang="en-US" sz="1800" b="0">
                          <a:effectLst/>
                          <a:latin typeface="inherit"/>
                        </a:rPr>
                        <a:t>34.1</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lvl="0" algn="r"/>
                      <a:r>
                        <a:rPr lang="en-US" sz="1800" b="0">
                          <a:effectLst/>
                          <a:latin typeface="inherit"/>
                        </a:rPr>
                        <a:t>35.0</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lvl="0" algn="r"/>
                      <a:r>
                        <a:rPr lang="en-US" sz="1800" b="0" dirty="0">
                          <a:effectLst/>
                          <a:latin typeface="inherit"/>
                        </a:rPr>
                        <a:t>34.5</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r>
              <a:tr h="351836">
                <a:tc>
                  <a:txBody>
                    <a:bodyPr/>
                    <a:lstStyle/>
                    <a:p>
                      <a:pPr algn="l"/>
                      <a:r>
                        <a:rPr lang="en-US" sz="1800" b="0" dirty="0">
                          <a:effectLst/>
                          <a:latin typeface="inherit"/>
                        </a:rPr>
                        <a:t>Serbia</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lvl="0" algn="r"/>
                      <a:r>
                        <a:rPr lang="en-US" sz="1800" b="0" dirty="0">
                          <a:effectLst/>
                          <a:latin typeface="inherit"/>
                        </a:rPr>
                        <a:t>189.7</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lvl="0" algn="r"/>
                      <a:r>
                        <a:rPr lang="en-US" sz="1800" b="0" dirty="0">
                          <a:effectLst/>
                          <a:latin typeface="inherit"/>
                        </a:rPr>
                        <a:t>190.9</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lvl="0" algn="r"/>
                      <a:r>
                        <a:rPr lang="en-US" sz="1800" b="0">
                          <a:effectLst/>
                          <a:latin typeface="inherit"/>
                        </a:rPr>
                        <a:t>194.8</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lvl="0" algn="r"/>
                      <a:r>
                        <a:rPr lang="en-US" sz="1800" b="0">
                          <a:effectLst/>
                          <a:latin typeface="inherit"/>
                        </a:rPr>
                        <a:t>197.9</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lvl="0" algn="r"/>
                      <a:r>
                        <a:rPr lang="en-US" sz="1800" b="0">
                          <a:effectLst/>
                          <a:latin typeface="inherit"/>
                        </a:rPr>
                        <a:t>201.8</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lvl="0" algn="r"/>
                      <a:r>
                        <a:rPr lang="en-US" sz="1800" b="0">
                          <a:effectLst/>
                          <a:latin typeface="inherit"/>
                        </a:rPr>
                        <a:t>202.0</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lvl="0" algn="r"/>
                      <a:r>
                        <a:rPr lang="en-US" sz="1800" b="0" dirty="0">
                          <a:effectLst/>
                          <a:latin typeface="inherit"/>
                        </a:rPr>
                        <a:t>208.3</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r>
              <a:tr h="549007">
                <a:tc>
                  <a:txBody>
                    <a:bodyPr/>
                    <a:lstStyle/>
                    <a:p>
                      <a:pPr algn="l"/>
                      <a:r>
                        <a:rPr lang="en-US" sz="1800" b="1" i="1" dirty="0" smtClean="0">
                          <a:solidFill>
                            <a:srgbClr val="FF0000"/>
                          </a:solidFill>
                          <a:effectLst/>
                          <a:latin typeface="inherit"/>
                        </a:rPr>
                        <a:t>Turkey</a:t>
                      </a:r>
                      <a:r>
                        <a:rPr lang="tr-TR" sz="1800" b="1" i="1" dirty="0" smtClean="0">
                          <a:solidFill>
                            <a:srgbClr val="FF0000"/>
                          </a:solidFill>
                          <a:effectLst/>
                          <a:latin typeface="inherit"/>
                        </a:rPr>
                        <a:t>:  </a:t>
                      </a:r>
                    </a:p>
                    <a:p>
                      <a:pPr algn="l"/>
                      <a:r>
                        <a:rPr lang="tr-TR" sz="1800" b="1" i="1" dirty="0" smtClean="0">
                          <a:solidFill>
                            <a:srgbClr val="FF0000"/>
                          </a:solidFill>
                          <a:effectLst/>
                          <a:latin typeface="inherit"/>
                        </a:rPr>
                        <a:t>Total</a:t>
                      </a:r>
                      <a:r>
                        <a:rPr lang="tr-TR" sz="1800" b="1" i="1" baseline="0" dirty="0" smtClean="0">
                          <a:solidFill>
                            <a:srgbClr val="FF0000"/>
                          </a:solidFill>
                          <a:effectLst/>
                          <a:latin typeface="inherit"/>
                        </a:rPr>
                        <a:t> :</a:t>
                      </a:r>
                      <a:r>
                        <a:rPr lang="tr-TR" sz="1800" b="1" i="1" dirty="0" smtClean="0">
                          <a:solidFill>
                            <a:srgbClr val="FF0000"/>
                          </a:solidFill>
                          <a:effectLst/>
                          <a:latin typeface="inherit"/>
                        </a:rPr>
                        <a:t>  4.799</a:t>
                      </a:r>
                      <a:endParaRPr lang="en-US" sz="1800" b="1" i="1" dirty="0">
                        <a:solidFill>
                          <a:srgbClr val="FF0000"/>
                        </a:solidFill>
                        <a:effectLst/>
                        <a:latin typeface="inherit"/>
                      </a:endParaRP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lvl="0" algn="r"/>
                      <a:r>
                        <a:rPr lang="en-US" sz="1800" b="1" i="1">
                          <a:solidFill>
                            <a:srgbClr val="FF0000"/>
                          </a:solidFill>
                          <a:effectLst/>
                          <a:latin typeface="inherit"/>
                        </a:rPr>
                        <a:t>497.2</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lvl="0" algn="r"/>
                      <a:r>
                        <a:rPr lang="en-US" sz="1800" b="1" i="1" dirty="0">
                          <a:solidFill>
                            <a:srgbClr val="FF0000"/>
                          </a:solidFill>
                          <a:effectLst/>
                          <a:latin typeface="inherit"/>
                        </a:rPr>
                        <a:t>538.7</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lvl="0" algn="r"/>
                      <a:r>
                        <a:rPr lang="en-US" sz="1800" b="1" i="1" dirty="0">
                          <a:solidFill>
                            <a:srgbClr val="FF0000"/>
                          </a:solidFill>
                          <a:effectLst/>
                          <a:latin typeface="inherit"/>
                        </a:rPr>
                        <a:t>566.4</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lvl="0" algn="r"/>
                      <a:r>
                        <a:rPr lang="en-US" sz="1800" b="1" i="1" dirty="0">
                          <a:solidFill>
                            <a:srgbClr val="FF0000"/>
                          </a:solidFill>
                          <a:effectLst/>
                          <a:latin typeface="inherit"/>
                        </a:rPr>
                        <a:t>653.7</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lvl="0" algn="r"/>
                      <a:r>
                        <a:rPr lang="en-US" sz="1800" b="1" i="1">
                          <a:solidFill>
                            <a:srgbClr val="FF0000"/>
                          </a:solidFill>
                          <a:effectLst/>
                          <a:latin typeface="inherit"/>
                        </a:rPr>
                        <a:t>779.9</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lvl="0" algn="r"/>
                      <a:r>
                        <a:rPr lang="en-US" sz="1800" b="1" i="1">
                          <a:solidFill>
                            <a:srgbClr val="FF0000"/>
                          </a:solidFill>
                          <a:effectLst/>
                          <a:latin typeface="inherit"/>
                        </a:rPr>
                        <a:t>860.2</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lvl="0" algn="r"/>
                      <a:r>
                        <a:rPr lang="en-US" sz="1800" b="1" i="1" dirty="0">
                          <a:solidFill>
                            <a:srgbClr val="FF0000"/>
                          </a:solidFill>
                          <a:effectLst/>
                          <a:latin typeface="inherit"/>
                        </a:rPr>
                        <a:t>902.9</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r>
              <a:tr h="845242">
                <a:tc>
                  <a:txBody>
                    <a:bodyPr/>
                    <a:lstStyle/>
                    <a:p>
                      <a:pPr algn="l"/>
                      <a:r>
                        <a:rPr lang="en-US" sz="1800" b="0" dirty="0">
                          <a:effectLst/>
                          <a:latin typeface="inherit"/>
                        </a:rPr>
                        <a:t>Multi-Beneficiary </a:t>
                      </a:r>
                      <a:r>
                        <a:rPr lang="en-US" sz="1800" b="0" dirty="0" err="1">
                          <a:effectLst/>
                          <a:latin typeface="inherit"/>
                        </a:rPr>
                        <a:t>Programme</a:t>
                      </a:r>
                      <a:endParaRPr lang="en-US" sz="1800" b="0" dirty="0">
                        <a:effectLst/>
                        <a:latin typeface="inherit"/>
                      </a:endParaRP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lvl="0" algn="r"/>
                      <a:r>
                        <a:rPr lang="en-US" sz="1800" b="0" dirty="0">
                          <a:effectLst/>
                          <a:latin typeface="inherit"/>
                        </a:rPr>
                        <a:t>129.5</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lvl="0" algn="r"/>
                      <a:r>
                        <a:rPr lang="en-US" sz="1800" b="0">
                          <a:effectLst/>
                          <a:latin typeface="inherit"/>
                        </a:rPr>
                        <a:t>137.7</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lvl="0" algn="r"/>
                      <a:r>
                        <a:rPr lang="en-US" sz="1800" b="0">
                          <a:effectLst/>
                          <a:latin typeface="inherit"/>
                        </a:rPr>
                        <a:t>188.8</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lvl="0" algn="r"/>
                      <a:r>
                        <a:rPr lang="en-US" sz="1800" b="0" dirty="0">
                          <a:effectLst/>
                          <a:latin typeface="inherit"/>
                        </a:rPr>
                        <a:t>141.7</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lvl="0" algn="r"/>
                      <a:r>
                        <a:rPr lang="en-US" sz="1800" b="0" dirty="0">
                          <a:effectLst/>
                          <a:latin typeface="inherit"/>
                        </a:rPr>
                        <a:t>186.2</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lvl="0" algn="r"/>
                      <a:r>
                        <a:rPr lang="en-US" sz="1800" b="0" dirty="0">
                          <a:effectLst/>
                          <a:latin typeface="inherit"/>
                        </a:rPr>
                        <a:t>176.2</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c>
                  <a:txBody>
                    <a:bodyPr/>
                    <a:lstStyle/>
                    <a:p>
                      <a:pPr lvl="0" algn="r"/>
                      <a:r>
                        <a:rPr lang="en-US" sz="1800" b="0" dirty="0">
                          <a:effectLst/>
                          <a:latin typeface="inherit"/>
                        </a:rPr>
                        <a:t>177.2</a:t>
                      </a:r>
                    </a:p>
                  </a:txBody>
                  <a:tcPr marL="9371" marR="9371" marT="9371" marB="9371" anchor="ctr">
                    <a:lnL w="9525" cap="flat" cmpd="sng" algn="ctr">
                      <a:solidFill>
                        <a:srgbClr val="213F7D"/>
                      </a:solidFill>
                      <a:prstDash val="solid"/>
                      <a:round/>
                      <a:headEnd type="none" w="med" len="med"/>
                      <a:tailEnd type="none" w="med" len="med"/>
                    </a:lnL>
                    <a:lnR w="9525" cap="flat" cmpd="sng" algn="ctr">
                      <a:solidFill>
                        <a:srgbClr val="213F7D"/>
                      </a:solidFill>
                      <a:prstDash val="solid"/>
                      <a:round/>
                      <a:headEnd type="none" w="med" len="med"/>
                      <a:tailEnd type="none" w="med" len="med"/>
                    </a:lnR>
                    <a:lnT w="9525" cap="flat" cmpd="sng" algn="ctr">
                      <a:solidFill>
                        <a:srgbClr val="213F7D"/>
                      </a:solidFill>
                      <a:prstDash val="solid"/>
                      <a:round/>
                      <a:headEnd type="none" w="med" len="med"/>
                      <a:tailEnd type="none" w="med" len="med"/>
                    </a:lnT>
                    <a:lnB w="9525" cap="flat" cmpd="sng" algn="ctr">
                      <a:solidFill>
                        <a:srgbClr val="213F7D"/>
                      </a:solidFill>
                      <a:prstDash val="solid"/>
                      <a:round/>
                      <a:headEnd type="none" w="med" len="med"/>
                      <a:tailEnd type="none" w="med" len="med"/>
                    </a:lnB>
                  </a:tcPr>
                </a:tc>
              </a:tr>
            </a:tbl>
          </a:graphicData>
        </a:graphic>
      </p:graphicFrame>
      <p:sp>
        <p:nvSpPr>
          <p:cNvPr id="5" name="Dikdörtgen 4"/>
          <p:cNvSpPr/>
          <p:nvPr/>
        </p:nvSpPr>
        <p:spPr>
          <a:xfrm>
            <a:off x="251520" y="6396335"/>
            <a:ext cx="8676456" cy="369332"/>
          </a:xfrm>
          <a:prstGeom prst="rect">
            <a:avLst/>
          </a:prstGeom>
        </p:spPr>
        <p:txBody>
          <a:bodyPr wrap="square">
            <a:spAutoFit/>
          </a:bodyPr>
          <a:lstStyle/>
          <a:p>
            <a:r>
              <a:rPr lang="en-US" dirty="0"/>
              <a:t>http://ec.europa.eu/enlargement/key-figures/global_2014_en.htm</a:t>
            </a:r>
          </a:p>
        </p:txBody>
      </p:sp>
    </p:spTree>
    <p:extLst>
      <p:ext uri="{BB962C8B-B14F-4D97-AF65-F5344CB8AC3E}">
        <p14:creationId xmlns:p14="http://schemas.microsoft.com/office/powerpoint/2010/main" val="22809919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12201</TotalTime>
  <Words>1385</Words>
  <Application>Microsoft Office PowerPoint</Application>
  <PresentationFormat>Ekran Gösterisi (4:3)</PresentationFormat>
  <Paragraphs>395</Paragraphs>
  <Slides>28</Slides>
  <Notes>5</Notes>
  <HiddenSlides>0</HiddenSlides>
  <MMClips>0</MMClips>
  <ScaleCrop>false</ScaleCrop>
  <HeadingPairs>
    <vt:vector size="4" baseType="variant">
      <vt:variant>
        <vt:lpstr>Tema</vt:lpstr>
      </vt:variant>
      <vt:variant>
        <vt:i4>2</vt:i4>
      </vt:variant>
      <vt:variant>
        <vt:lpstr>Slayt Başlıkları</vt:lpstr>
      </vt:variant>
      <vt:variant>
        <vt:i4>28</vt:i4>
      </vt:variant>
    </vt:vector>
  </HeadingPairs>
  <TitlesOfParts>
    <vt:vector size="30" baseType="lpstr">
      <vt:lpstr>Akış</vt:lpstr>
      <vt:lpstr>Ofis Teması</vt:lpstr>
      <vt:lpstr>EU-EIA Policy for IPA Projects in Turkey</vt:lpstr>
      <vt:lpstr>COUNTRY PROFILE</vt:lpstr>
      <vt:lpstr>COUNTRY PROFILE</vt:lpstr>
      <vt:lpstr>GDP (PPP) 1990-2014</vt:lpstr>
      <vt:lpstr>Turkey-EU relations</vt:lpstr>
      <vt:lpstr>IPA implementations in Turkey-1 </vt:lpstr>
      <vt:lpstr>IPA implementations in Turkey-2</vt:lpstr>
      <vt:lpstr>Sectoral Distribution of Environmental Investments in Turkey between 2007-2023</vt:lpstr>
      <vt:lpstr>Ipa I Period, 2007-2013</vt:lpstr>
      <vt:lpstr>Distribution of IPA I</vt:lpstr>
      <vt:lpstr>Ipa II Period, 2014-2020</vt:lpstr>
      <vt:lpstr>How IPA works in Turkey?</vt:lpstr>
      <vt:lpstr>EIA Regulation in Turkey</vt:lpstr>
      <vt:lpstr>EIA Procedure for EU investment projects </vt:lpstr>
      <vt:lpstr>Environmental Report prepared for IPA Application.</vt:lpstr>
      <vt:lpstr>IPA Application</vt:lpstr>
      <vt:lpstr>EC Comments regarding Environmental Reports</vt:lpstr>
      <vt:lpstr>EC Comments regarding Environmental Reports</vt:lpstr>
      <vt:lpstr>V. Plans of EU Investment Department</vt:lpstr>
      <vt:lpstr>Conclusion</vt:lpstr>
      <vt:lpstr>Rehabilatation of dump sites Before</vt:lpstr>
      <vt:lpstr>Rehabilatation of dump sites After</vt:lpstr>
      <vt:lpstr>Siverek Wastewater Treatment Plant </vt:lpstr>
      <vt:lpstr>Lüleburgaz Wastewater Treatment Plant</vt:lpstr>
      <vt:lpstr>Ordu Wastewater Treatment Project</vt:lpstr>
      <vt:lpstr>Erdemli water supply project, opening ceronomy</vt:lpstr>
      <vt:lpstr>Opening Ceronomy of Dogu Beyazıt Project</vt:lpstr>
      <vt:lpstr>Thank you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user</cp:lastModifiedBy>
  <cp:revision>34</cp:revision>
  <dcterms:created xsi:type="dcterms:W3CDTF">2015-04-02T09:33:52Z</dcterms:created>
  <dcterms:modified xsi:type="dcterms:W3CDTF">2015-05-18T07:44:50Z</dcterms:modified>
</cp:coreProperties>
</file>