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9"/>
  </p:notesMasterIdLst>
  <p:sldIdLst>
    <p:sldId id="258" r:id="rId2"/>
    <p:sldId id="256" r:id="rId3"/>
    <p:sldId id="291" r:id="rId4"/>
    <p:sldId id="292" r:id="rId5"/>
    <p:sldId id="289" r:id="rId6"/>
    <p:sldId id="293" r:id="rId7"/>
    <p:sldId id="263" r:id="rId8"/>
    <p:sldId id="290" r:id="rId9"/>
    <p:sldId id="281" r:id="rId10"/>
    <p:sldId id="273" r:id="rId11"/>
    <p:sldId id="294" r:id="rId12"/>
    <p:sldId id="286" r:id="rId13"/>
    <p:sldId id="274" r:id="rId14"/>
    <p:sldId id="279" r:id="rId15"/>
    <p:sldId id="284" r:id="rId16"/>
    <p:sldId id="283" r:id="rId17"/>
    <p:sldId id="285" r:id="rId18"/>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938" autoAdjust="0"/>
  </p:normalViewPr>
  <p:slideViewPr>
    <p:cSldViewPr snapToGrid="0" snapToObjects="1">
      <p:cViewPr varScale="1">
        <p:scale>
          <a:sx n="54" d="100"/>
          <a:sy n="54" d="100"/>
        </p:scale>
        <p:origin x="1644"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106"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IO\ABS%20IO%20Australia%202009-10\Linkages%20Fitzroy%20SD%20Health%2038%20sec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97651492099514E-2"/>
          <c:y val="7.372831517291456E-2"/>
          <c:w val="0.9403541145562716"/>
          <c:h val="0.48846777548147757"/>
        </c:manualLayout>
      </c:layout>
      <c:barChart>
        <c:barDir val="col"/>
        <c:grouping val="clustered"/>
        <c:varyColors val="0"/>
        <c:ser>
          <c:idx val="1"/>
          <c:order val="0"/>
          <c:tx>
            <c:strRef>
              <c:f>'Health Fitzroy SD'!$AZ$1</c:f>
              <c:strCache>
                <c:ptCount val="1"/>
                <c:pt idx="0">
                  <c:v>Output, open model</c:v>
                </c:pt>
              </c:strCache>
            </c:strRef>
          </c:tx>
          <c:invertIfNegative val="0"/>
          <c:cat>
            <c:strRef>
              <c:f>'Health Fitzroy SD'!$AY$3:$AY$26</c:f>
              <c:strCache>
                <c:ptCount val="24"/>
                <c:pt idx="0">
                  <c:v>Agriculture</c:v>
                </c:pt>
                <c:pt idx="1">
                  <c:v>Mining</c:v>
                </c:pt>
                <c:pt idx="2">
                  <c:v>Food manufacturing</c:v>
                </c:pt>
                <c:pt idx="3">
                  <c:v>Textile manufacturing</c:v>
                </c:pt>
                <c:pt idx="4">
                  <c:v>Wood products manufacturing</c:v>
                </c:pt>
                <c:pt idx="5">
                  <c:v>Petroleum chemicals</c:v>
                </c:pt>
                <c:pt idx="6">
                  <c:v>Non metallic manufacturing</c:v>
                </c:pt>
                <c:pt idx="7">
                  <c:v>Metal manufacturing</c:v>
                </c:pt>
                <c:pt idx="8">
                  <c:v>Equipment manufacturing</c:v>
                </c:pt>
                <c:pt idx="9">
                  <c:v>Electricity generation, gas and water</c:v>
                </c:pt>
                <c:pt idx="10">
                  <c:v>Constraction</c:v>
                </c:pt>
                <c:pt idx="11">
                  <c:v>Wholesale Trade</c:v>
                </c:pt>
                <c:pt idx="12">
                  <c:v>Retail Trade</c:v>
                </c:pt>
                <c:pt idx="13">
                  <c:v>Accommodation and food</c:v>
                </c:pt>
                <c:pt idx="14">
                  <c:v>Transport and storage services</c:v>
                </c:pt>
                <c:pt idx="15">
                  <c:v>Postal services</c:v>
                </c:pt>
                <c:pt idx="16">
                  <c:v>Media &amp; telecommunication</c:v>
                </c:pt>
                <c:pt idx="17">
                  <c:v>Finance &amp; insurance</c:v>
                </c:pt>
                <c:pt idx="18">
                  <c:v>Rental &amp; hiring</c:v>
                </c:pt>
                <c:pt idx="19">
                  <c:v>Professional &amp; admin Services </c:v>
                </c:pt>
                <c:pt idx="20">
                  <c:v>Public admin &amp; defence</c:v>
                </c:pt>
                <c:pt idx="21">
                  <c:v>Education and Training</c:v>
                </c:pt>
                <c:pt idx="22">
                  <c:v>Health Care Services</c:v>
                </c:pt>
                <c:pt idx="23">
                  <c:v>Art, sport, recreation &amp; other</c:v>
                </c:pt>
              </c:strCache>
            </c:strRef>
          </c:cat>
          <c:val>
            <c:numRef>
              <c:f>'Health Fitzroy SD'!$AZ$3:$AZ$26</c:f>
              <c:numCache>
                <c:formatCode>General</c:formatCode>
                <c:ptCount val="24"/>
                <c:pt idx="0">
                  <c:v>5.0423026480499985E-3</c:v>
                </c:pt>
                <c:pt idx="1">
                  <c:v>6.2565023255279992E-3</c:v>
                </c:pt>
                <c:pt idx="2">
                  <c:v>7.0277062773579993E-3</c:v>
                </c:pt>
                <c:pt idx="3">
                  <c:v>7.6893616671400015E-4</c:v>
                </c:pt>
                <c:pt idx="4">
                  <c:v>9.7946400594260026E-3</c:v>
                </c:pt>
                <c:pt idx="5">
                  <c:v>6.6514081060330011E-3</c:v>
                </c:pt>
                <c:pt idx="6">
                  <c:v>1.5074213074179998E-3</c:v>
                </c:pt>
                <c:pt idx="7">
                  <c:v>9.282222566715001E-3</c:v>
                </c:pt>
                <c:pt idx="8">
                  <c:v>7.535042546690001E-3</c:v>
                </c:pt>
                <c:pt idx="9">
                  <c:v>2.4358970771200007E-3</c:v>
                </c:pt>
                <c:pt idx="10">
                  <c:v>1.4304812260465002E-2</c:v>
                </c:pt>
                <c:pt idx="11">
                  <c:v>2.1752363801325003E-2</c:v>
                </c:pt>
                <c:pt idx="12">
                  <c:v>8.3865649733100046E-3</c:v>
                </c:pt>
                <c:pt idx="13">
                  <c:v>6.565204453037001E-3</c:v>
                </c:pt>
                <c:pt idx="14">
                  <c:v>2.084153076896101E-2</c:v>
                </c:pt>
                <c:pt idx="15">
                  <c:v>4.4645698342489996E-3</c:v>
                </c:pt>
                <c:pt idx="16">
                  <c:v>2.3685795745452001E-2</c:v>
                </c:pt>
                <c:pt idx="17">
                  <c:v>1.9084952096757004E-2</c:v>
                </c:pt>
                <c:pt idx="18">
                  <c:v>3.2385628154482003E-2</c:v>
                </c:pt>
                <c:pt idx="19">
                  <c:v>7.4635388675962006E-2</c:v>
                </c:pt>
                <c:pt idx="20">
                  <c:v>1.5545635937725002E-2</c:v>
                </c:pt>
                <c:pt idx="21">
                  <c:v>2.2865516863160005E-3</c:v>
                </c:pt>
                <c:pt idx="22">
                  <c:v>6.2165165587799711E-3</c:v>
                </c:pt>
                <c:pt idx="23">
                  <c:v>5.3210049985380004E-3</c:v>
                </c:pt>
              </c:numCache>
            </c:numRef>
          </c:val>
        </c:ser>
        <c:ser>
          <c:idx val="0"/>
          <c:order val="1"/>
          <c:tx>
            <c:strRef>
              <c:f>'Health Fitzroy SD'!$BA$1</c:f>
              <c:strCache>
                <c:ptCount val="1"/>
                <c:pt idx="0">
                  <c:v>Output, closed model</c:v>
                </c:pt>
              </c:strCache>
            </c:strRef>
          </c:tx>
          <c:invertIfNegative val="0"/>
          <c:cat>
            <c:strRef>
              <c:f>'Health Fitzroy SD'!$AY$3:$AY$26</c:f>
              <c:strCache>
                <c:ptCount val="24"/>
                <c:pt idx="0">
                  <c:v>Agriculture</c:v>
                </c:pt>
                <c:pt idx="1">
                  <c:v>Mining</c:v>
                </c:pt>
                <c:pt idx="2">
                  <c:v>Food manufacturing</c:v>
                </c:pt>
                <c:pt idx="3">
                  <c:v>Textile manufacturing</c:v>
                </c:pt>
                <c:pt idx="4">
                  <c:v>Wood products manufacturing</c:v>
                </c:pt>
                <c:pt idx="5">
                  <c:v>Petroleum chemicals</c:v>
                </c:pt>
                <c:pt idx="6">
                  <c:v>Non metallic manufacturing</c:v>
                </c:pt>
                <c:pt idx="7">
                  <c:v>Metal manufacturing</c:v>
                </c:pt>
                <c:pt idx="8">
                  <c:v>Equipment manufacturing</c:v>
                </c:pt>
                <c:pt idx="9">
                  <c:v>Electricity generation, gas and water</c:v>
                </c:pt>
                <c:pt idx="10">
                  <c:v>Constraction</c:v>
                </c:pt>
                <c:pt idx="11">
                  <c:v>Wholesale Trade</c:v>
                </c:pt>
                <c:pt idx="12">
                  <c:v>Retail Trade</c:v>
                </c:pt>
                <c:pt idx="13">
                  <c:v>Accommodation and food</c:v>
                </c:pt>
                <c:pt idx="14">
                  <c:v>Transport and storage services</c:v>
                </c:pt>
                <c:pt idx="15">
                  <c:v>Postal services</c:v>
                </c:pt>
                <c:pt idx="16">
                  <c:v>Media &amp; telecommunication</c:v>
                </c:pt>
                <c:pt idx="17">
                  <c:v>Finance &amp; insurance</c:v>
                </c:pt>
                <c:pt idx="18">
                  <c:v>Rental &amp; hiring</c:v>
                </c:pt>
                <c:pt idx="19">
                  <c:v>Professional &amp; admin Services </c:v>
                </c:pt>
                <c:pt idx="20">
                  <c:v>Public admin &amp; defence</c:v>
                </c:pt>
                <c:pt idx="21">
                  <c:v>Education and Training</c:v>
                </c:pt>
                <c:pt idx="22">
                  <c:v>Health Care Services</c:v>
                </c:pt>
                <c:pt idx="23">
                  <c:v>Art, sport, recreation &amp; other</c:v>
                </c:pt>
              </c:strCache>
            </c:strRef>
          </c:cat>
          <c:val>
            <c:numRef>
              <c:f>'Health Fitzroy SD'!$BA$3:$BA$26</c:f>
              <c:numCache>
                <c:formatCode>General</c:formatCode>
                <c:ptCount val="24"/>
                <c:pt idx="0">
                  <c:v>4.4453991749934016E-2</c:v>
                </c:pt>
                <c:pt idx="1">
                  <c:v>2.1236057201844002E-2</c:v>
                </c:pt>
                <c:pt idx="2">
                  <c:v>8.1074744506552027E-2</c:v>
                </c:pt>
                <c:pt idx="3">
                  <c:v>4.8428428425750002E-3</c:v>
                </c:pt>
                <c:pt idx="4">
                  <c:v>1.8953165873262002E-2</c:v>
                </c:pt>
                <c:pt idx="5">
                  <c:v>3.8747218310226005E-2</c:v>
                </c:pt>
                <c:pt idx="6">
                  <c:v>4.8758067980010011E-3</c:v>
                </c:pt>
                <c:pt idx="7">
                  <c:v>2.1675196894929007E-2</c:v>
                </c:pt>
                <c:pt idx="8">
                  <c:v>3.1910248166245006E-2</c:v>
                </c:pt>
                <c:pt idx="9">
                  <c:v>1.5909136957895999E-2</c:v>
                </c:pt>
                <c:pt idx="10">
                  <c:v>3.5046356132215004E-2</c:v>
                </c:pt>
                <c:pt idx="11">
                  <c:v>8.6275489804347988E-2</c:v>
                </c:pt>
                <c:pt idx="12">
                  <c:v>0.11369470956682003</c:v>
                </c:pt>
                <c:pt idx="13">
                  <c:v>7.4943524188819999E-2</c:v>
                </c:pt>
                <c:pt idx="14">
                  <c:v>7.7592445016238007E-2</c:v>
                </c:pt>
                <c:pt idx="15">
                  <c:v>7.7889859682519985E-3</c:v>
                </c:pt>
                <c:pt idx="16">
                  <c:v>5.8596549850760009E-2</c:v>
                </c:pt>
                <c:pt idx="17">
                  <c:v>0.10760967155502904</c:v>
                </c:pt>
                <c:pt idx="18">
                  <c:v>0.24534715503508706</c:v>
                </c:pt>
                <c:pt idx="19">
                  <c:v>0.14838307317833899</c:v>
                </c:pt>
                <c:pt idx="20">
                  <c:v>2.6871953750738004E-2</c:v>
                </c:pt>
                <c:pt idx="21">
                  <c:v>4.5951847179629994E-3</c:v>
                </c:pt>
                <c:pt idx="22">
                  <c:v>4.0859015361367039E-2</c:v>
                </c:pt>
                <c:pt idx="23">
                  <c:v>4.4856652357453008E-2</c:v>
                </c:pt>
              </c:numCache>
            </c:numRef>
          </c:val>
        </c:ser>
        <c:dLbls>
          <c:showLegendKey val="0"/>
          <c:showVal val="0"/>
          <c:showCatName val="0"/>
          <c:showSerName val="0"/>
          <c:showPercent val="0"/>
          <c:showBubbleSize val="0"/>
        </c:dLbls>
        <c:gapWidth val="150"/>
        <c:axId val="186637632"/>
        <c:axId val="186638016"/>
      </c:barChart>
      <c:catAx>
        <c:axId val="186637632"/>
        <c:scaling>
          <c:orientation val="minMax"/>
        </c:scaling>
        <c:delete val="0"/>
        <c:axPos val="b"/>
        <c:numFmt formatCode="General" sourceLinked="1"/>
        <c:majorTickMark val="none"/>
        <c:minorTickMark val="none"/>
        <c:tickLblPos val="nextTo"/>
        <c:txPr>
          <a:bodyPr rot="-2700000" anchor="t" anchorCtr="1"/>
          <a:lstStyle/>
          <a:p>
            <a:pPr>
              <a:defRPr sz="800" baseline="0"/>
            </a:pPr>
            <a:endParaRPr lang="en-US"/>
          </a:p>
        </c:txPr>
        <c:crossAx val="186638016"/>
        <c:crosses val="autoZero"/>
        <c:auto val="1"/>
        <c:lblAlgn val="ctr"/>
        <c:lblOffset val="100"/>
        <c:tickLblSkip val="1"/>
        <c:noMultiLvlLbl val="0"/>
      </c:catAx>
      <c:valAx>
        <c:axId val="186638016"/>
        <c:scaling>
          <c:orientation val="minMax"/>
          <c:max val="0.25"/>
        </c:scaling>
        <c:delete val="0"/>
        <c:axPos val="l"/>
        <c:majorGridlines/>
        <c:numFmt formatCode="#,##0.00" sourceLinked="0"/>
        <c:majorTickMark val="none"/>
        <c:minorTickMark val="none"/>
        <c:tickLblPos val="nextTo"/>
        <c:txPr>
          <a:bodyPr/>
          <a:lstStyle/>
          <a:p>
            <a:pPr>
              <a:defRPr sz="800" baseline="0"/>
            </a:pPr>
            <a:endParaRPr lang="en-US"/>
          </a:p>
        </c:txPr>
        <c:crossAx val="186637632"/>
        <c:crosses val="autoZero"/>
        <c:crossBetween val="between"/>
      </c:valAx>
    </c:plotArea>
    <c:legend>
      <c:legendPos val="r"/>
      <c:layout>
        <c:manualLayout>
          <c:xMode val="edge"/>
          <c:yMode val="edge"/>
          <c:x val="0.38370940306036178"/>
          <c:y val="5.0345909613359059E-2"/>
          <c:w val="0.26362904850111019"/>
          <c:h val="0.17805932984972744"/>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589935F-4F05-4A4E-A7A4-F0AD4CEE6D8A}" type="datetimeFigureOut">
              <a:rPr lang="en-AU" smtClean="0"/>
              <a:pPr/>
              <a:t>15/05/2015</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7AF6880-289C-441B-8ACB-2B4B335D6DBA}" type="slidenum">
              <a:rPr lang="en-AU" smtClean="0"/>
              <a:pPr/>
              <a:t>‹#›</a:t>
            </a:fld>
            <a:endParaRPr lang="en-AU"/>
          </a:p>
        </p:txBody>
      </p:sp>
    </p:spTree>
    <p:extLst>
      <p:ext uri="{BB962C8B-B14F-4D97-AF65-F5344CB8AC3E}">
        <p14:creationId xmlns:p14="http://schemas.microsoft.com/office/powerpoint/2010/main" val="176173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12BDF-2346-458B-BF82-253A4A5BB1EF}" type="slidenum">
              <a:rPr lang="en-AU"/>
              <a:pPr/>
              <a:t>1</a:t>
            </a:fld>
            <a:endParaRPr lang="en-A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070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7AF6880-289C-441B-8ACB-2B4B335D6DBA}" type="slidenum">
              <a:rPr lang="en-AU" smtClean="0"/>
              <a:pPr/>
              <a:t>10</a:t>
            </a:fld>
            <a:endParaRPr lang="en-AU"/>
          </a:p>
        </p:txBody>
      </p:sp>
    </p:spTree>
    <p:extLst>
      <p:ext uri="{BB962C8B-B14F-4D97-AF65-F5344CB8AC3E}">
        <p14:creationId xmlns:p14="http://schemas.microsoft.com/office/powerpoint/2010/main" val="412911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11</a:t>
            </a:fld>
            <a:endParaRPr lang="en-AU"/>
          </a:p>
        </p:txBody>
      </p:sp>
    </p:spTree>
    <p:extLst>
      <p:ext uri="{BB962C8B-B14F-4D97-AF65-F5344CB8AC3E}">
        <p14:creationId xmlns:p14="http://schemas.microsoft.com/office/powerpoint/2010/main" val="7288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12</a:t>
            </a:fld>
            <a:endParaRPr lang="en-AU"/>
          </a:p>
        </p:txBody>
      </p:sp>
    </p:spTree>
    <p:extLst>
      <p:ext uri="{BB962C8B-B14F-4D97-AF65-F5344CB8AC3E}">
        <p14:creationId xmlns:p14="http://schemas.microsoft.com/office/powerpoint/2010/main" val="212646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13</a:t>
            </a:fld>
            <a:endParaRPr lang="en-AU"/>
          </a:p>
        </p:txBody>
      </p:sp>
    </p:spTree>
    <p:extLst>
      <p:ext uri="{BB962C8B-B14F-4D97-AF65-F5344CB8AC3E}">
        <p14:creationId xmlns:p14="http://schemas.microsoft.com/office/powerpoint/2010/main" val="381982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14</a:t>
            </a:fld>
            <a:endParaRPr lang="en-AU"/>
          </a:p>
        </p:txBody>
      </p:sp>
    </p:spTree>
    <p:extLst>
      <p:ext uri="{BB962C8B-B14F-4D97-AF65-F5344CB8AC3E}">
        <p14:creationId xmlns:p14="http://schemas.microsoft.com/office/powerpoint/2010/main" val="12754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15</a:t>
            </a:fld>
            <a:endParaRPr lang="en-AU"/>
          </a:p>
        </p:txBody>
      </p:sp>
    </p:spTree>
    <p:extLst>
      <p:ext uri="{BB962C8B-B14F-4D97-AF65-F5344CB8AC3E}">
        <p14:creationId xmlns:p14="http://schemas.microsoft.com/office/powerpoint/2010/main" val="2699746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16</a:t>
            </a:fld>
            <a:endParaRPr lang="en-AU"/>
          </a:p>
        </p:txBody>
      </p:sp>
    </p:spTree>
    <p:extLst>
      <p:ext uri="{BB962C8B-B14F-4D97-AF65-F5344CB8AC3E}">
        <p14:creationId xmlns:p14="http://schemas.microsoft.com/office/powerpoint/2010/main" val="262999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27AF6880-289C-441B-8ACB-2B4B335D6DBA}" type="slidenum">
              <a:rPr lang="en-AU" smtClean="0"/>
              <a:pPr/>
              <a:t>17</a:t>
            </a:fld>
            <a:endParaRPr lang="en-AU"/>
          </a:p>
        </p:txBody>
      </p:sp>
    </p:spTree>
    <p:extLst>
      <p:ext uri="{BB962C8B-B14F-4D97-AF65-F5344CB8AC3E}">
        <p14:creationId xmlns:p14="http://schemas.microsoft.com/office/powerpoint/2010/main" val="376511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spcBef>
                <a:spcPct val="30000"/>
              </a:spcBef>
              <a:spcAft>
                <a:spcPct val="0"/>
              </a:spcAft>
              <a:buFont typeface="Arial"/>
              <a:buChar char="•"/>
              <a:defRPr/>
            </a:pPr>
            <a:endParaRPr lang="en-AU"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2</a:t>
            </a:fld>
            <a:endParaRPr lang="en-AU"/>
          </a:p>
        </p:txBody>
      </p:sp>
    </p:spTree>
    <p:extLst>
      <p:ext uri="{BB962C8B-B14F-4D97-AF65-F5344CB8AC3E}">
        <p14:creationId xmlns:p14="http://schemas.microsoft.com/office/powerpoint/2010/main" val="354390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3</a:t>
            </a:fld>
            <a:endParaRPr lang="en-AU"/>
          </a:p>
        </p:txBody>
      </p:sp>
    </p:spTree>
    <p:extLst>
      <p:ext uri="{BB962C8B-B14F-4D97-AF65-F5344CB8AC3E}">
        <p14:creationId xmlns:p14="http://schemas.microsoft.com/office/powerpoint/2010/main" val="43802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4</a:t>
            </a:fld>
            <a:endParaRPr lang="en-AU"/>
          </a:p>
        </p:txBody>
      </p:sp>
    </p:spTree>
    <p:extLst>
      <p:ext uri="{BB962C8B-B14F-4D97-AF65-F5344CB8AC3E}">
        <p14:creationId xmlns:p14="http://schemas.microsoft.com/office/powerpoint/2010/main" val="116444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p:txBody>
      </p:sp>
      <p:sp>
        <p:nvSpPr>
          <p:cNvPr id="4" name="Slide Number Placeholder 3"/>
          <p:cNvSpPr>
            <a:spLocks noGrp="1"/>
          </p:cNvSpPr>
          <p:nvPr>
            <p:ph type="sldNum" sz="quarter" idx="10"/>
          </p:nvPr>
        </p:nvSpPr>
        <p:spPr/>
        <p:txBody>
          <a:bodyPr/>
          <a:lstStyle/>
          <a:p>
            <a:fld id="{27AF6880-289C-441B-8ACB-2B4B335D6DBA}" type="slidenum">
              <a:rPr lang="en-AU" smtClean="0"/>
              <a:pPr/>
              <a:t>5</a:t>
            </a:fld>
            <a:endParaRPr lang="en-AU"/>
          </a:p>
        </p:txBody>
      </p:sp>
    </p:spTree>
    <p:extLst>
      <p:ext uri="{BB962C8B-B14F-4D97-AF65-F5344CB8AC3E}">
        <p14:creationId xmlns:p14="http://schemas.microsoft.com/office/powerpoint/2010/main" val="378692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buFont typeface="Arial" pitchFamily="34" charset="0"/>
              <a:buNone/>
              <a:defRPr/>
            </a:pPr>
            <a:endParaRPr lang="en-AU" sz="1200" dirty="0" smtClean="0"/>
          </a:p>
        </p:txBody>
      </p:sp>
      <p:sp>
        <p:nvSpPr>
          <p:cNvPr id="4" name="Slide Number Placeholder 3"/>
          <p:cNvSpPr>
            <a:spLocks noGrp="1"/>
          </p:cNvSpPr>
          <p:nvPr>
            <p:ph type="sldNum" sz="quarter" idx="10"/>
          </p:nvPr>
        </p:nvSpPr>
        <p:spPr/>
        <p:txBody>
          <a:bodyPr/>
          <a:lstStyle/>
          <a:p>
            <a:fld id="{27AF6880-289C-441B-8ACB-2B4B335D6DBA}" type="slidenum">
              <a:rPr lang="en-AU" smtClean="0"/>
              <a:pPr/>
              <a:t>6</a:t>
            </a:fld>
            <a:endParaRPr lang="en-AU"/>
          </a:p>
        </p:txBody>
      </p:sp>
    </p:spTree>
    <p:extLst>
      <p:ext uri="{BB962C8B-B14F-4D97-AF65-F5344CB8AC3E}">
        <p14:creationId xmlns:p14="http://schemas.microsoft.com/office/powerpoint/2010/main" val="274296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spcBef>
                <a:spcPct val="30000"/>
              </a:spcBef>
              <a:spcAft>
                <a:spcPct val="0"/>
              </a:spcAft>
              <a:buFont typeface="Arial"/>
              <a:buNone/>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7</a:t>
            </a:fld>
            <a:endParaRPr lang="en-AU"/>
          </a:p>
        </p:txBody>
      </p:sp>
    </p:spTree>
    <p:extLst>
      <p:ext uri="{BB962C8B-B14F-4D97-AF65-F5344CB8AC3E}">
        <p14:creationId xmlns:p14="http://schemas.microsoft.com/office/powerpoint/2010/main" val="22278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8</a:t>
            </a:fld>
            <a:endParaRPr lang="en-AU"/>
          </a:p>
        </p:txBody>
      </p:sp>
    </p:spTree>
    <p:extLst>
      <p:ext uri="{BB962C8B-B14F-4D97-AF65-F5344CB8AC3E}">
        <p14:creationId xmlns:p14="http://schemas.microsoft.com/office/powerpoint/2010/main" val="380550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F6880-289C-441B-8ACB-2B4B335D6DBA}" type="slidenum">
              <a:rPr lang="en-AU" smtClean="0"/>
              <a:pPr/>
              <a:t>9</a:t>
            </a:fld>
            <a:endParaRPr lang="en-AU"/>
          </a:p>
        </p:txBody>
      </p:sp>
    </p:spTree>
    <p:extLst>
      <p:ext uri="{BB962C8B-B14F-4D97-AF65-F5344CB8AC3E}">
        <p14:creationId xmlns:p14="http://schemas.microsoft.com/office/powerpoint/2010/main" val="281477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54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4" descr="CQUniversity ppt title slide"/>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642910" y="1928803"/>
            <a:ext cx="7772400" cy="857256"/>
          </a:xfrm>
        </p:spPr>
        <p:txBody>
          <a:bodyPr/>
          <a:lstStyle>
            <a:lvl1pPr algn="l">
              <a:defRPr sz="4400" baseline="0">
                <a:latin typeface="Arial" pitchFamily="34" charset="0"/>
                <a:cs typeface="Arial" pitchFamily="34" charset="0"/>
              </a:defRPr>
            </a:lvl1pPr>
          </a:lstStyle>
          <a:p>
            <a:r>
              <a:rPr lang="en-US" sz="4000" smtClean="0">
                <a:solidFill>
                  <a:srgbClr val="004960"/>
                </a:solidFill>
                <a:latin typeface="Arial Black" pitchFamily="34" charset="0"/>
                <a:cs typeface="Arial" charset="0"/>
              </a:rPr>
              <a:t>Click to edit Master title style</a:t>
            </a:r>
            <a:endParaRPr lang="en-US" sz="4000" dirty="0">
              <a:solidFill>
                <a:srgbClr val="004960"/>
              </a:solidFill>
              <a:latin typeface="Arial Black" pitchFamily="34" charset="0"/>
              <a:cs typeface="Arial" charset="0"/>
            </a:endParaRPr>
          </a:p>
        </p:txBody>
      </p:sp>
      <p:sp>
        <p:nvSpPr>
          <p:cNvPr id="3" name="Subtitle 2"/>
          <p:cNvSpPr>
            <a:spLocks noGrp="1"/>
          </p:cNvSpPr>
          <p:nvPr>
            <p:ph type="subTitle" idx="1" hasCustomPrompt="1"/>
          </p:nvPr>
        </p:nvSpPr>
        <p:spPr>
          <a:xfrm>
            <a:off x="642910" y="2786058"/>
            <a:ext cx="6400800" cy="1895476"/>
          </a:xfrm>
        </p:spPr>
        <p:txBody>
          <a:bodyPr/>
          <a:lstStyle>
            <a:lvl1pPr marL="0" indent="0" algn="l">
              <a:buNone/>
              <a:defRPr sz="32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indent="-342900"/>
            <a:r>
              <a:rPr lang="en-US" sz="2700" dirty="0" smtClean="0">
                <a:solidFill>
                  <a:schemeClr val="bg1"/>
                </a:solidFill>
                <a:cs typeface="Arial" charset="0"/>
              </a:rPr>
              <a:t>Click to add subtitle</a:t>
            </a:r>
            <a:endParaRPr lang="en-US" sz="2700" dirty="0">
              <a:solidFill>
                <a:schemeClr val="bg1"/>
              </a:solidFill>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 Point pa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Heading</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70264679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Perpetua"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erpetua"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erpetua"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erpetua"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erpetua"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erpetu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1785926"/>
            <a:ext cx="8715436" cy="1470025"/>
          </a:xfrm>
        </p:spPr>
        <p:txBody>
          <a:bodyPr>
            <a:noAutofit/>
          </a:bodyPr>
          <a:lstStyle/>
          <a:p>
            <a:r>
              <a:rPr lang="en-AU" sz="4800" dirty="0" smtClean="0"/>
              <a:t>Enhancing the value of </a:t>
            </a:r>
            <a:r>
              <a:rPr lang="en-AU" sz="4800" i="1" dirty="0" smtClean="0"/>
              <a:t>Health Care Services </a:t>
            </a:r>
            <a:r>
              <a:rPr lang="en-AU" sz="4800" dirty="0" smtClean="0"/>
              <a:t>at regional level</a:t>
            </a:r>
            <a:endParaRPr lang="en-AU" sz="4800" dirty="0"/>
          </a:p>
        </p:txBody>
      </p:sp>
      <p:sp>
        <p:nvSpPr>
          <p:cNvPr id="2051" name="Rectangle 3"/>
          <p:cNvSpPr>
            <a:spLocks noGrp="1" noChangeArrowheads="1"/>
          </p:cNvSpPr>
          <p:nvPr>
            <p:ph type="subTitle" idx="1"/>
          </p:nvPr>
        </p:nvSpPr>
        <p:spPr>
          <a:xfrm>
            <a:off x="714348" y="3857628"/>
            <a:ext cx="6400800" cy="1079500"/>
          </a:xfrm>
        </p:spPr>
        <p:txBody>
          <a:bodyPr/>
          <a:lstStyle/>
          <a:p>
            <a:r>
              <a:rPr lang="en-AU" dirty="0" smtClean="0"/>
              <a:t>Dr Galina Ivanova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fontScale="92500" lnSpcReduction="10000"/>
          </a:bodyPr>
          <a:lstStyle/>
          <a:p>
            <a:r>
              <a:rPr lang="en-AU" sz="4000" i="1" dirty="0" smtClean="0"/>
              <a:t>Health Care Services</a:t>
            </a:r>
            <a:r>
              <a:rPr lang="en-CA" sz="4000" dirty="0" smtClean="0"/>
              <a:t>: Disaggregated Output Total Multipliers, Queensland</a:t>
            </a:r>
            <a:endParaRPr lang="en-AU" sz="4000" b="1" dirty="0"/>
          </a:p>
        </p:txBody>
      </p:sp>
      <p:graphicFrame>
        <p:nvGraphicFramePr>
          <p:cNvPr id="5" name="Chart 4"/>
          <p:cNvGraphicFramePr/>
          <p:nvPr/>
        </p:nvGraphicFramePr>
        <p:xfrm>
          <a:off x="1" y="1143000"/>
          <a:ext cx="9076888" cy="525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0" y="872836"/>
            <a:ext cx="8858280" cy="5424055"/>
          </a:xfrm>
          <a:prstGeom prst="rect">
            <a:avLst/>
          </a:prstGeom>
        </p:spPr>
        <p:txBody>
          <a:bodyPr>
            <a:noAutofit/>
          </a:bodyPr>
          <a:lstStyle/>
          <a:p>
            <a:pPr marL="285750" indent="-28575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N</a:t>
            </a:r>
            <a:r>
              <a:rPr lang="en-AU" sz="2400" dirty="0" smtClean="0">
                <a:latin typeface="Times New Roman" panose="02020603050405020304" pitchFamily="18" charset="0"/>
                <a:cs typeface="Times New Roman" panose="02020603050405020304" pitchFamily="18" charset="0"/>
              </a:rPr>
              <a:t>eed </a:t>
            </a:r>
            <a:r>
              <a:rPr lang="en-AU" sz="2400" dirty="0">
                <a:latin typeface="Times New Roman" panose="02020603050405020304" pitchFamily="18" charset="0"/>
                <a:cs typeface="Times New Roman" panose="02020603050405020304" pitchFamily="18" charset="0"/>
              </a:rPr>
              <a:t>inputs from the same industries as it does at the state or national level. </a:t>
            </a: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Most </a:t>
            </a:r>
            <a:r>
              <a:rPr lang="en-AU" sz="2400" dirty="0">
                <a:latin typeface="Times New Roman" panose="02020603050405020304" pitchFamily="18" charset="0"/>
                <a:cs typeface="Times New Roman" panose="02020603050405020304" pitchFamily="18" charset="0"/>
              </a:rPr>
              <a:t>of the inputs are imported to the region from the outside of the region suppliers. </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There can be a scope to source more inputs from local industries such as local administration, accommodation and other services, some food items to reduce the overall costs. </a:t>
            </a:r>
            <a:endParaRPr lang="en-AU"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Increasing </a:t>
            </a:r>
            <a:r>
              <a:rPr lang="en-AU" sz="2400" dirty="0">
                <a:latin typeface="Times New Roman" panose="02020603050405020304" pitchFamily="18" charset="0"/>
                <a:cs typeface="Times New Roman" panose="02020603050405020304" pitchFamily="18" charset="0"/>
              </a:rPr>
              <a:t>supply from local firms could benefit the communities and the region.</a:t>
            </a: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On </a:t>
            </a:r>
            <a:r>
              <a:rPr lang="en-AU" sz="2400" dirty="0">
                <a:latin typeface="Times New Roman" panose="02020603050405020304" pitchFamily="18" charset="0"/>
                <a:cs typeface="Times New Roman" panose="02020603050405020304" pitchFamily="18" charset="0"/>
              </a:rPr>
              <a:t>average about 40% of business turnover ‘leaks’ outside the local economy. </a:t>
            </a:r>
            <a:endParaRPr lang="en-AU"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Creating </a:t>
            </a:r>
            <a:r>
              <a:rPr lang="en-AU" sz="2400" dirty="0">
                <a:latin typeface="Times New Roman" panose="02020603050405020304" pitchFamily="18" charset="0"/>
                <a:cs typeface="Times New Roman" panose="02020603050405020304" pitchFamily="18" charset="0"/>
              </a:rPr>
              <a:t>economic linkages among local businesses, communities and local government can enhance economic wellbeing of local communities.</a:t>
            </a:r>
            <a:endParaRPr lang="en-AU" sz="24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defRPr/>
            </a:pPr>
            <a:endParaRPr lang="en-AU" sz="2400" dirty="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0" y="0"/>
            <a:ext cx="9144000" cy="872836"/>
          </a:xfrm>
          <a:prstGeom prst="rect">
            <a:avLst/>
          </a:prstGeom>
        </p:spPr>
        <p:txBody>
          <a:bodyPr>
            <a:normAutofit/>
          </a:bodyPr>
          <a:lstStyle/>
          <a:p>
            <a:pPr lvl="0" algn="ctr">
              <a:spcBef>
                <a:spcPct val="0"/>
              </a:spcBef>
              <a:defRPr/>
            </a:pPr>
            <a:r>
              <a:rPr lang="en-AU" sz="4000" i="1" dirty="0" smtClean="0"/>
              <a:t>HCS</a:t>
            </a:r>
            <a:r>
              <a:rPr lang="en-AU" sz="4000" dirty="0" smtClean="0"/>
              <a:t> industry at regional level</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319601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6" name="Rectangle 2"/>
          <p:cNvSpPr txBox="1">
            <a:spLocks noChangeArrowheads="1"/>
          </p:cNvSpPr>
          <p:nvPr/>
        </p:nvSpPr>
        <p:spPr>
          <a:xfrm>
            <a:off x="285719" y="0"/>
            <a:ext cx="8791169" cy="735106"/>
          </a:xfrm>
          <a:prstGeom prst="rect">
            <a:avLst/>
          </a:prstGeom>
        </p:spPr>
        <p:txBody>
          <a:bodyPr>
            <a:normAutofit/>
          </a:bodyPr>
          <a:lstStyle/>
          <a:p>
            <a:r>
              <a:rPr lang="en-AU" sz="3200" dirty="0" smtClean="0"/>
              <a:t>Top sectors</a:t>
            </a:r>
            <a:r>
              <a:rPr lang="en-AU" sz="3200" dirty="0"/>
              <a:t>, disaggregated </a:t>
            </a:r>
            <a:r>
              <a:rPr lang="en-AU" sz="3200" i="1" dirty="0"/>
              <a:t>HCS</a:t>
            </a:r>
            <a:r>
              <a:rPr lang="en-AU" sz="3200" dirty="0"/>
              <a:t> multipliers</a:t>
            </a:r>
            <a:r>
              <a:rPr lang="en-AU" sz="3200" dirty="0" smtClean="0"/>
              <a:t>, Qld</a:t>
            </a:r>
            <a:endParaRPr lang="en-AU" sz="3200" dirty="0"/>
          </a:p>
        </p:txBody>
      </p:sp>
      <p:graphicFrame>
        <p:nvGraphicFramePr>
          <p:cNvPr id="7" name="Table 6"/>
          <p:cNvGraphicFramePr>
            <a:graphicFrameLocks noGrp="1"/>
          </p:cNvGraphicFramePr>
          <p:nvPr>
            <p:extLst>
              <p:ext uri="{D42A27DB-BD31-4B8C-83A1-F6EECF244321}">
                <p14:modId xmlns:p14="http://schemas.microsoft.com/office/powerpoint/2010/main" val="3279647210"/>
              </p:ext>
            </p:extLst>
          </p:nvPr>
        </p:nvGraphicFramePr>
        <p:xfrm>
          <a:off x="617569" y="635318"/>
          <a:ext cx="7647890" cy="6222682"/>
        </p:xfrm>
        <a:graphic>
          <a:graphicData uri="http://schemas.openxmlformats.org/drawingml/2006/table">
            <a:tbl>
              <a:tblPr firstRow="1" firstCol="1" bandRow="1">
                <a:tableStyleId>{2D5ABB26-0587-4C30-8999-92F81FD0307C}</a:tableStyleId>
              </a:tblPr>
              <a:tblGrid>
                <a:gridCol w="1070890"/>
                <a:gridCol w="3367635"/>
                <a:gridCol w="3209365"/>
              </a:tblGrid>
              <a:tr h="0">
                <a:tc>
                  <a:txBody>
                    <a:bodyPr/>
                    <a:lstStyle/>
                    <a:p>
                      <a:pPr algn="ctr">
                        <a:lnSpc>
                          <a:spcPct val="100000"/>
                        </a:lnSpc>
                        <a:spcBef>
                          <a:spcPts val="0"/>
                        </a:spcBef>
                        <a:spcAft>
                          <a:spcPts val="0"/>
                        </a:spcAft>
                      </a:pPr>
                      <a:r>
                        <a:rPr lang="en-AU" sz="2400" b="1" i="1" dirty="0">
                          <a:effectLst/>
                        </a:rPr>
                        <a:t>Rank </a:t>
                      </a:r>
                      <a:endParaRPr lang="en-AU" sz="2400" b="1" i="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gridSpan="2">
                  <a:txBody>
                    <a:bodyPr/>
                    <a:lstStyle/>
                    <a:p>
                      <a:pPr algn="ctr">
                        <a:lnSpc>
                          <a:spcPct val="100000"/>
                        </a:lnSpc>
                        <a:spcBef>
                          <a:spcPts val="0"/>
                        </a:spcBef>
                        <a:spcAft>
                          <a:spcPts val="0"/>
                        </a:spcAft>
                      </a:pPr>
                      <a:r>
                        <a:rPr lang="en-AU" sz="2400" b="1" i="1" dirty="0" smtClean="0">
                          <a:effectLst/>
                        </a:rPr>
                        <a:t>Open </a:t>
                      </a:r>
                      <a:r>
                        <a:rPr lang="en-AU" sz="2400" b="1" i="1" dirty="0">
                          <a:effectLst/>
                        </a:rPr>
                        <a:t>model</a:t>
                      </a:r>
                      <a:endParaRPr lang="en-AU" sz="2400" b="1" i="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hMerge="1">
                  <a:txBody>
                    <a:bodyPr/>
                    <a:lstStyle/>
                    <a:p>
                      <a:endParaRPr lang="en-AU"/>
                    </a:p>
                  </a:txBody>
                  <a:tcPr/>
                </a:tc>
              </a:tr>
              <a:tr h="370522">
                <a:tc>
                  <a:txBody>
                    <a:bodyPr/>
                    <a:lstStyle/>
                    <a:p>
                      <a:pPr>
                        <a:lnSpc>
                          <a:spcPct val="100000"/>
                        </a:lnSpc>
                        <a:spcBef>
                          <a:spcPts val="0"/>
                        </a:spcBef>
                        <a:spcAft>
                          <a:spcPts val="0"/>
                        </a:spcAft>
                      </a:pPr>
                      <a:endParaRPr lang="en-AU" sz="24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100000"/>
                        </a:lnSpc>
                        <a:spcBef>
                          <a:spcPts val="0"/>
                        </a:spcBef>
                      </a:pPr>
                      <a:r>
                        <a:rPr lang="en-AU" sz="2000" b="1" dirty="0" smtClean="0"/>
                        <a:t>Output</a:t>
                      </a:r>
                      <a:endParaRPr lang="en-AU" sz="2000" b="1" i="1" dirty="0">
                        <a:latin typeface="Times New Roman" panose="02020603050405020304" pitchFamily="18" charset="0"/>
                        <a:cs typeface="Times New Roman" panose="02020603050405020304" pitchFamily="18" charset="0"/>
                      </a:endParaRPr>
                    </a:p>
                  </a:txBody>
                  <a:tcPr marL="27228" marR="27228"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dirty="0" smtClean="0">
                          <a:effectLst/>
                        </a:rPr>
                        <a:t>Employment</a:t>
                      </a:r>
                      <a:endParaRPr lang="en-AU" sz="2000" b="1" i="1" dirty="0" smtClean="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1</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Professional &amp; Admin Services </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Professional &amp; Admin Services </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2</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Rental &amp; Hiring</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a:effectLst/>
                        </a:rPr>
                        <a:t>Public Admin &amp; Defence</a:t>
                      </a:r>
                      <a:endParaRPr lang="en-AU" sz="180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3</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Media &amp; Telecommunication</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Retail Trade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4</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Wholesale Trade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Wholesale Trade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5</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Finance &amp; Insurance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Rental &amp; Hiring</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6</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Public </a:t>
                      </a:r>
                      <a:r>
                        <a:rPr lang="en-AU" sz="1800" dirty="0" smtClean="0">
                          <a:effectLst/>
                        </a:rPr>
                        <a:t>Admin </a:t>
                      </a:r>
                      <a:r>
                        <a:rPr lang="en-AU" sz="1800" dirty="0">
                          <a:effectLst/>
                        </a:rPr>
                        <a:t>&amp; </a:t>
                      </a:r>
                      <a:r>
                        <a:rPr lang="en-AU" sz="1800" dirty="0" smtClean="0">
                          <a:effectLst/>
                        </a:rPr>
                        <a:t>Defence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Media &amp; </a:t>
                      </a:r>
                      <a:r>
                        <a:rPr lang="en-AU" sz="1800" dirty="0" smtClean="0">
                          <a:effectLst/>
                        </a:rPr>
                        <a:t>Telecommunication</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7</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Electricity </a:t>
                      </a:r>
                      <a:r>
                        <a:rPr lang="en-AU" sz="1800" dirty="0" smtClean="0">
                          <a:effectLst/>
                        </a:rPr>
                        <a:t>Generation</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Accommodation and </a:t>
                      </a:r>
                      <a:r>
                        <a:rPr lang="en-AU" sz="1800" dirty="0" smtClean="0">
                          <a:effectLst/>
                        </a:rPr>
                        <a:t>Food</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8</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Wood </a:t>
                      </a:r>
                      <a:r>
                        <a:rPr lang="en-AU" sz="1800" dirty="0" smtClean="0">
                          <a:effectLst/>
                        </a:rPr>
                        <a:t>Products Manufacturing</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Health Care Services</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9</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Transport </a:t>
                      </a:r>
                      <a:r>
                        <a:rPr lang="en-AU" sz="1800" dirty="0" smtClean="0">
                          <a:effectLst/>
                        </a:rPr>
                        <a:t>&amp; Storage Services</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Art, </a:t>
                      </a:r>
                      <a:r>
                        <a:rPr lang="en-AU" sz="1800" dirty="0" smtClean="0">
                          <a:effectLst/>
                        </a:rPr>
                        <a:t>Sport</a:t>
                      </a:r>
                      <a:r>
                        <a:rPr lang="en-AU" sz="1800" dirty="0">
                          <a:effectLst/>
                        </a:rPr>
                        <a:t>, </a:t>
                      </a:r>
                      <a:r>
                        <a:rPr lang="en-AU" sz="1800" dirty="0" smtClean="0">
                          <a:effectLst/>
                        </a:rPr>
                        <a:t>Recreation </a:t>
                      </a:r>
                      <a:r>
                        <a:rPr lang="en-AU" sz="1800" dirty="0">
                          <a:effectLst/>
                        </a:rPr>
                        <a:t>&amp; other</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r h="365758">
                <a:tc>
                  <a:txBody>
                    <a:bodyPr/>
                    <a:lstStyle/>
                    <a:p>
                      <a:pPr algn="ctr">
                        <a:lnSpc>
                          <a:spcPct val="200000"/>
                        </a:lnSpc>
                        <a:spcBef>
                          <a:spcPts val="1200"/>
                        </a:spcBef>
                        <a:spcAft>
                          <a:spcPts val="0"/>
                        </a:spcAft>
                      </a:pPr>
                      <a:r>
                        <a:rPr lang="en-AU" sz="1800" dirty="0">
                          <a:effectLst/>
                        </a:rPr>
                        <a:t>10</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Metal </a:t>
                      </a:r>
                      <a:r>
                        <a:rPr lang="en-AU" sz="1800" dirty="0" smtClean="0">
                          <a:effectLst/>
                        </a:rPr>
                        <a:t>Manufacturing</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c>
                  <a:txBody>
                    <a:bodyPr/>
                    <a:lstStyle/>
                    <a:p>
                      <a:pPr>
                        <a:lnSpc>
                          <a:spcPct val="200000"/>
                        </a:lnSpc>
                        <a:spcBef>
                          <a:spcPts val="1200"/>
                        </a:spcBef>
                        <a:spcAft>
                          <a:spcPts val="0"/>
                        </a:spcAft>
                      </a:pPr>
                      <a:r>
                        <a:rPr lang="en-AU" sz="1800" dirty="0">
                          <a:effectLst/>
                        </a:rPr>
                        <a:t>Finance &amp; </a:t>
                      </a:r>
                      <a:r>
                        <a:rPr lang="en-AU" sz="1800" dirty="0" smtClean="0">
                          <a:effectLst/>
                        </a:rPr>
                        <a:t>Insurance</a:t>
                      </a:r>
                      <a:endParaRPr lang="en-AU" sz="18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27228" marR="27228" marT="0" marB="0" anchor="b"/>
                </a:tc>
              </a:tr>
            </a:tbl>
          </a:graphicData>
        </a:graphic>
      </p:graphicFrame>
    </p:spTree>
    <p:extLst>
      <p:ext uri="{BB962C8B-B14F-4D97-AF65-F5344CB8AC3E}">
        <p14:creationId xmlns:p14="http://schemas.microsoft.com/office/powerpoint/2010/main" val="2668695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6" name="Rectangle 2"/>
          <p:cNvSpPr txBox="1">
            <a:spLocks noChangeArrowheads="1"/>
          </p:cNvSpPr>
          <p:nvPr/>
        </p:nvSpPr>
        <p:spPr>
          <a:xfrm>
            <a:off x="530086" y="0"/>
            <a:ext cx="8328193" cy="437322"/>
          </a:xfrm>
          <a:prstGeom prst="rect">
            <a:avLst/>
          </a:prstGeom>
        </p:spPr>
        <p:txBody>
          <a:bodyPr>
            <a:noAutofit/>
          </a:bodyPr>
          <a:lstStyle/>
          <a:p>
            <a:pPr algn="ctr">
              <a:spcBef>
                <a:spcPct val="0"/>
              </a:spcBef>
            </a:pPr>
            <a:r>
              <a:rPr lang="en-CA" sz="2400" b="1" dirty="0" smtClean="0"/>
              <a:t>Key sectors in Fitzroy SD region, open model</a:t>
            </a:r>
            <a:endParaRPr lang="en-AU" sz="2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1761997613"/>
              </p:ext>
            </p:extLst>
          </p:nvPr>
        </p:nvGraphicFramePr>
        <p:xfrm>
          <a:off x="254000" y="643467"/>
          <a:ext cx="8604278" cy="5151445"/>
        </p:xfrm>
        <a:graphic>
          <a:graphicData uri="http://schemas.openxmlformats.org/drawingml/2006/table">
            <a:tbl>
              <a:tblPr>
                <a:tableStyleId>{2D5ABB26-0587-4C30-8999-92F81FD0307C}</a:tableStyleId>
              </a:tblPr>
              <a:tblGrid>
                <a:gridCol w="1106290"/>
                <a:gridCol w="2441802"/>
                <a:gridCol w="908928"/>
                <a:gridCol w="849630"/>
                <a:gridCol w="849630"/>
                <a:gridCol w="748738"/>
                <a:gridCol w="849630"/>
                <a:gridCol w="849630"/>
              </a:tblGrid>
              <a:tr h="254000">
                <a:tc>
                  <a:txBody>
                    <a:bodyPr/>
                    <a:lstStyle/>
                    <a:p>
                      <a:pPr algn="ctr">
                        <a:spcAft>
                          <a:spcPts val="0"/>
                        </a:spcAft>
                      </a:pPr>
                      <a:r>
                        <a:rPr lang="en-AU" sz="1800" b="1" dirty="0"/>
                        <a:t>Sector</a:t>
                      </a:r>
                      <a:endParaRPr lang="en-AU" sz="1800" b="1" dirty="0">
                        <a:latin typeface="Times New Roman" panose="02020603050405020304" pitchFamily="18" charset="0"/>
                        <a:ea typeface="PMingLiU"/>
                        <a:cs typeface="Times New Roman" panose="02020603050405020304" pitchFamily="18" charset="0"/>
                      </a:endParaRPr>
                    </a:p>
                  </a:txBody>
                  <a:tcPr marL="67719" marR="67719" marT="0" marB="0"/>
                </a:tc>
                <a:tc>
                  <a:txBody>
                    <a:bodyPr/>
                    <a:lstStyle/>
                    <a:p>
                      <a:pPr algn="ctr">
                        <a:spcAft>
                          <a:spcPts val="0"/>
                        </a:spcAft>
                      </a:pPr>
                      <a:r>
                        <a:rPr lang="en-AU" sz="1800" b="1" dirty="0"/>
                        <a:t>Name</a:t>
                      </a:r>
                      <a:endParaRPr lang="en-AU" sz="1800" b="1" dirty="0">
                        <a:latin typeface="Times New Roman" panose="02020603050405020304" pitchFamily="18" charset="0"/>
                        <a:ea typeface="PMingLiU"/>
                        <a:cs typeface="Times New Roman" panose="02020603050405020304" pitchFamily="18" charset="0"/>
                      </a:endParaRPr>
                    </a:p>
                  </a:txBody>
                  <a:tcPr marL="67719" marR="67719" marT="0" marB="0"/>
                </a:tc>
                <a:tc gridSpan="2">
                  <a:txBody>
                    <a:bodyPr/>
                    <a:lstStyle/>
                    <a:p>
                      <a:pPr algn="ctr">
                        <a:spcAft>
                          <a:spcPts val="0"/>
                        </a:spcAft>
                      </a:pPr>
                      <a:r>
                        <a:rPr lang="en-AU" sz="1800" b="1" dirty="0"/>
                        <a:t>Backward</a:t>
                      </a:r>
                      <a:endParaRPr lang="en-AU" sz="1800" b="1" dirty="0">
                        <a:latin typeface="Times New Roman" panose="02020603050405020304" pitchFamily="18" charset="0"/>
                        <a:ea typeface="PMingLiU"/>
                        <a:cs typeface="Times New Roman" panose="02020603050405020304" pitchFamily="18" charset="0"/>
                      </a:endParaRPr>
                    </a:p>
                  </a:txBody>
                  <a:tcPr marL="67719" marR="67719" marT="0" marB="0"/>
                </a:tc>
                <a:tc hMerge="1">
                  <a:txBody>
                    <a:bodyPr/>
                    <a:lstStyle/>
                    <a:p>
                      <a:endParaRPr lang="en-AU"/>
                    </a:p>
                  </a:txBody>
                  <a:tcPr/>
                </a:tc>
                <a:tc gridSpan="2">
                  <a:txBody>
                    <a:bodyPr/>
                    <a:lstStyle/>
                    <a:p>
                      <a:pPr algn="ctr">
                        <a:spcAft>
                          <a:spcPts val="0"/>
                        </a:spcAft>
                      </a:pPr>
                      <a:r>
                        <a:rPr lang="en-AU" sz="1800" b="1" dirty="0"/>
                        <a:t>Forward</a:t>
                      </a:r>
                      <a:endParaRPr lang="en-AU" sz="1800" b="1" dirty="0">
                        <a:latin typeface="Times New Roman" panose="02020603050405020304" pitchFamily="18" charset="0"/>
                        <a:ea typeface="PMingLiU"/>
                        <a:cs typeface="Times New Roman" panose="02020603050405020304" pitchFamily="18" charset="0"/>
                      </a:endParaRPr>
                    </a:p>
                  </a:txBody>
                  <a:tcPr marL="67719" marR="67719" marT="0" marB="0"/>
                </a:tc>
                <a:tc hMerge="1">
                  <a:txBody>
                    <a:bodyPr/>
                    <a:lstStyle/>
                    <a:p>
                      <a:endParaRPr lang="en-AU"/>
                    </a:p>
                  </a:txBody>
                  <a:tcPr/>
                </a:tc>
                <a:tc gridSpan="2">
                  <a:txBody>
                    <a:bodyPr/>
                    <a:lstStyle/>
                    <a:p>
                      <a:pPr algn="ctr">
                        <a:spcAft>
                          <a:spcPts val="0"/>
                        </a:spcAft>
                      </a:pPr>
                      <a:r>
                        <a:rPr lang="en-AU" sz="1800" b="1" dirty="0"/>
                        <a:t>Average</a:t>
                      </a:r>
                      <a:endParaRPr lang="en-AU" sz="1800" b="1" dirty="0">
                        <a:latin typeface="Times New Roman" panose="02020603050405020304" pitchFamily="18" charset="0"/>
                        <a:ea typeface="PMingLiU"/>
                        <a:cs typeface="Times New Roman" panose="02020603050405020304" pitchFamily="18" charset="0"/>
                      </a:endParaRPr>
                    </a:p>
                  </a:txBody>
                  <a:tcPr marL="67719" marR="67719" marT="0" marB="0"/>
                </a:tc>
                <a:tc hMerge="1">
                  <a:txBody>
                    <a:bodyPr/>
                    <a:lstStyle/>
                    <a:p>
                      <a:endParaRPr lang="en-AU"/>
                    </a:p>
                  </a:txBody>
                  <a:tcPr/>
                </a:tc>
              </a:tr>
              <a:tr h="326396">
                <a:tc>
                  <a:txBody>
                    <a:bodyPr/>
                    <a:lstStyle/>
                    <a:p>
                      <a:pPr>
                        <a:spcAft>
                          <a:spcPts val="0"/>
                        </a:spcAft>
                      </a:pPr>
                      <a:r>
                        <a:rPr lang="en-AU" sz="1400" dirty="0"/>
                        <a:t>Output</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 </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linkage</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spread</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linkage</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spread</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linkages</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spreads</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dirty="0"/>
                        <a:t>10</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Wood Products Manufacturing</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1.08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1.43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0.60</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dirty="0"/>
                        <a:t>26</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Water Transport</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1.05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1.46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spcAft>
                          <a:spcPts val="0"/>
                        </a:spcAft>
                      </a:pPr>
                      <a:r>
                        <a:rPr lang="en-AU" sz="1400"/>
                        <a:t>Income</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 </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10</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Wood Products Manufacturing</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1.73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0.58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1.43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0.67</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Wholesale Trade</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1.05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0.49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Road Transport</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1.18</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0.53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Water Transport</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1.09</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0.84</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1.17</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Postal services</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1.01</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0.68</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2.61</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1.81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17421">
                <a:tc>
                  <a:txBody>
                    <a:bodyPr/>
                    <a:lstStyle/>
                    <a:p>
                      <a:pPr algn="r">
                        <a:spcAft>
                          <a:spcPts val="0"/>
                        </a:spcAft>
                      </a:pPr>
                      <a:r>
                        <a:rPr lang="en-AU" sz="1400"/>
                        <a:t>29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Transport and Storage Services</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1.15</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0.92</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1.87</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1.51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0.90</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72769">
                <a:tc>
                  <a:txBody>
                    <a:bodyPr/>
                    <a:lstStyle/>
                    <a:p>
                      <a:pPr>
                        <a:spcAft>
                          <a:spcPts val="0"/>
                        </a:spcAft>
                      </a:pPr>
                      <a:r>
                        <a:rPr lang="en-AU" sz="1400"/>
                        <a:t>Employment</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 </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 </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 </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 </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10</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Wood Products Manufacturing</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1.11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1.78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0.66</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1.44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0.70</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Road Transport</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1.25</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0.83</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1.21</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0.54</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1.23</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r>
              <a:tr h="326396">
                <a:tc>
                  <a:txBody>
                    <a:bodyPr/>
                    <a:lstStyle/>
                    <a:p>
                      <a:pPr algn="r">
                        <a:spcAft>
                          <a:spcPts val="0"/>
                        </a:spcAft>
                      </a:pPr>
                      <a:r>
                        <a:rPr lang="en-AU" sz="1400"/>
                        <a:t>28</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a:t>Postal Services</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1.04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0.69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2.56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0.74</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1.80</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0.72</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r>
              <a:tr h="270183">
                <a:tc>
                  <a:txBody>
                    <a:bodyPr/>
                    <a:lstStyle/>
                    <a:p>
                      <a:pPr algn="r">
                        <a:spcAft>
                          <a:spcPts val="0"/>
                        </a:spcAft>
                      </a:pPr>
                      <a:r>
                        <a:rPr lang="en-AU" sz="1400"/>
                        <a:t>29</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spcAft>
                          <a:spcPts val="0"/>
                        </a:spcAft>
                      </a:pPr>
                      <a:r>
                        <a:rPr lang="en-AU" sz="1400" dirty="0"/>
                        <a:t>Transport and Storage Services</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1.10</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0.82</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1.61</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0.75</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a:t>1.36</a:t>
                      </a:r>
                      <a:endParaRPr lang="en-AU" sz="1400">
                        <a:latin typeface="Times New Roman" panose="02020603050405020304" pitchFamily="18" charset="0"/>
                        <a:ea typeface="PMingLiU"/>
                        <a:cs typeface="Times New Roman" panose="02020603050405020304" pitchFamily="18" charset="0"/>
                      </a:endParaRPr>
                    </a:p>
                  </a:txBody>
                  <a:tcPr marL="67719" marR="67719" marT="0" marB="0" anchor="b"/>
                </a:tc>
                <a:tc>
                  <a:txBody>
                    <a:bodyPr/>
                    <a:lstStyle/>
                    <a:p>
                      <a:pPr algn="r">
                        <a:spcAft>
                          <a:spcPts val="0"/>
                        </a:spcAft>
                      </a:pPr>
                      <a:r>
                        <a:rPr lang="en-AU" sz="1400" dirty="0"/>
                        <a:t>0.78</a:t>
                      </a:r>
                      <a:endParaRPr lang="en-AU" sz="1400" dirty="0">
                        <a:latin typeface="Times New Roman" panose="02020603050405020304" pitchFamily="18" charset="0"/>
                        <a:ea typeface="PMingLiU"/>
                        <a:cs typeface="Times New Roman" panose="02020603050405020304" pitchFamily="18" charset="0"/>
                      </a:endParaRPr>
                    </a:p>
                  </a:txBody>
                  <a:tcPr marL="67719" marR="67719" marT="0" marB="0" anchor="b"/>
                </a:tc>
              </a:tr>
            </a:tbl>
          </a:graphicData>
        </a:graphic>
      </p:graphicFrame>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0" y="950259"/>
            <a:ext cx="9144000" cy="5272305"/>
          </a:xfrm>
          <a:prstGeom prst="rect">
            <a:avLst/>
          </a:prstGeom>
        </p:spPr>
        <p:txBody>
          <a:bodyPr>
            <a:noAutofit/>
          </a:bodyPr>
          <a:lstStyle/>
          <a:p>
            <a:pPr>
              <a:buFont typeface="Arial" pitchFamily="34" charset="0"/>
              <a:buChar char="•"/>
            </a:pPr>
            <a:r>
              <a:rPr lang="en-AU" sz="2000" i="1" dirty="0" smtClean="0">
                <a:latin typeface="Times New Roman" panose="02020603050405020304" pitchFamily="18" charset="0"/>
                <a:cs typeface="Times New Roman" panose="02020603050405020304" pitchFamily="18" charset="0"/>
              </a:rPr>
              <a:t>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industry is not the key sector in the case study but it has linkages with key sectors in Fitzroy  economy.</a:t>
            </a:r>
          </a:p>
          <a:p>
            <a:pPr>
              <a:buFont typeface="Arial" pitchFamily="34" charset="0"/>
              <a:buChar char="•"/>
            </a:pPr>
            <a:endParaRPr lang="en-AU"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In the case study, the key sectors with the higher than average backward and forward linkages include</a:t>
            </a:r>
          </a:p>
          <a:p>
            <a:pPr lvl="1">
              <a:buFont typeface="Arial" pitchFamily="34" charset="0"/>
              <a:buChar char="•"/>
            </a:pPr>
            <a:r>
              <a:rPr lang="en-AU" sz="2400" dirty="0" smtClean="0">
                <a:latin typeface="Times New Roman" panose="02020603050405020304" pitchFamily="18" charset="0"/>
                <a:cs typeface="Times New Roman" panose="02020603050405020304" pitchFamily="18" charset="0"/>
              </a:rPr>
              <a:t>   </a:t>
            </a:r>
            <a:r>
              <a:rPr lang="en-AU" sz="2400" i="1" dirty="0" smtClean="0">
                <a:latin typeface="Times New Roman" panose="02020603050405020304" pitchFamily="18" charset="0"/>
                <a:cs typeface="Times New Roman" panose="02020603050405020304" pitchFamily="18" charset="0"/>
              </a:rPr>
              <a:t>Wholesale trade, </a:t>
            </a:r>
          </a:p>
          <a:p>
            <a:pPr lvl="1">
              <a:buFont typeface="Arial" pitchFamily="34" charset="0"/>
              <a:buChar char="•"/>
            </a:pPr>
            <a:r>
              <a:rPr lang="en-AU" sz="2400" i="1" dirty="0" smtClean="0">
                <a:latin typeface="Times New Roman" panose="02020603050405020304" pitchFamily="18" charset="0"/>
                <a:cs typeface="Times New Roman" panose="02020603050405020304" pitchFamily="18" charset="0"/>
              </a:rPr>
              <a:t>   Wood Products Manufacturing (paper manufacturing and printing), </a:t>
            </a:r>
          </a:p>
          <a:p>
            <a:pPr lvl="1">
              <a:buFont typeface="Arial" pitchFamily="34" charset="0"/>
              <a:buChar char="•"/>
            </a:pPr>
            <a:r>
              <a:rPr lang="en-AU" sz="2400" i="1" dirty="0" smtClean="0">
                <a:latin typeface="Times New Roman" panose="02020603050405020304" pitchFamily="18" charset="0"/>
                <a:cs typeface="Times New Roman" panose="02020603050405020304" pitchFamily="18" charset="0"/>
              </a:rPr>
              <a:t>   Transport and Storage </a:t>
            </a:r>
            <a:r>
              <a:rPr lang="en-AU" sz="2400" dirty="0" smtClean="0">
                <a:latin typeface="Times New Roman" panose="02020603050405020304" pitchFamily="18" charset="0"/>
                <a:cs typeface="Times New Roman" panose="02020603050405020304" pitchFamily="18" charset="0"/>
              </a:rPr>
              <a:t>industries among others. </a:t>
            </a:r>
          </a:p>
          <a:p>
            <a:pPr>
              <a:buFont typeface="Arial" pitchFamily="34" charset="0"/>
              <a:buChar char="•"/>
            </a:pPr>
            <a:endParaRPr lang="en-AU"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These are the same sectors that are in the top ten of the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industry multipliers. </a:t>
            </a: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lvl="0" algn="ctr">
              <a:spcBef>
                <a:spcPct val="0"/>
              </a:spcBef>
              <a:defRPr/>
            </a:pPr>
            <a:r>
              <a:rPr lang="en-AU" sz="4000" i="1" dirty="0" smtClean="0">
                <a:latin typeface="+mj-lt"/>
              </a:rPr>
              <a:t>HCS </a:t>
            </a:r>
            <a:r>
              <a:rPr lang="en-AU" sz="4000" dirty="0" smtClean="0">
                <a:latin typeface="+mj-lt"/>
              </a:rPr>
              <a:t>industry</a:t>
            </a:r>
            <a:r>
              <a:rPr lang="en-AU" sz="4000" dirty="0" smtClean="0">
                <a:latin typeface="+mj-lt"/>
                <a:ea typeface="+mj-ea"/>
                <a:cs typeface="+mj-cs"/>
              </a:rPr>
              <a:t> in Fitzroy SD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0" y="1143000"/>
            <a:ext cx="9144000" cy="4749802"/>
          </a:xfrm>
          <a:prstGeom prst="rect">
            <a:avLst/>
          </a:prstGeom>
        </p:spPr>
        <p:txBody>
          <a:bodyPr>
            <a:noAutofit/>
          </a:bodyPr>
          <a:lstStyle/>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Encourage connections with the key sectors of regional economy </a:t>
            </a:r>
            <a:r>
              <a:rPr lang="en-AU" sz="2400" dirty="0">
                <a:latin typeface="Times New Roman" panose="02020603050405020304" pitchFamily="18" charset="0"/>
                <a:cs typeface="Times New Roman" panose="02020603050405020304" pitchFamily="18" charset="0"/>
              </a:rPr>
              <a:t>can bring significant social and economic benefits to </a:t>
            </a:r>
            <a:r>
              <a:rPr lang="en-AU" sz="2400" dirty="0" smtClean="0">
                <a:latin typeface="Times New Roman" panose="02020603050405020304" pitchFamily="18" charset="0"/>
                <a:cs typeface="Times New Roman" panose="02020603050405020304" pitchFamily="18" charset="0"/>
              </a:rPr>
              <a:t>communities:</a:t>
            </a:r>
          </a:p>
          <a:p>
            <a:pPr marL="800100" lvl="1"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increasing local employment, </a:t>
            </a:r>
            <a:endParaRPr lang="en-AU"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increasing </a:t>
            </a:r>
            <a:r>
              <a:rPr lang="en-AU" sz="2400" dirty="0">
                <a:latin typeface="Times New Roman" panose="02020603050405020304" pitchFamily="18" charset="0"/>
                <a:cs typeface="Times New Roman" panose="02020603050405020304" pitchFamily="18" charset="0"/>
              </a:rPr>
              <a:t>the skill base at local level, </a:t>
            </a:r>
            <a:endParaRPr lang="en-AU"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enhancing </a:t>
            </a:r>
            <a:r>
              <a:rPr lang="en-AU" sz="2400" dirty="0">
                <a:latin typeface="Times New Roman" panose="02020603050405020304" pitchFamily="18" charset="0"/>
                <a:cs typeface="Times New Roman" panose="02020603050405020304" pitchFamily="18" charset="0"/>
              </a:rPr>
              <a:t>community </a:t>
            </a:r>
            <a:r>
              <a:rPr lang="en-AU" sz="2400" dirty="0" smtClean="0">
                <a:latin typeface="Times New Roman" panose="02020603050405020304" pitchFamily="18" charset="0"/>
                <a:cs typeface="Times New Roman" panose="02020603050405020304" pitchFamily="18" charset="0"/>
              </a:rPr>
              <a:t>wellbeing,</a:t>
            </a:r>
          </a:p>
          <a:p>
            <a:pPr marL="800100" lvl="1"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stimulating </a:t>
            </a:r>
            <a:r>
              <a:rPr lang="en-AU" sz="2400" dirty="0">
                <a:latin typeface="Times New Roman" panose="02020603050405020304" pitchFamily="18" charset="0"/>
                <a:cs typeface="Times New Roman" panose="02020603050405020304" pitchFamily="18" charset="0"/>
              </a:rPr>
              <a:t>the development of local business, </a:t>
            </a:r>
            <a:endParaRPr lang="en-AU"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strengthening competitiveness (Watson 2006). </a:t>
            </a: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In </a:t>
            </a:r>
            <a:r>
              <a:rPr lang="en-AU" sz="2400" dirty="0">
                <a:latin typeface="Times New Roman" panose="02020603050405020304" pitchFamily="18" charset="0"/>
                <a:cs typeface="Times New Roman" panose="02020603050405020304" pitchFamily="18" charset="0"/>
              </a:rPr>
              <a:t>order to increase the benefits to the region policies need to be tailored specifically to each region’s needs.</a:t>
            </a:r>
            <a:endParaRPr lang="en-AU"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For example, in Fitzroy SD in order to increase employment and income in the region, more inputs for </a:t>
            </a:r>
            <a:r>
              <a:rPr lang="en-AU" sz="2400" i="1" dirty="0" smtClean="0">
                <a:latin typeface="Times New Roman" panose="02020603050405020304" pitchFamily="18" charset="0"/>
                <a:cs typeface="Times New Roman" panose="02020603050405020304" pitchFamily="18" charset="0"/>
              </a:rPr>
              <a:t>HCS</a:t>
            </a:r>
            <a:r>
              <a:rPr lang="en-AU" sz="2400" dirty="0" smtClean="0">
                <a:latin typeface="Times New Roman" panose="02020603050405020304" pitchFamily="18" charset="0"/>
                <a:cs typeface="Times New Roman" panose="02020603050405020304" pitchFamily="18" charset="0"/>
              </a:rPr>
              <a:t> need to be sources from local road transport and printing services.</a:t>
            </a:r>
            <a:endParaRPr lang="en-AU" sz="2400" dirty="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fontScale="92500" lnSpcReduction="10000"/>
          </a:bodyPr>
          <a:lstStyle/>
          <a:p>
            <a:pPr lvl="0" algn="ctr">
              <a:spcBef>
                <a:spcPct val="0"/>
              </a:spcBef>
              <a:defRPr/>
            </a:pPr>
            <a:r>
              <a:rPr lang="en-AU" sz="4000" dirty="0" smtClean="0"/>
              <a:t>Using procurement strategies to increase value of </a:t>
            </a:r>
            <a:r>
              <a:rPr lang="en-AU" sz="4000" i="1" dirty="0" smtClean="0"/>
              <a:t>HCS </a:t>
            </a:r>
            <a:r>
              <a:rPr lang="en-AU" sz="4000" dirty="0" smtClean="0"/>
              <a:t>at regional level</a:t>
            </a:r>
            <a:r>
              <a:rPr lang="en-AU" sz="4000" dirty="0" smtClean="0">
                <a:latin typeface="+mj-lt"/>
                <a:ea typeface="+mj-ea"/>
                <a:cs typeface="+mj-cs"/>
              </a:rPr>
              <a:t>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18609" y="863600"/>
            <a:ext cx="8858280" cy="5778956"/>
          </a:xfrm>
          <a:prstGeom prst="rect">
            <a:avLst/>
          </a:prstGeom>
        </p:spPr>
        <p:txBody>
          <a:bodyPr>
            <a:normAutofit/>
          </a:bodyPr>
          <a:lstStyle/>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add substantial benefits to the regional economy. To increase the value of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at regional level the policy should utilise regional differences.</a:t>
            </a:r>
          </a:p>
          <a:p>
            <a:pPr lvl="1">
              <a:buFont typeface="Arial" pitchFamily="34" charset="0"/>
              <a:buChar char="•"/>
            </a:pPr>
            <a:r>
              <a:rPr lang="en-AU" sz="2400" dirty="0" smtClean="0">
                <a:latin typeface="Times New Roman" panose="02020603050405020304" pitchFamily="18" charset="0"/>
                <a:cs typeface="Times New Roman" panose="02020603050405020304" pitchFamily="18" charset="0"/>
              </a:rPr>
              <a:t> First, the key sectors of the regional economy need to be identified</a:t>
            </a:r>
          </a:p>
          <a:p>
            <a:pPr lvl="2">
              <a:buFont typeface="Arial" pitchFamily="34" charset="0"/>
              <a:buChar char="•"/>
            </a:pPr>
            <a:r>
              <a:rPr lang="en-AU" sz="2400" dirty="0" smtClean="0">
                <a:latin typeface="Times New Roman" panose="02020603050405020304" pitchFamily="18" charset="0"/>
                <a:cs typeface="Times New Roman" panose="02020603050405020304" pitchFamily="18" charset="0"/>
              </a:rPr>
              <a:t> output, income/value added, employment. </a:t>
            </a:r>
          </a:p>
          <a:p>
            <a:pPr lvl="1">
              <a:buFont typeface="Arial" pitchFamily="34" charset="0"/>
              <a:buChar char="•"/>
            </a:pPr>
            <a:r>
              <a:rPr lang="en-AU" sz="2400" dirty="0" smtClean="0">
                <a:latin typeface="Times New Roman" panose="02020603050405020304" pitchFamily="18" charset="0"/>
                <a:cs typeface="Times New Roman" panose="02020603050405020304" pitchFamily="18" charset="0"/>
              </a:rPr>
              <a:t>Second,  the structure of purchases and sales of the industry of interest at a larger scale (eg state or national) need to be identified.</a:t>
            </a:r>
          </a:p>
          <a:p>
            <a:pPr lvl="1">
              <a:buFont typeface="Arial" pitchFamily="34" charset="0"/>
              <a:buChar char="•"/>
            </a:pPr>
            <a:r>
              <a:rPr lang="en-AU" sz="2400" dirty="0" smtClean="0">
                <a:latin typeface="Times New Roman" panose="02020603050405020304" pitchFamily="18" charset="0"/>
                <a:cs typeface="Times New Roman" panose="02020603050405020304" pitchFamily="18" charset="0"/>
              </a:rPr>
              <a:t> Third, map the connections among the key sectors of the region and the main trading partners (sales and purchases) of the industry of interest.</a:t>
            </a:r>
          </a:p>
          <a:p>
            <a:pPr lvl="1">
              <a:buFont typeface="Arial" pitchFamily="34" charset="0"/>
              <a:buChar char="•"/>
            </a:pPr>
            <a:r>
              <a:rPr lang="en-AU" sz="2400" dirty="0" smtClean="0">
                <a:latin typeface="Times New Roman" panose="02020603050405020304" pitchFamily="18" charset="0"/>
                <a:cs typeface="Times New Roman" panose="02020603050405020304" pitchFamily="18" charset="0"/>
              </a:rPr>
              <a:t> Fourth, using consultations with relevant stakeholders suggest local procurement strategies to increase the value of industry of interest at regional and local levels.</a:t>
            </a:r>
          </a:p>
          <a:p>
            <a:pPr lvl="0" fontAlgn="base">
              <a:spcBef>
                <a:spcPct val="30000"/>
              </a:spcBef>
              <a:spcAft>
                <a:spcPct val="0"/>
              </a:spcAft>
              <a:defRPr/>
            </a:pPr>
            <a:endParaRPr lang="en-AU" sz="24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defRPr/>
            </a:pPr>
            <a:endParaRPr lang="en-AU" sz="2400" dirty="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lvl="0" algn="ctr">
              <a:spcBef>
                <a:spcPct val="0"/>
              </a:spcBef>
              <a:defRPr/>
            </a:pPr>
            <a:r>
              <a:rPr lang="en-AU" sz="4000" dirty="0" smtClean="0"/>
              <a:t>Summary</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18609" y="863600"/>
            <a:ext cx="8858280" cy="5778956"/>
          </a:xfrm>
          <a:prstGeom prst="rect">
            <a:avLst/>
          </a:prstGeom>
        </p:spPr>
        <p:txBody>
          <a:bodyPr>
            <a:normAutofit/>
          </a:bodyPr>
          <a:lstStyle/>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a:t>
            </a:r>
            <a:r>
              <a:rPr lang="en-AU" sz="2400" b="1" dirty="0" smtClean="0">
                <a:latin typeface="Times New Roman" panose="02020603050405020304" pitchFamily="18" charset="0"/>
                <a:cs typeface="Times New Roman" panose="02020603050405020304" pitchFamily="18" charset="0"/>
              </a:rPr>
              <a:t>Ivanova, G.</a:t>
            </a:r>
            <a:r>
              <a:rPr lang="en-AU" sz="2400" dirty="0" smtClean="0">
                <a:latin typeface="Times New Roman" panose="02020603050405020304" pitchFamily="18" charset="0"/>
                <a:cs typeface="Times New Roman" panose="02020603050405020304" pitchFamily="18" charset="0"/>
              </a:rPr>
              <a:t> (201x). “Enhancing the value of HCS at regional level." forthcoming.</a:t>
            </a:r>
          </a:p>
          <a:p>
            <a:endParaRPr lang="en-AU"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Ivanova</a:t>
            </a:r>
            <a:r>
              <a:rPr lang="en-GB" sz="2400" dirty="0" err="1" smtClean="0">
                <a:latin typeface="Times New Roman" panose="02020603050405020304" pitchFamily="18" charset="0"/>
                <a:cs typeface="Times New Roman" panose="02020603050405020304" pitchFamily="18" charset="0"/>
              </a:rPr>
              <a:t>,G</a:t>
            </a:r>
            <a:r>
              <a:rPr lang="en-GB" sz="2400" dirty="0" smtClean="0">
                <a:latin typeface="Times New Roman" panose="02020603050405020304" pitchFamily="18" charset="0"/>
                <a:cs typeface="Times New Roman" panose="02020603050405020304" pitchFamily="18" charset="0"/>
              </a:rPr>
              <a:t>. &amp; Rolfe, J. (2011). Using Input Output Analysis to Estimate Impact of Coal Industry on Regional and Local Economies. </a:t>
            </a:r>
            <a:r>
              <a:rPr lang="en-GB" sz="2400" i="1" dirty="0" smtClean="0">
                <a:latin typeface="Times New Roman" panose="02020603050405020304" pitchFamily="18" charset="0"/>
                <a:cs typeface="Times New Roman" panose="02020603050405020304" pitchFamily="18" charset="0"/>
              </a:rPr>
              <a:t>Impact Assessment and Project Appraisal</a:t>
            </a:r>
            <a:r>
              <a:rPr lang="en-GB" sz="2400" dirty="0" smtClean="0">
                <a:latin typeface="Times New Roman" panose="02020603050405020304" pitchFamily="18" charset="0"/>
                <a:cs typeface="Times New Roman" panose="02020603050405020304" pitchFamily="18" charset="0"/>
              </a:rPr>
              <a:t>, 29 (</a:t>
            </a:r>
            <a:r>
              <a:rPr lang="en-GB" sz="2400" smtClean="0">
                <a:latin typeface="Times New Roman" panose="02020603050405020304" pitchFamily="18" charset="0"/>
                <a:cs typeface="Times New Roman" panose="02020603050405020304" pitchFamily="18" charset="0"/>
              </a:rPr>
              <a:t>4): 277-288</a:t>
            </a:r>
            <a:r>
              <a:rPr lang="en-GB" sz="2400" dirty="0" smtClean="0">
                <a:latin typeface="Times New Roman" panose="02020603050405020304" pitchFamily="18" charset="0"/>
                <a:cs typeface="Times New Roman" panose="02020603050405020304" pitchFamily="18" charset="0"/>
              </a:rPr>
              <a:t>. </a:t>
            </a:r>
          </a:p>
          <a:p>
            <a:endParaRPr lang="en-GB"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GB" sz="2400" dirty="0" smtClean="0">
                <a:latin typeface="Times New Roman" panose="02020603050405020304" pitchFamily="18" charset="0"/>
                <a:cs typeface="Times New Roman" panose="02020603050405020304" pitchFamily="18" charset="0"/>
              </a:rPr>
              <a:t> </a:t>
            </a:r>
            <a:r>
              <a:rPr lang="en-AU" sz="2400" b="1" dirty="0" smtClean="0">
                <a:latin typeface="Times New Roman" panose="02020603050405020304" pitchFamily="18" charset="0"/>
                <a:cs typeface="Times New Roman" panose="02020603050405020304" pitchFamily="18" charset="0"/>
              </a:rPr>
              <a:t>Ivanova, G.</a:t>
            </a:r>
            <a:r>
              <a:rPr lang="en-AU" sz="2400" dirty="0" smtClean="0">
                <a:latin typeface="Times New Roman" panose="02020603050405020304" pitchFamily="18" charset="0"/>
                <a:cs typeface="Times New Roman" panose="02020603050405020304" pitchFamily="18" charset="0"/>
              </a:rPr>
              <a:t> (2014). The mining industry in Queensland, Australia: some regional development issues. </a:t>
            </a:r>
            <a:r>
              <a:rPr lang="en-AU" sz="2400" i="1" dirty="0" smtClean="0">
                <a:latin typeface="Times New Roman" panose="02020603050405020304" pitchFamily="18" charset="0"/>
                <a:cs typeface="Times New Roman" panose="02020603050405020304" pitchFamily="18" charset="0"/>
              </a:rPr>
              <a:t>Resources Policy,</a:t>
            </a:r>
            <a:r>
              <a:rPr lang="en-AU" sz="2400" dirty="0" smtClean="0">
                <a:latin typeface="Times New Roman" panose="02020603050405020304" pitchFamily="18" charset="0"/>
                <a:cs typeface="Times New Roman" panose="02020603050405020304" pitchFamily="18" charset="0"/>
              </a:rPr>
              <a:t> 39: 101-114.</a:t>
            </a:r>
          </a:p>
          <a:p>
            <a:endParaRPr lang="en-AU"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AU" sz="2400" dirty="0" smtClean="0">
                <a:latin typeface="Times New Roman" panose="02020603050405020304" pitchFamily="18" charset="0"/>
                <a:cs typeface="Times New Roman" panose="02020603050405020304" pitchFamily="18" charset="0"/>
              </a:rPr>
              <a:t> </a:t>
            </a:r>
            <a:r>
              <a:rPr lang="en-AU" sz="2400" dirty="0" err="1" smtClean="0">
                <a:latin typeface="Times New Roman" panose="02020603050405020304" pitchFamily="18" charset="0"/>
                <a:cs typeface="Times New Roman" panose="02020603050405020304" pitchFamily="18" charset="0"/>
              </a:rPr>
              <a:t>Esteves</a:t>
            </a:r>
            <a:r>
              <a:rPr lang="en-AU" sz="2400" dirty="0" smtClean="0">
                <a:latin typeface="Times New Roman" panose="02020603050405020304" pitchFamily="18" charset="0"/>
                <a:cs typeface="Times New Roman" panose="02020603050405020304" pitchFamily="18" charset="0"/>
              </a:rPr>
              <a:t>, A. </a:t>
            </a:r>
            <a:r>
              <a:rPr lang="en-AU" sz="2400" dirty="0">
                <a:latin typeface="Times New Roman" panose="02020603050405020304" pitchFamily="18" charset="0"/>
                <a:cs typeface="Times New Roman" panose="02020603050405020304" pitchFamily="18" charset="0"/>
              </a:rPr>
              <a:t>&amp;</a:t>
            </a:r>
            <a:r>
              <a:rPr lang="en-AU" sz="2400" dirty="0" smtClean="0">
                <a:latin typeface="Times New Roman" panose="02020603050405020304" pitchFamily="18" charset="0"/>
                <a:cs typeface="Times New Roman" panose="02020603050405020304" pitchFamily="18" charset="0"/>
              </a:rPr>
              <a:t> </a:t>
            </a:r>
            <a:r>
              <a:rPr lang="en-AU" sz="2400" b="1" dirty="0" smtClean="0">
                <a:latin typeface="Times New Roman" panose="02020603050405020304" pitchFamily="18" charset="0"/>
                <a:cs typeface="Times New Roman" panose="02020603050405020304" pitchFamily="18" charset="0"/>
              </a:rPr>
              <a:t>G. Ivanova </a:t>
            </a:r>
            <a:r>
              <a:rPr lang="en-AU" sz="2400" dirty="0" smtClean="0">
                <a:latin typeface="Times New Roman" panose="02020603050405020304" pitchFamily="18" charset="0"/>
                <a:cs typeface="Times New Roman" panose="02020603050405020304" pitchFamily="18" charset="0"/>
              </a:rPr>
              <a:t>(2015). Using Social and Economic Impact Assessment to guide local supplier development initiatives. </a:t>
            </a:r>
            <a:r>
              <a:rPr lang="en-AU" sz="2400" i="1" dirty="0" smtClean="0">
                <a:latin typeface="Times New Roman" panose="02020603050405020304" pitchFamily="18" charset="0"/>
                <a:cs typeface="Times New Roman" panose="02020603050405020304" pitchFamily="18" charset="0"/>
              </a:rPr>
              <a:t>Handbook of Research Methods and Applications in Economic Geography,</a:t>
            </a:r>
            <a:r>
              <a:rPr lang="en-AU" sz="2400" dirty="0" smtClean="0">
                <a:latin typeface="Times New Roman" panose="02020603050405020304" pitchFamily="18" charset="0"/>
                <a:cs typeface="Times New Roman" panose="02020603050405020304" pitchFamily="18" charset="0"/>
              </a:rPr>
              <a:t> Cheltenham, Edward Elgar.</a:t>
            </a:r>
          </a:p>
          <a:p>
            <a:pPr lvl="0" fontAlgn="base">
              <a:spcBef>
                <a:spcPct val="30000"/>
              </a:spcBef>
              <a:spcAft>
                <a:spcPct val="0"/>
              </a:spcAft>
              <a:defRPr/>
            </a:pPr>
            <a:endParaRPr lang="en-AU" sz="24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defRPr/>
            </a:pPr>
            <a:endParaRPr lang="en-AU" sz="2400" dirty="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lvl="0" algn="ctr">
              <a:spcBef>
                <a:spcPct val="0"/>
              </a:spcBef>
              <a:defRPr/>
            </a:pPr>
            <a:r>
              <a:rPr lang="en-AU" sz="4000" dirty="0" smtClean="0"/>
              <a:t>Further reading</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0" y="859220"/>
            <a:ext cx="8858279" cy="5783336"/>
          </a:xfrm>
          <a:prstGeom prst="rect">
            <a:avLst/>
          </a:prstGeom>
        </p:spPr>
        <p:txBody>
          <a:bodyPr>
            <a:normAutofit fontScale="77500" lnSpcReduction="20000"/>
          </a:bodyPr>
          <a:lstStyle/>
          <a:p>
            <a:pPr fontAlgn="base">
              <a:spcBef>
                <a:spcPct val="30000"/>
              </a:spcBef>
              <a:spcAft>
                <a:spcPct val="0"/>
              </a:spcAft>
              <a:buFont typeface="Arial"/>
              <a:buChar char="•"/>
              <a:defRPr/>
            </a:pPr>
            <a:r>
              <a:rPr lang="en-CA" sz="2800" dirty="0" smtClean="0">
                <a:latin typeface="Times New Roman" panose="02020603050405020304" pitchFamily="18" charset="0"/>
                <a:cs typeface="Times New Roman" panose="02020603050405020304" pitchFamily="18" charset="0"/>
              </a:rPr>
              <a:t>  </a:t>
            </a:r>
            <a:r>
              <a:rPr lang="en-AU" sz="2800" i="1" dirty="0" smtClean="0">
                <a:latin typeface="Times New Roman" panose="02020603050405020304" pitchFamily="18" charset="0"/>
                <a:cs typeface="Times New Roman" panose="02020603050405020304" pitchFamily="18" charset="0"/>
              </a:rPr>
              <a:t>Health Care Services (HCS) </a:t>
            </a:r>
            <a:r>
              <a:rPr lang="en-AU" sz="2800" dirty="0" smtClean="0">
                <a:latin typeface="Times New Roman" panose="02020603050405020304" pitchFamily="18" charset="0"/>
                <a:cs typeface="Times New Roman" panose="02020603050405020304" pitchFamily="18" charset="0"/>
              </a:rPr>
              <a:t>industry </a:t>
            </a:r>
            <a:r>
              <a:rPr lang="en-CA" sz="2800" dirty="0" smtClean="0">
                <a:latin typeface="Times New Roman" panose="02020603050405020304" pitchFamily="18" charset="0"/>
                <a:cs typeface="Times New Roman" panose="02020603050405020304" pitchFamily="18" charset="0"/>
              </a:rPr>
              <a:t>(</a:t>
            </a:r>
            <a:r>
              <a:rPr lang="en-CA" sz="2800" dirty="0" err="1" smtClean="0">
                <a:latin typeface="Times New Roman" panose="02020603050405020304" pitchFamily="18" charset="0"/>
                <a:cs typeface="Times New Roman" panose="02020603050405020304" pitchFamily="18" charset="0"/>
              </a:rPr>
              <a:t>eg</a:t>
            </a:r>
            <a:r>
              <a:rPr lang="en-CA" sz="2800" dirty="0" smtClean="0">
                <a:latin typeface="Times New Roman" panose="02020603050405020304" pitchFamily="18" charset="0"/>
                <a:cs typeface="Times New Roman" panose="02020603050405020304" pitchFamily="18" charset="0"/>
              </a:rPr>
              <a:t> hospitals, general practice, specialists, pathology, diagnostic, ambulance) is an important part of prosperous regions.</a:t>
            </a:r>
          </a:p>
          <a:p>
            <a:pPr lvl="0" fontAlgn="base">
              <a:spcBef>
                <a:spcPct val="30000"/>
              </a:spcBef>
              <a:spcAft>
                <a:spcPct val="0"/>
              </a:spcAft>
              <a:buFont typeface="Arial"/>
              <a:buChar char="•"/>
              <a:defRPr/>
            </a:pPr>
            <a:endParaRPr lang="en-AU" sz="26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buFont typeface="Arial"/>
              <a:buChar char="•"/>
              <a:defRPr/>
            </a:pPr>
            <a:r>
              <a:rPr lang="en-AU" sz="2600" dirty="0" smtClean="0">
                <a:latin typeface="Times New Roman" panose="02020603050405020304" pitchFamily="18" charset="0"/>
                <a:cs typeface="Times New Roman" panose="02020603050405020304" pitchFamily="18" charset="0"/>
              </a:rPr>
              <a:t> </a:t>
            </a:r>
            <a:r>
              <a:rPr lang="en-AU" sz="2800" dirty="0" smtClean="0">
                <a:latin typeface="Times New Roman" panose="02020603050405020304" pitchFamily="18" charset="0"/>
                <a:cs typeface="Times New Roman" panose="02020603050405020304" pitchFamily="18" charset="0"/>
              </a:rPr>
              <a:t>Quality </a:t>
            </a:r>
            <a:r>
              <a:rPr lang="en-AU" sz="2800" i="1" dirty="0" smtClean="0">
                <a:latin typeface="Times New Roman" panose="02020603050405020304" pitchFamily="18" charset="0"/>
                <a:cs typeface="Times New Roman" panose="02020603050405020304" pitchFamily="18" charset="0"/>
              </a:rPr>
              <a:t>HCS </a:t>
            </a:r>
            <a:r>
              <a:rPr lang="en-AU" sz="2800" dirty="0" smtClean="0">
                <a:latin typeface="Times New Roman" panose="02020603050405020304" pitchFamily="18" charset="0"/>
                <a:cs typeface="Times New Roman" panose="02020603050405020304" pitchFamily="18" charset="0"/>
              </a:rPr>
              <a:t>is crucial </a:t>
            </a:r>
            <a:r>
              <a:rPr lang="en-AU" sz="2800" dirty="0">
                <a:latin typeface="Times New Roman" panose="02020603050405020304" pitchFamily="18" charset="0"/>
                <a:cs typeface="Times New Roman" panose="02020603050405020304" pitchFamily="18" charset="0"/>
              </a:rPr>
              <a:t>for attracting new industries, retaining the existing ones and attributing to the overall social and economic prosperity of the region.</a:t>
            </a:r>
            <a:r>
              <a:rPr lang="en-CA" sz="2800" dirty="0" smtClean="0">
                <a:latin typeface="Times New Roman" panose="02020603050405020304" pitchFamily="18" charset="0"/>
                <a:cs typeface="Times New Roman" panose="02020603050405020304" pitchFamily="18" charset="0"/>
              </a:rPr>
              <a:t> </a:t>
            </a:r>
          </a:p>
          <a:p>
            <a:pPr lvl="0" fontAlgn="base">
              <a:spcBef>
                <a:spcPct val="30000"/>
              </a:spcBef>
              <a:spcAft>
                <a:spcPct val="0"/>
              </a:spcAft>
              <a:buFont typeface="Arial"/>
              <a:buChar char="•"/>
              <a:defRPr/>
            </a:pPr>
            <a:endParaRPr lang="en-CA" sz="2800" i="1"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buFont typeface="Arial"/>
              <a:buChar char="•"/>
              <a:defRPr/>
            </a:pPr>
            <a:r>
              <a:rPr lang="en-AU" sz="2800" i="1" dirty="0" smtClean="0">
                <a:latin typeface="Times New Roman" panose="02020603050405020304" pitchFamily="18" charset="0"/>
                <a:cs typeface="Times New Roman" panose="02020603050405020304" pitchFamily="18" charset="0"/>
              </a:rPr>
              <a:t> HCS </a:t>
            </a:r>
            <a:r>
              <a:rPr lang="en-AU" sz="2800" dirty="0" smtClean="0">
                <a:latin typeface="Times New Roman" panose="02020603050405020304" pitchFamily="18" charset="0"/>
                <a:cs typeface="Times New Roman" panose="02020603050405020304" pitchFamily="18" charset="0"/>
              </a:rPr>
              <a:t>industry creates employment </a:t>
            </a:r>
            <a:r>
              <a:rPr lang="en-AU" sz="2800" dirty="0">
                <a:latin typeface="Times New Roman" panose="02020603050405020304" pitchFamily="18" charset="0"/>
                <a:cs typeface="Times New Roman" panose="02020603050405020304" pitchFamily="18" charset="0"/>
              </a:rPr>
              <a:t>and </a:t>
            </a:r>
            <a:r>
              <a:rPr lang="en-AU" sz="2800" dirty="0" smtClean="0">
                <a:latin typeface="Times New Roman" panose="02020603050405020304" pitchFamily="18" charset="0"/>
                <a:cs typeface="Times New Roman" panose="02020603050405020304" pitchFamily="18" charset="0"/>
              </a:rPr>
              <a:t>generates income but </a:t>
            </a:r>
            <a:r>
              <a:rPr lang="en-AU" sz="2800" dirty="0">
                <a:latin typeface="Times New Roman" panose="02020603050405020304" pitchFamily="18" charset="0"/>
                <a:cs typeface="Times New Roman" panose="02020603050405020304" pitchFamily="18" charset="0"/>
              </a:rPr>
              <a:t>it does not necessarily create linkages with other industries in the </a:t>
            </a:r>
            <a:r>
              <a:rPr lang="en-AU" sz="2800" dirty="0" smtClean="0">
                <a:latin typeface="Times New Roman" panose="02020603050405020304" pitchFamily="18" charset="0"/>
                <a:cs typeface="Times New Roman" panose="02020603050405020304" pitchFamily="18" charset="0"/>
              </a:rPr>
              <a:t>region </a:t>
            </a:r>
            <a:r>
              <a:rPr lang="en-AU" sz="2800" dirty="0">
                <a:latin typeface="Times New Roman" panose="02020603050405020304" pitchFamily="18" charset="0"/>
                <a:cs typeface="Times New Roman" panose="02020603050405020304" pitchFamily="18" charset="0"/>
              </a:rPr>
              <a:t>and therefore it does not contribute fully to the prosperity of the regions. </a:t>
            </a:r>
            <a:endParaRPr lang="en-CA" sz="28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buFont typeface="Arial"/>
              <a:buChar char="•"/>
              <a:defRPr/>
            </a:pPr>
            <a:endParaRPr lang="en-AU" sz="26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buFont typeface="Arial"/>
              <a:buChar char="•"/>
              <a:defRPr/>
            </a:pPr>
            <a:r>
              <a:rPr lang="en-AU" sz="2600" dirty="0" smtClean="0">
                <a:latin typeface="Times New Roman" panose="02020603050405020304" pitchFamily="18" charset="0"/>
                <a:cs typeface="Times New Roman" panose="02020603050405020304" pitchFamily="18" charset="0"/>
              </a:rPr>
              <a:t> </a:t>
            </a:r>
            <a:r>
              <a:rPr lang="en-AU" sz="3100" dirty="0" smtClean="0">
                <a:latin typeface="Times New Roman" panose="02020603050405020304" pitchFamily="18" charset="0"/>
                <a:cs typeface="Times New Roman" panose="02020603050405020304" pitchFamily="18" charset="0"/>
              </a:rPr>
              <a:t>The </a:t>
            </a:r>
            <a:r>
              <a:rPr lang="en-AU" sz="3100" dirty="0">
                <a:latin typeface="Times New Roman" panose="02020603050405020304" pitchFamily="18" charset="0"/>
                <a:cs typeface="Times New Roman" panose="02020603050405020304" pitchFamily="18" charset="0"/>
              </a:rPr>
              <a:t>economic impact </a:t>
            </a:r>
            <a:r>
              <a:rPr lang="en-AU" sz="3100" dirty="0" smtClean="0">
                <a:latin typeface="Times New Roman" panose="02020603050405020304" pitchFamily="18" charset="0"/>
                <a:cs typeface="Times New Roman" panose="02020603050405020304" pitchFamily="18" charset="0"/>
              </a:rPr>
              <a:t>assessment (</a:t>
            </a:r>
            <a:r>
              <a:rPr lang="en-AU" sz="3100" dirty="0" err="1" smtClean="0">
                <a:latin typeface="Times New Roman" panose="02020603050405020304" pitchFamily="18" charset="0"/>
                <a:cs typeface="Times New Roman" panose="02020603050405020304" pitchFamily="18" charset="0"/>
              </a:rPr>
              <a:t>EcIA</a:t>
            </a:r>
            <a:r>
              <a:rPr lang="en-AU" sz="3100" dirty="0" smtClean="0">
                <a:latin typeface="Times New Roman" panose="02020603050405020304" pitchFamily="18" charset="0"/>
                <a:cs typeface="Times New Roman" panose="02020603050405020304" pitchFamily="18" charset="0"/>
              </a:rPr>
              <a:t>) </a:t>
            </a:r>
            <a:r>
              <a:rPr lang="en-AU" sz="3100" dirty="0">
                <a:latin typeface="Times New Roman" panose="02020603050405020304" pitchFamily="18" charset="0"/>
                <a:cs typeface="Times New Roman" panose="02020603050405020304" pitchFamily="18" charset="0"/>
              </a:rPr>
              <a:t>of </a:t>
            </a:r>
            <a:r>
              <a:rPr lang="en-AU" sz="3100" i="1" dirty="0" smtClean="0">
                <a:latin typeface="Times New Roman" panose="02020603050405020304" pitchFamily="18" charset="0"/>
                <a:cs typeface="Times New Roman" panose="02020603050405020304" pitchFamily="18" charset="0"/>
              </a:rPr>
              <a:t>HCS: </a:t>
            </a:r>
          </a:p>
          <a:p>
            <a:pPr lvl="1" fontAlgn="base">
              <a:spcBef>
                <a:spcPct val="30000"/>
              </a:spcBef>
              <a:spcAft>
                <a:spcPct val="0"/>
              </a:spcAft>
              <a:buFont typeface="Arial"/>
              <a:buChar char="•"/>
              <a:defRPr/>
            </a:pPr>
            <a:r>
              <a:rPr lang="en-AU" sz="1600" i="1" dirty="0">
                <a:latin typeface="Times New Roman" panose="02020603050405020304" pitchFamily="18" charset="0"/>
                <a:cs typeface="Times New Roman" panose="02020603050405020304" pitchFamily="18" charset="0"/>
              </a:rPr>
              <a:t> </a:t>
            </a:r>
            <a:r>
              <a:rPr lang="en-AU" sz="1600" i="1" dirty="0" smtClean="0">
                <a:latin typeface="Times New Roman" panose="02020603050405020304" pitchFamily="18" charset="0"/>
                <a:cs typeface="Times New Roman" panose="02020603050405020304" pitchFamily="18" charset="0"/>
              </a:rPr>
              <a:t> </a:t>
            </a:r>
            <a:r>
              <a:rPr lang="en-AU" sz="2300" dirty="0" smtClean="0">
                <a:latin typeface="Times New Roman" panose="02020603050405020304" pitchFamily="18" charset="0"/>
                <a:cs typeface="Times New Roman" panose="02020603050405020304" pitchFamily="18" charset="0"/>
              </a:rPr>
              <a:t>cost </a:t>
            </a:r>
            <a:r>
              <a:rPr lang="en-AU" sz="2300" dirty="0">
                <a:latin typeface="Times New Roman" panose="02020603050405020304" pitchFamily="18" charset="0"/>
                <a:cs typeface="Times New Roman" panose="02020603050405020304" pitchFamily="18" charset="0"/>
              </a:rPr>
              <a:t>effectiveness analysis, cost utility analysis, cost benefit analysis or budget impact </a:t>
            </a:r>
            <a:r>
              <a:rPr lang="en-AU" sz="2300" dirty="0" smtClean="0">
                <a:latin typeface="Times New Roman" panose="02020603050405020304" pitchFamily="18" charset="0"/>
                <a:cs typeface="Times New Roman" panose="02020603050405020304" pitchFamily="18" charset="0"/>
              </a:rPr>
              <a:t>analysis. </a:t>
            </a:r>
          </a:p>
          <a:p>
            <a:pPr lvl="1" fontAlgn="base">
              <a:spcBef>
                <a:spcPct val="30000"/>
              </a:spcBef>
              <a:spcAft>
                <a:spcPct val="0"/>
              </a:spcAft>
              <a:buFont typeface="Arial"/>
              <a:buChar char="•"/>
              <a:defRPr/>
            </a:pPr>
            <a:r>
              <a:rPr lang="en-AU" sz="2300" dirty="0" smtClean="0">
                <a:latin typeface="Times New Roman" panose="02020603050405020304" pitchFamily="18" charset="0"/>
                <a:cs typeface="Times New Roman" panose="02020603050405020304" pitchFamily="18" charset="0"/>
              </a:rPr>
              <a:t>  </a:t>
            </a:r>
            <a:r>
              <a:rPr lang="en-AU" sz="2300" dirty="0">
                <a:latin typeface="Times New Roman" panose="02020603050405020304" pitchFamily="18" charset="0"/>
                <a:cs typeface="Times New Roman" panose="02020603050405020304" pitchFamily="18" charset="0"/>
              </a:rPr>
              <a:t>changes in funding, community demographics, employment and income are </a:t>
            </a:r>
            <a:r>
              <a:rPr lang="en-AU" sz="2300" dirty="0" smtClean="0">
                <a:latin typeface="Times New Roman" panose="02020603050405020304" pitchFamily="18" charset="0"/>
                <a:cs typeface="Times New Roman" panose="02020603050405020304" pitchFamily="18" charset="0"/>
              </a:rPr>
              <a:t>reported. </a:t>
            </a:r>
          </a:p>
          <a:p>
            <a:pPr lvl="1" fontAlgn="base">
              <a:spcBef>
                <a:spcPct val="30000"/>
              </a:spcBef>
              <a:spcAft>
                <a:spcPct val="0"/>
              </a:spcAft>
              <a:buFont typeface="Arial"/>
              <a:buChar char="•"/>
              <a:defRPr/>
            </a:pPr>
            <a:r>
              <a:rPr lang="en-AU" sz="2300" dirty="0">
                <a:latin typeface="Times New Roman" panose="02020603050405020304" pitchFamily="18" charset="0"/>
                <a:cs typeface="Times New Roman" panose="02020603050405020304" pitchFamily="18" charset="0"/>
              </a:rPr>
              <a:t> </a:t>
            </a:r>
            <a:r>
              <a:rPr lang="en-AU" sz="2300" dirty="0" smtClean="0">
                <a:latin typeface="Times New Roman" panose="02020603050405020304" pitchFamily="18" charset="0"/>
                <a:cs typeface="Times New Roman" panose="02020603050405020304" pitchFamily="18" charset="0"/>
              </a:rPr>
              <a:t> general </a:t>
            </a:r>
            <a:r>
              <a:rPr lang="en-AU" sz="2300" dirty="0">
                <a:latin typeface="Times New Roman" panose="02020603050405020304" pitchFamily="18" charset="0"/>
                <a:cs typeface="Times New Roman" panose="02020603050405020304" pitchFamily="18" charset="0"/>
              </a:rPr>
              <a:t>equilibrium or input output (IO) analysis but generally present income, employment and other multipliers at a state or country level. </a:t>
            </a:r>
            <a:endParaRPr lang="en-AU" sz="2300" dirty="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4000" b="0" i="0" u="none" strike="noStrike" kern="1200" cap="none" spc="0" normalizeH="0" baseline="0" noProof="0" dirty="0" smtClean="0">
                <a:ln>
                  <a:noFill/>
                </a:ln>
                <a:solidFill>
                  <a:schemeClr val="tx1"/>
                </a:solidFill>
                <a:effectLst/>
                <a:uLnTx/>
                <a:uFillTx/>
                <a:latin typeface="Perpetua" pitchFamily="18" charset="0"/>
                <a:ea typeface="+mj-ea"/>
                <a:cs typeface="+mj-cs"/>
              </a:rPr>
              <a:t>Introduction 1</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1" y="837658"/>
            <a:ext cx="8858279" cy="5783336"/>
          </a:xfrm>
          <a:prstGeom prst="rect">
            <a:avLst/>
          </a:prstGeom>
        </p:spPr>
        <p:txBody>
          <a:bodyPr>
            <a:normAutofit lnSpcReduction="10000"/>
          </a:bodyPr>
          <a:lstStyle/>
          <a:p>
            <a:pPr fontAlgn="base">
              <a:spcBef>
                <a:spcPct val="30000"/>
              </a:spcBef>
              <a:spcAft>
                <a:spcPct val="0"/>
              </a:spcAft>
              <a:buFont typeface="Arial"/>
              <a:buChar char="•"/>
              <a:defRPr/>
            </a:pPr>
            <a:r>
              <a:rPr lang="en-AU" sz="22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EcIA</a:t>
            </a:r>
            <a:r>
              <a:rPr lang="en-AU" sz="2400" dirty="0">
                <a:latin typeface="Times New Roman" panose="02020603050405020304" pitchFamily="18" charset="0"/>
                <a:cs typeface="Times New Roman" panose="02020603050405020304" pitchFamily="18" charset="0"/>
              </a:rPr>
              <a:t> usually is not extended to the analysis of how the industry fits into the region’s web of industrial interrelationship. </a:t>
            </a:r>
            <a:endParaRPr lang="en-AU" sz="2400" dirty="0" smtClean="0">
              <a:latin typeface="Times New Roman" panose="02020603050405020304" pitchFamily="18" charset="0"/>
              <a:cs typeface="Times New Roman" panose="02020603050405020304" pitchFamily="18" charset="0"/>
            </a:endParaRPr>
          </a:p>
          <a:p>
            <a:pPr fontAlgn="base">
              <a:spcBef>
                <a:spcPct val="30000"/>
              </a:spcBef>
              <a:spcAft>
                <a:spcPct val="0"/>
              </a:spcAft>
              <a:buFont typeface="Arial"/>
              <a:buChar char="•"/>
              <a:defRPr/>
            </a:pPr>
            <a:endParaRPr lang="en-AU" sz="2400" dirty="0" smtClean="0">
              <a:latin typeface="Times New Roman" panose="02020603050405020304" pitchFamily="18" charset="0"/>
              <a:cs typeface="Times New Roman" panose="02020603050405020304" pitchFamily="18" charset="0"/>
            </a:endParaRPr>
          </a:p>
          <a:p>
            <a:pPr fontAlgn="base">
              <a:spcBef>
                <a:spcPct val="30000"/>
              </a:spcBef>
              <a:spcAft>
                <a:spcPct val="0"/>
              </a:spcAft>
              <a:buFont typeface="Arial"/>
              <a:buChar char="•"/>
              <a:defRPr/>
            </a:pPr>
            <a:r>
              <a:rPr lang="en-AU" sz="2400" dirty="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There </a:t>
            </a:r>
            <a:r>
              <a:rPr lang="en-AU" sz="2400" dirty="0">
                <a:latin typeface="Times New Roman" panose="02020603050405020304" pitchFamily="18" charset="0"/>
                <a:cs typeface="Times New Roman" panose="02020603050405020304" pitchFamily="18" charset="0"/>
              </a:rPr>
              <a:t>is also a little understanding on how to use the estimated effects to further enhance the value of presence of </a:t>
            </a:r>
            <a:r>
              <a:rPr lang="en-AU" sz="2400" i="1" dirty="0">
                <a:latin typeface="Times New Roman" panose="02020603050405020304" pitchFamily="18" charset="0"/>
                <a:cs typeface="Times New Roman" panose="02020603050405020304" pitchFamily="18" charset="0"/>
              </a:rPr>
              <a:t>HCS </a:t>
            </a:r>
            <a:r>
              <a:rPr lang="en-AU" sz="2400" dirty="0">
                <a:latin typeface="Times New Roman" panose="02020603050405020304" pitchFamily="18" charset="0"/>
                <a:cs typeface="Times New Roman" panose="02020603050405020304" pitchFamily="18" charset="0"/>
              </a:rPr>
              <a:t>in the region.</a:t>
            </a:r>
          </a:p>
          <a:p>
            <a:pPr lvl="0" fontAlgn="base">
              <a:spcBef>
                <a:spcPct val="30000"/>
              </a:spcBef>
              <a:spcAft>
                <a:spcPct val="0"/>
              </a:spcAft>
              <a:buFont typeface="Arial"/>
              <a:buChar char="•"/>
              <a:defRPr/>
            </a:pPr>
            <a:endParaRPr lang="en-AU" sz="2400" dirty="0" smtClean="0">
              <a:latin typeface="Times New Roman" panose="02020603050405020304" pitchFamily="18" charset="0"/>
              <a:cs typeface="Times New Roman" panose="02020603050405020304" pitchFamily="18" charset="0"/>
            </a:endParaRPr>
          </a:p>
          <a:p>
            <a:pPr lvl="0"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Another issue is that </a:t>
            </a:r>
            <a:r>
              <a:rPr lang="en-AU" sz="2400" dirty="0" smtClean="0">
                <a:latin typeface="Times New Roman" panose="02020603050405020304" pitchFamily="18" charset="0"/>
                <a:cs typeface="Times New Roman" panose="02020603050405020304" pitchFamily="18" charset="0"/>
              </a:rPr>
              <a:t>higher </a:t>
            </a:r>
            <a:r>
              <a:rPr lang="en-AU" sz="2400" dirty="0">
                <a:latin typeface="Times New Roman" panose="02020603050405020304" pitchFamily="18" charset="0"/>
                <a:cs typeface="Times New Roman" panose="02020603050405020304" pitchFamily="18" charset="0"/>
              </a:rPr>
              <a:t>spending does not mean higher average life expectancy – there is the need to improve the </a:t>
            </a:r>
            <a:r>
              <a:rPr lang="en-AU" sz="2400" i="1" dirty="0" smtClean="0">
                <a:latin typeface="Times New Roman" panose="02020603050405020304" pitchFamily="18" charset="0"/>
                <a:cs typeface="Times New Roman" panose="02020603050405020304" pitchFamily="18" charset="0"/>
              </a:rPr>
              <a:t>HCS</a:t>
            </a:r>
            <a:r>
              <a:rPr lang="en-AU" sz="2400" dirty="0" smtClean="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at regional level at the same amount of funding</a:t>
            </a:r>
            <a:r>
              <a:rPr lang="en-AU" sz="2400" dirty="0" smtClean="0">
                <a:latin typeface="Times New Roman" panose="02020603050405020304" pitchFamily="18" charset="0"/>
                <a:cs typeface="Times New Roman" panose="02020603050405020304" pitchFamily="18" charset="0"/>
              </a:rPr>
              <a:t>. </a:t>
            </a:r>
          </a:p>
          <a:p>
            <a:pPr fontAlgn="base">
              <a:spcBef>
                <a:spcPct val="30000"/>
              </a:spcBef>
              <a:spcAft>
                <a:spcPct val="0"/>
              </a:spcAft>
              <a:buFont typeface="Arial"/>
              <a:buChar char="•"/>
              <a:defRPr/>
            </a:pPr>
            <a:endParaRPr lang="en-AU" sz="2400" dirty="0" smtClean="0">
              <a:latin typeface="Times New Roman" panose="02020603050405020304" pitchFamily="18" charset="0"/>
              <a:cs typeface="Times New Roman" panose="02020603050405020304" pitchFamily="18" charset="0"/>
            </a:endParaRPr>
          </a:p>
          <a:p>
            <a:pPr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 Health </a:t>
            </a:r>
            <a:r>
              <a:rPr lang="en-AU" sz="2400" dirty="0">
                <a:latin typeface="Times New Roman" panose="02020603050405020304" pitchFamily="18" charset="0"/>
                <a:cs typeface="Times New Roman" panose="02020603050405020304" pitchFamily="18" charset="0"/>
              </a:rPr>
              <a:t>outcome such as mortality and morbidity depends on health factors which are influenced by programs and policies with socio economic factors including employment, income and access to the clinical care contribute to 60% of health outcomes. </a:t>
            </a: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4000" b="0" i="0" u="none" strike="noStrike" kern="1200" cap="none" spc="0" normalizeH="0" baseline="0" noProof="0" dirty="0" smtClean="0">
                <a:ln>
                  <a:noFill/>
                </a:ln>
                <a:solidFill>
                  <a:schemeClr val="tx1"/>
                </a:solidFill>
                <a:effectLst/>
                <a:uLnTx/>
                <a:uFillTx/>
                <a:latin typeface="Perpetua" pitchFamily="18" charset="0"/>
                <a:ea typeface="+mj-ea"/>
                <a:cs typeface="+mj-cs"/>
              </a:rPr>
              <a:t>Introduction 2</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685813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1" y="605967"/>
            <a:ext cx="8858279" cy="5783336"/>
          </a:xfrm>
          <a:prstGeom prst="rect">
            <a:avLst/>
          </a:prstGeom>
        </p:spPr>
        <p:txBody>
          <a:bodyPr>
            <a:normAutofit/>
          </a:bodyPr>
          <a:lstStyle/>
          <a:p>
            <a:pPr lvl="0" fontAlgn="base">
              <a:spcBef>
                <a:spcPct val="30000"/>
              </a:spcBef>
              <a:spcAft>
                <a:spcPct val="0"/>
              </a:spcAft>
              <a:buFont typeface="Arial"/>
              <a:buChar char="•"/>
              <a:defRPr/>
            </a:pPr>
            <a:r>
              <a:rPr lang="en-AU" sz="2200"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The new methodology of identifying the potential to enhance the value of the </a:t>
            </a:r>
            <a:r>
              <a:rPr lang="en-AU" sz="2400" i="1" dirty="0" smtClean="0">
                <a:latin typeface="Times New Roman" panose="02020603050405020304" pitchFamily="18" charset="0"/>
                <a:cs typeface="Times New Roman" panose="02020603050405020304" pitchFamily="18" charset="0"/>
              </a:rPr>
              <a:t>HCS</a:t>
            </a:r>
            <a:endParaRPr lang="en-CA" sz="2400" i="1" dirty="0" smtClean="0">
              <a:latin typeface="Times New Roman" panose="02020603050405020304" pitchFamily="18" charset="0"/>
              <a:cs typeface="Times New Roman" panose="02020603050405020304" pitchFamily="18" charset="0"/>
            </a:endParaRPr>
          </a:p>
          <a:p>
            <a:pPr lvl="1" fontAlgn="base">
              <a:spcBef>
                <a:spcPct val="30000"/>
              </a:spcBef>
              <a:spcAft>
                <a:spcPct val="0"/>
              </a:spcAft>
              <a:buFont typeface="Arial"/>
              <a:buChar char="•"/>
              <a:defRPr/>
            </a:pPr>
            <a:r>
              <a:rPr lang="en-CA" sz="160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U</a:t>
            </a:r>
            <a:r>
              <a:rPr lang="en-AU" dirty="0" err="1" smtClean="0">
                <a:latin typeface="Times New Roman" panose="02020603050405020304" pitchFamily="18" charset="0"/>
                <a:cs typeface="Times New Roman" panose="02020603050405020304" pitchFamily="18" charset="0"/>
              </a:rPr>
              <a:t>nderstand</a:t>
            </a: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the regional structure using </a:t>
            </a:r>
            <a:r>
              <a:rPr lang="en-AU" dirty="0" err="1" smtClean="0">
                <a:latin typeface="Times New Roman" panose="02020603050405020304" pitchFamily="18" charset="0"/>
                <a:cs typeface="Times New Roman" panose="02020603050405020304" pitchFamily="18" charset="0"/>
              </a:rPr>
              <a:t>EcIA</a:t>
            </a:r>
            <a:r>
              <a:rPr lang="en-AU" dirty="0" smtClean="0">
                <a:latin typeface="Times New Roman" panose="02020603050405020304" pitchFamily="18" charset="0"/>
                <a:cs typeface="Times New Roman" panose="02020603050405020304" pitchFamily="18" charset="0"/>
              </a:rPr>
              <a:t> tools</a:t>
            </a:r>
          </a:p>
          <a:p>
            <a:pPr lvl="1" fontAlgn="base">
              <a:spcBef>
                <a:spcPct val="30000"/>
              </a:spcBef>
              <a:spcAft>
                <a:spcPct val="0"/>
              </a:spcAft>
              <a:buFont typeface="Arial"/>
              <a:buChar char="•"/>
              <a:defRPr/>
            </a:pPr>
            <a:r>
              <a:rPr lang="en-AU" dirty="0">
                <a:latin typeface="Times New Roman" panose="02020603050405020304" pitchFamily="18" charset="0"/>
                <a:cs typeface="Times New Roman" panose="02020603050405020304" pitchFamily="18" charset="0"/>
              </a:rPr>
              <a:t> </a:t>
            </a:r>
            <a:r>
              <a:rPr lang="en-AU" dirty="0" smtClean="0">
                <a:latin typeface="Times New Roman" panose="02020603050405020304" pitchFamily="18" charset="0"/>
                <a:cs typeface="Times New Roman" panose="02020603050405020304" pitchFamily="18" charset="0"/>
              </a:rPr>
              <a:t> Key sectors of the region (Input Output Analysis)</a:t>
            </a:r>
          </a:p>
          <a:p>
            <a:pPr lvl="1" fontAlgn="base">
              <a:spcBef>
                <a:spcPct val="30000"/>
              </a:spcBef>
              <a:spcAft>
                <a:spcPct val="0"/>
              </a:spcAft>
              <a:buFont typeface="Arial"/>
              <a:buChar char="•"/>
              <a:defRPr/>
            </a:pPr>
            <a:r>
              <a:rPr lang="en-AU" dirty="0" smtClean="0">
                <a:latin typeface="Times New Roman" panose="02020603050405020304" pitchFamily="18" charset="0"/>
                <a:cs typeface="Times New Roman" panose="02020603050405020304" pitchFamily="18" charset="0"/>
              </a:rPr>
              <a:t>  Connections of key sectors and HCS industry in the region</a:t>
            </a:r>
          </a:p>
          <a:p>
            <a:pPr lvl="1" fontAlgn="base">
              <a:spcBef>
                <a:spcPct val="30000"/>
              </a:spcBef>
              <a:spcAft>
                <a:spcPct val="0"/>
              </a:spcAft>
              <a:buFont typeface="Arial"/>
              <a:buChar char="•"/>
              <a:defRPr/>
            </a:pPr>
            <a:r>
              <a:rPr lang="en-AU" dirty="0" smtClean="0">
                <a:latin typeface="Times New Roman" panose="02020603050405020304" pitchFamily="18" charset="0"/>
                <a:cs typeface="Times New Roman" panose="02020603050405020304" pitchFamily="18" charset="0"/>
              </a:rPr>
              <a:t>  Using procurement strategies to increase value of HCS at regional level</a:t>
            </a:r>
          </a:p>
          <a:p>
            <a:pPr fontAlgn="base">
              <a:spcBef>
                <a:spcPct val="30000"/>
              </a:spcBef>
              <a:spcAft>
                <a:spcPct val="0"/>
              </a:spcAft>
              <a:defRPr/>
            </a:pPr>
            <a:r>
              <a:rPr kumimoji="0" lang="en-AU"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AU"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fontAlgn="base">
              <a:spcBef>
                <a:spcPct val="30000"/>
              </a:spcBef>
              <a:spcAft>
                <a:spcPct val="0"/>
              </a:spcAft>
              <a:buFont typeface="Arial"/>
              <a:buChar char="•"/>
              <a:defRPr/>
            </a:pPr>
            <a:r>
              <a:rPr kumimoji="0" lang="en-AU"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AU"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Case study: </a:t>
            </a:r>
            <a:r>
              <a:rPr lang="en-AU" sz="2400" dirty="0" smtClean="0">
                <a:latin typeface="Times New Roman" panose="02020603050405020304" pitchFamily="18" charset="0"/>
                <a:cs typeface="Times New Roman" panose="02020603050405020304" pitchFamily="18" charset="0"/>
              </a:rPr>
              <a:t>Fitzroy </a:t>
            </a:r>
            <a:r>
              <a:rPr lang="en-AU" sz="2400" dirty="0">
                <a:latin typeface="Times New Roman" panose="02020603050405020304" pitchFamily="18" charset="0"/>
                <a:cs typeface="Times New Roman" panose="02020603050405020304" pitchFamily="18" charset="0"/>
              </a:rPr>
              <a:t>SD region, Queensland, Australia</a:t>
            </a:r>
            <a:endParaRPr kumimoji="0" lang="en-AU"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4000" b="0" i="0" u="none" strike="noStrike" kern="1200" cap="none" spc="0" normalizeH="0" baseline="0" noProof="0" dirty="0" smtClean="0">
                <a:ln>
                  <a:noFill/>
                </a:ln>
                <a:solidFill>
                  <a:schemeClr val="tx1"/>
                </a:solidFill>
                <a:effectLst/>
                <a:uLnTx/>
                <a:uFillTx/>
                <a:latin typeface="Perpetua" pitchFamily="18" charset="0"/>
                <a:ea typeface="+mj-ea"/>
                <a:cs typeface="+mj-cs"/>
              </a:rPr>
              <a:t>Methodology</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22445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0" y="1143000"/>
            <a:ext cx="8858280" cy="4850297"/>
          </a:xfrm>
          <a:prstGeom prst="rect">
            <a:avLst/>
          </a:prstGeom>
        </p:spPr>
        <p:txBody>
          <a:bodyPr>
            <a:noAutofit/>
          </a:bodyPr>
          <a:lstStyle/>
          <a:p>
            <a:pPr marL="285750" indent="-28575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The </a:t>
            </a:r>
            <a:r>
              <a:rPr lang="en-AU" sz="2400" dirty="0">
                <a:latin typeface="Times New Roman" panose="02020603050405020304" pitchFamily="18" charset="0"/>
                <a:cs typeface="Times New Roman" panose="02020603050405020304" pitchFamily="18" charset="0"/>
              </a:rPr>
              <a:t>IO </a:t>
            </a:r>
            <a:r>
              <a:rPr lang="en-AU" sz="2400" dirty="0" smtClean="0">
                <a:latin typeface="Times New Roman" panose="02020603050405020304" pitchFamily="18" charset="0"/>
                <a:cs typeface="Times New Roman" panose="02020603050405020304" pitchFamily="18" charset="0"/>
              </a:rPr>
              <a:t>technique: structure </a:t>
            </a:r>
            <a:r>
              <a:rPr lang="en-AU" sz="2400" dirty="0">
                <a:latin typeface="Times New Roman" panose="02020603050405020304" pitchFamily="18" charset="0"/>
                <a:cs typeface="Times New Roman" panose="02020603050405020304" pitchFamily="18" charset="0"/>
              </a:rPr>
              <a:t>of economy, the effects of changes in a given sector(s) and/or final demand and a key sector analysis</a:t>
            </a:r>
            <a:r>
              <a:rPr lang="en-AU" sz="24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AU"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Demand </a:t>
            </a:r>
            <a:r>
              <a:rPr lang="en-AU" sz="2400" dirty="0">
                <a:latin typeface="Times New Roman" panose="02020603050405020304" pitchFamily="18" charset="0"/>
                <a:cs typeface="Times New Roman" panose="02020603050405020304" pitchFamily="18" charset="0"/>
              </a:rPr>
              <a:t>and supply driven effects (backward and forward </a:t>
            </a:r>
            <a:r>
              <a:rPr lang="en-AU" sz="2400" dirty="0" smtClean="0">
                <a:latin typeface="Times New Roman" panose="02020603050405020304" pitchFamily="18" charset="0"/>
                <a:cs typeface="Times New Roman" panose="02020603050405020304" pitchFamily="18" charset="0"/>
              </a:rPr>
              <a:t>linkages). </a:t>
            </a:r>
          </a:p>
          <a:p>
            <a:pPr marL="742950" lvl="1" indent="-285750">
              <a:buFont typeface="Arial" panose="020B0604020202020204" pitchFamily="34" charset="0"/>
              <a:buChar char="•"/>
            </a:pPr>
            <a:endParaRPr lang="en-AU"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AU" sz="2000" dirty="0" smtClean="0">
                <a:latin typeface="Times New Roman" panose="02020603050405020304" pitchFamily="18" charset="0"/>
                <a:cs typeface="Times New Roman" panose="02020603050405020304" pitchFamily="18" charset="0"/>
              </a:rPr>
              <a:t>Backward linkages: demand </a:t>
            </a:r>
            <a:r>
              <a:rPr lang="en-AU" sz="2000" dirty="0">
                <a:latin typeface="Times New Roman" panose="02020603050405020304" pitchFamily="18" charset="0"/>
                <a:cs typeface="Times New Roman" panose="02020603050405020304" pitchFamily="18" charset="0"/>
              </a:rPr>
              <a:t>more inputs from the sectors whose products are used as inputs to the </a:t>
            </a:r>
            <a:r>
              <a:rPr lang="en-AU" sz="2000" i="1" dirty="0">
                <a:latin typeface="Times New Roman" panose="02020603050405020304" pitchFamily="18" charset="0"/>
                <a:cs typeface="Times New Roman" panose="02020603050405020304" pitchFamily="18" charset="0"/>
              </a:rPr>
              <a:t>HCS </a:t>
            </a:r>
            <a:r>
              <a:rPr lang="en-AU" sz="2000" dirty="0">
                <a:latin typeface="Times New Roman" panose="02020603050405020304" pitchFamily="18" charset="0"/>
                <a:cs typeface="Times New Roman" panose="02020603050405020304" pitchFamily="18" charset="0"/>
              </a:rPr>
              <a:t>sector (e.g. </a:t>
            </a:r>
            <a:r>
              <a:rPr lang="en-AU" sz="2000" i="1" dirty="0">
                <a:latin typeface="Times New Roman" panose="02020603050405020304" pitchFamily="18" charset="0"/>
                <a:cs typeface="Times New Roman" panose="02020603050405020304" pitchFamily="18" charset="0"/>
              </a:rPr>
              <a:t>Accommodation and Food Services </a:t>
            </a:r>
            <a:r>
              <a:rPr lang="en-AU" sz="2000" dirty="0" smtClean="0">
                <a:latin typeface="Times New Roman" panose="02020603050405020304" pitchFamily="18" charset="0"/>
                <a:cs typeface="Times New Roman" panose="02020603050405020304" pitchFamily="18" charset="0"/>
              </a:rPr>
              <a:t>industry). This effect is limited to what inputs are available in the region.</a:t>
            </a:r>
          </a:p>
          <a:p>
            <a:pPr marL="742950" lvl="1" indent="-285750">
              <a:buFont typeface="Arial" panose="020B0604020202020204" pitchFamily="34" charset="0"/>
              <a:buChar char="•"/>
            </a:pPr>
            <a:endParaRPr lang="en-AU"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AU" sz="2000" dirty="0" smtClean="0">
                <a:latin typeface="Times New Roman" panose="02020603050405020304" pitchFamily="18" charset="0"/>
                <a:cs typeface="Times New Roman" panose="02020603050405020304" pitchFamily="18" charset="0"/>
              </a:rPr>
              <a:t>Forward linkages: sells </a:t>
            </a:r>
            <a:r>
              <a:rPr lang="en-AU" sz="2000" dirty="0">
                <a:latin typeface="Times New Roman" panose="02020603050405020304" pitchFamily="18" charset="0"/>
                <a:cs typeface="Times New Roman" panose="02020603050405020304" pitchFamily="18" charset="0"/>
              </a:rPr>
              <a:t>more of its services to other </a:t>
            </a:r>
            <a:r>
              <a:rPr lang="en-AU" sz="2000" dirty="0" smtClean="0">
                <a:latin typeface="Times New Roman" panose="02020603050405020304" pitchFamily="18" charset="0"/>
                <a:cs typeface="Times New Roman" panose="02020603050405020304" pitchFamily="18" charset="0"/>
              </a:rPr>
              <a:t>sectors. </a:t>
            </a:r>
            <a:r>
              <a:rPr lang="en-AU" sz="2000" dirty="0">
                <a:latin typeface="Times New Roman" panose="02020603050405020304" pitchFamily="18" charset="0"/>
                <a:cs typeface="Times New Roman" panose="02020603050405020304" pitchFamily="18" charset="0"/>
              </a:rPr>
              <a:t>This effect is limited by the level of the population and its health status</a:t>
            </a:r>
            <a:r>
              <a:rPr lang="en-AU" sz="20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A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Backward and forward linkages are used to identify the key sectors.</a:t>
            </a:r>
            <a:endParaRPr lang="en-AU" sz="2400" dirty="0"/>
          </a:p>
        </p:txBody>
      </p:sp>
      <p:sp>
        <p:nvSpPr>
          <p:cNvPr id="6" name="Rectangle 2"/>
          <p:cNvSpPr txBox="1">
            <a:spLocks noChangeArrowheads="1"/>
          </p:cNvSpPr>
          <p:nvPr/>
        </p:nvSpPr>
        <p:spPr>
          <a:xfrm>
            <a:off x="285720" y="0"/>
            <a:ext cx="8572560" cy="1143000"/>
          </a:xfrm>
          <a:prstGeom prst="rect">
            <a:avLst/>
          </a:prstGeom>
        </p:spPr>
        <p:txBody>
          <a:bodyPr>
            <a:normAutofit fontScale="92500" lnSpcReduction="10000"/>
          </a:bodyPr>
          <a:lstStyle/>
          <a:p>
            <a:pPr lvl="0" algn="ctr">
              <a:spcBef>
                <a:spcPct val="0"/>
              </a:spcBef>
            </a:pPr>
            <a:r>
              <a:rPr lang="en-CA" sz="4000" dirty="0"/>
              <a:t>The input </a:t>
            </a:r>
            <a:r>
              <a:rPr lang="en-CA" sz="4000" dirty="0" smtClean="0"/>
              <a:t>output (IO) analysis: </a:t>
            </a:r>
            <a:r>
              <a:rPr lang="en-CA" sz="4000" dirty="0"/>
              <a:t>a (very) brief </a:t>
            </a:r>
            <a:r>
              <a:rPr lang="en-CA" sz="4000" dirty="0" smtClean="0"/>
              <a:t>review 1</a:t>
            </a:r>
            <a:endParaRPr lang="en-US" sz="4000" dirty="0">
              <a:latin typeface="Perpetua" pitchFamily="18" charset="0"/>
            </a:endParaRPr>
          </a:p>
        </p:txBody>
      </p:sp>
    </p:spTree>
    <p:extLst>
      <p:ext uri="{BB962C8B-B14F-4D97-AF65-F5344CB8AC3E}">
        <p14:creationId xmlns:p14="http://schemas.microsoft.com/office/powerpoint/2010/main" val="246725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0" y="914400"/>
            <a:ext cx="8858280" cy="5078898"/>
          </a:xfrm>
          <a:prstGeom prst="rect">
            <a:avLst/>
          </a:prstGeom>
        </p:spPr>
        <p:txBody>
          <a:bodyPr>
            <a:noAutofit/>
          </a:bodyPr>
          <a:lstStyle/>
          <a:p>
            <a:pPr defTabSz="914400">
              <a:buFont typeface="Arial" pitchFamily="34" charset="0"/>
              <a:buChar char="•"/>
              <a:defRPr/>
            </a:pPr>
            <a:r>
              <a:rPr lang="en-AU" sz="2400" dirty="0" smtClean="0"/>
              <a:t> A </a:t>
            </a:r>
            <a:r>
              <a:rPr lang="en-AU" sz="2400" i="1" dirty="0"/>
              <a:t>key </a:t>
            </a:r>
            <a:r>
              <a:rPr lang="en-AU" sz="2400" dirty="0" smtClean="0"/>
              <a:t>sector: both </a:t>
            </a:r>
            <a:r>
              <a:rPr lang="en-AU" sz="2400" dirty="0"/>
              <a:t>high backward and forward linkage indexes and low backward and forward spread indexes.</a:t>
            </a:r>
          </a:p>
          <a:p>
            <a:endParaRPr lang="en-AU" sz="2400" dirty="0"/>
          </a:p>
          <a:p>
            <a:pPr marL="285750" indent="-28575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Key </a:t>
            </a:r>
            <a:r>
              <a:rPr lang="en-AU" sz="2400" dirty="0">
                <a:latin typeface="Times New Roman" panose="02020603050405020304" pitchFamily="18" charset="0"/>
                <a:cs typeface="Times New Roman" panose="02020603050405020304" pitchFamily="18" charset="0"/>
              </a:rPr>
              <a:t>sectors of the economy </a:t>
            </a:r>
            <a:r>
              <a:rPr lang="en-AU" sz="2400" dirty="0" smtClean="0">
                <a:latin typeface="Times New Roman" panose="02020603050405020304" pitchFamily="18" charset="0"/>
                <a:cs typeface="Times New Roman" panose="02020603050405020304" pitchFamily="18" charset="0"/>
              </a:rPr>
              <a:t>measure </a:t>
            </a:r>
            <a:r>
              <a:rPr lang="en-AU" sz="2400" dirty="0">
                <a:latin typeface="Times New Roman" panose="02020603050405020304" pitchFamily="18" charset="0"/>
                <a:cs typeface="Times New Roman" panose="02020603050405020304" pitchFamily="18" charset="0"/>
              </a:rPr>
              <a:t>the strength of the relationships of the intermediate </a:t>
            </a:r>
            <a:r>
              <a:rPr lang="en-AU" sz="2400" dirty="0" smtClean="0">
                <a:latin typeface="Times New Roman" panose="02020603050405020304" pitchFamily="18" charset="0"/>
                <a:cs typeface="Times New Roman" panose="02020603050405020304" pitchFamily="18" charset="0"/>
              </a:rPr>
              <a:t>sectors. </a:t>
            </a:r>
          </a:p>
          <a:p>
            <a:pPr marL="742950" lvl="1" indent="-285750">
              <a:buFont typeface="Arial" panose="020B0604020202020204" pitchFamily="34" charset="0"/>
              <a:buChar char="•"/>
            </a:pPr>
            <a:r>
              <a:rPr lang="en-AU" sz="2000" dirty="0" smtClean="0">
                <a:latin typeface="Times New Roman" panose="02020603050405020304" pitchFamily="18" charset="0"/>
                <a:cs typeface="Times New Roman" panose="02020603050405020304" pitchFamily="18" charset="0"/>
              </a:rPr>
              <a:t>E</a:t>
            </a:r>
            <a:r>
              <a:rPr lang="en-CA" sz="2000" dirty="0" err="1" smtClean="0">
                <a:latin typeface="Times New Roman" panose="02020603050405020304" pitchFamily="18" charset="0"/>
                <a:cs typeface="Times New Roman" panose="02020603050405020304" pitchFamily="18" charset="0"/>
              </a:rPr>
              <a:t>conomic</a:t>
            </a:r>
            <a:r>
              <a:rPr lang="en-CA" sz="2000"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development is occurring when the sectors have above average linkages. </a:t>
            </a:r>
            <a:endParaRPr lang="en-CA"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CA" sz="2000" dirty="0" smtClean="0">
                <a:latin typeface="Times New Roman" panose="02020603050405020304" pitchFamily="18" charset="0"/>
                <a:cs typeface="Times New Roman" panose="02020603050405020304" pitchFamily="18" charset="0"/>
              </a:rPr>
              <a:t>Only </a:t>
            </a:r>
            <a:r>
              <a:rPr lang="en-CA" sz="2000" dirty="0">
                <a:latin typeface="Times New Roman" panose="02020603050405020304" pitchFamily="18" charset="0"/>
                <a:cs typeface="Times New Roman" panose="02020603050405020304" pitchFamily="18" charset="0"/>
              </a:rPr>
              <a:t>a small number of sectors can be considered the key sectors which amplify the initial change in the economy more than other sectors. </a:t>
            </a:r>
            <a:endParaRPr lang="en-CA"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CA" sz="2000" dirty="0" smtClean="0">
                <a:latin typeface="Times New Roman" panose="02020603050405020304" pitchFamily="18" charset="0"/>
                <a:cs typeface="Times New Roman" panose="02020603050405020304" pitchFamily="18" charset="0"/>
              </a:rPr>
              <a:t>Therefore</a:t>
            </a:r>
            <a:r>
              <a:rPr lang="en-CA" sz="2000" dirty="0">
                <a:latin typeface="Times New Roman" panose="02020603050405020304" pitchFamily="18" charset="0"/>
                <a:cs typeface="Times New Roman" panose="02020603050405020304" pitchFamily="18" charset="0"/>
              </a:rPr>
              <a:t>, the identification of the key sectors can assist in economic planning to stimulate overall economic growth</a:t>
            </a:r>
            <a:r>
              <a:rPr lang="en-CA" sz="2000" dirty="0"/>
              <a:t>.</a:t>
            </a:r>
            <a:endParaRPr lang="en-AU" sz="2000" dirty="0"/>
          </a:p>
        </p:txBody>
      </p:sp>
      <p:sp>
        <p:nvSpPr>
          <p:cNvPr id="6" name="Rectangle 2"/>
          <p:cNvSpPr txBox="1">
            <a:spLocks noChangeArrowheads="1"/>
          </p:cNvSpPr>
          <p:nvPr/>
        </p:nvSpPr>
        <p:spPr>
          <a:xfrm>
            <a:off x="285720" y="0"/>
            <a:ext cx="8572560" cy="914400"/>
          </a:xfrm>
          <a:prstGeom prst="rect">
            <a:avLst/>
          </a:prstGeom>
        </p:spPr>
        <p:txBody>
          <a:bodyPr>
            <a:normAutofit/>
          </a:bodyPr>
          <a:lstStyle/>
          <a:p>
            <a:pPr lvl="0" algn="ctr">
              <a:spcBef>
                <a:spcPct val="0"/>
              </a:spcBef>
            </a:pPr>
            <a:r>
              <a:rPr lang="en-CA" sz="4000" dirty="0"/>
              <a:t>The </a:t>
            </a:r>
            <a:r>
              <a:rPr lang="en-CA" sz="4000" dirty="0" smtClean="0"/>
              <a:t>IO analysis: </a:t>
            </a:r>
            <a:r>
              <a:rPr lang="en-CA" sz="4000" dirty="0"/>
              <a:t>a (very) brief </a:t>
            </a:r>
            <a:r>
              <a:rPr lang="en-CA" sz="4000" dirty="0" smtClean="0"/>
              <a:t>review 2</a:t>
            </a:r>
            <a:endParaRPr lang="en-US" sz="4000" dirty="0">
              <a:latin typeface="Perpetua" pitchFamily="18" charset="0"/>
            </a:endParaRPr>
          </a:p>
        </p:txBody>
      </p:sp>
    </p:spTree>
    <p:extLst>
      <p:ext uri="{BB962C8B-B14F-4D97-AF65-F5344CB8AC3E}">
        <p14:creationId xmlns:p14="http://schemas.microsoft.com/office/powerpoint/2010/main" val="2240856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lvl="0" algn="ctr">
              <a:spcBef>
                <a:spcPct val="0"/>
              </a:spcBef>
            </a:pPr>
            <a:r>
              <a:rPr lang="en-CA" sz="4000" dirty="0" smtClean="0"/>
              <a:t>The input output table</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2076172229"/>
              </p:ext>
            </p:extLst>
          </p:nvPr>
        </p:nvGraphicFramePr>
        <p:xfrm>
          <a:off x="1046922" y="1749287"/>
          <a:ext cx="6761922" cy="3440435"/>
        </p:xfrm>
        <a:graphic>
          <a:graphicData uri="http://schemas.openxmlformats.org/drawingml/2006/table">
            <a:tbl>
              <a:tblPr/>
              <a:tblGrid>
                <a:gridCol w="1524502"/>
                <a:gridCol w="640548"/>
                <a:gridCol w="640548"/>
                <a:gridCol w="881695"/>
                <a:gridCol w="881695"/>
                <a:gridCol w="1018094"/>
                <a:gridCol w="1174840"/>
              </a:tblGrid>
              <a:tr h="724302">
                <a:tc rowSpan="2">
                  <a:txBody>
                    <a:bodyPr/>
                    <a:lstStyle/>
                    <a:p>
                      <a:pPr algn="ctr">
                        <a:spcBef>
                          <a:spcPts val="1200"/>
                        </a:spcBef>
                        <a:spcAft>
                          <a:spcPts val="0"/>
                        </a:spcAft>
                      </a:pPr>
                      <a:r>
                        <a:rPr lang="en-CA" sz="1100" dirty="0">
                          <a:latin typeface="Times New Roman"/>
                          <a:ea typeface="Calibri"/>
                          <a:cs typeface="Times New Roman"/>
                        </a:rPr>
                        <a:t>            Purchasing</a:t>
                      </a:r>
                      <a:endParaRPr lang="en-AU" sz="1200" dirty="0">
                        <a:latin typeface="Times New Roman"/>
                        <a:ea typeface="Calibri"/>
                        <a:cs typeface="Times New Roman"/>
                      </a:endParaRPr>
                    </a:p>
                    <a:p>
                      <a:pPr algn="ctr">
                        <a:spcBef>
                          <a:spcPts val="1200"/>
                        </a:spcBef>
                        <a:spcAft>
                          <a:spcPts val="0"/>
                        </a:spcAft>
                      </a:pPr>
                      <a:r>
                        <a:rPr lang="en-CA" sz="1100" dirty="0">
                          <a:latin typeface="Times New Roman"/>
                          <a:ea typeface="Calibri"/>
                          <a:cs typeface="Times New Roman"/>
                        </a:rPr>
                        <a:t>              sectors</a:t>
                      </a:r>
                      <a:endParaRPr lang="en-AU" sz="1200" dirty="0">
                        <a:latin typeface="Times New Roman"/>
                        <a:ea typeface="Calibri"/>
                        <a:cs typeface="Times New Roman"/>
                      </a:endParaRPr>
                    </a:p>
                    <a:p>
                      <a:pPr>
                        <a:spcBef>
                          <a:spcPts val="1200"/>
                        </a:spcBef>
                        <a:spcAft>
                          <a:spcPts val="0"/>
                        </a:spcAft>
                      </a:pPr>
                      <a:r>
                        <a:rPr lang="en-CA" sz="1100" dirty="0">
                          <a:latin typeface="Times New Roman"/>
                          <a:ea typeface="Calibri"/>
                          <a:cs typeface="Times New Roman"/>
                        </a:rPr>
                        <a:t>Selling</a:t>
                      </a:r>
                      <a:endParaRPr lang="en-AU" sz="1200" dirty="0">
                        <a:latin typeface="Times New Roman"/>
                        <a:ea typeface="Calibri"/>
                        <a:cs typeface="Times New Roman"/>
                      </a:endParaRPr>
                    </a:p>
                    <a:p>
                      <a:pPr>
                        <a:spcBef>
                          <a:spcPts val="1200"/>
                        </a:spcBef>
                        <a:spcAft>
                          <a:spcPts val="0"/>
                        </a:spcAft>
                      </a:pPr>
                      <a:r>
                        <a:rPr lang="en-CA" sz="1100" dirty="0">
                          <a:latin typeface="Times New Roman"/>
                          <a:ea typeface="Calibri"/>
                          <a:cs typeface="Times New Roman"/>
                        </a:rPr>
                        <a:t>sectors</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4">
                  <a:txBody>
                    <a:bodyPr/>
                    <a:lstStyle/>
                    <a:p>
                      <a:pPr algn="ctr">
                        <a:spcBef>
                          <a:spcPts val="1200"/>
                        </a:spcBef>
                        <a:spcAft>
                          <a:spcPts val="0"/>
                        </a:spcAft>
                      </a:pPr>
                      <a:r>
                        <a:rPr lang="en-CA" sz="1100" dirty="0">
                          <a:latin typeface="Times New Roman"/>
                          <a:ea typeface="Calibri"/>
                          <a:cs typeface="Times New Roman"/>
                        </a:rPr>
                        <a:t>Intermediate Sectors</a:t>
                      </a:r>
                      <a:endParaRPr lang="en-AU" sz="1200" dirty="0">
                        <a:latin typeface="Times New Roman"/>
                        <a:ea typeface="Calibri"/>
                        <a:cs typeface="Times New Roman"/>
                      </a:endParaRPr>
                    </a:p>
                    <a:p>
                      <a:pPr algn="ctr">
                        <a:spcBef>
                          <a:spcPts val="1200"/>
                        </a:spcBef>
                        <a:spcAft>
                          <a:spcPts val="0"/>
                        </a:spcAft>
                      </a:pPr>
                      <a:r>
                        <a:rPr lang="en-CA" sz="1100" dirty="0">
                          <a:latin typeface="Times New Roman"/>
                          <a:ea typeface="Calibri"/>
                          <a:cs typeface="Times New Roman"/>
                        </a:rPr>
                        <a:t>Processing Matrix</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lgn="ctr">
                        <a:spcBef>
                          <a:spcPts val="1200"/>
                        </a:spcBef>
                        <a:spcAft>
                          <a:spcPts val="0"/>
                        </a:spcAft>
                      </a:pPr>
                      <a:r>
                        <a:rPr lang="en-CA" sz="1100">
                          <a:latin typeface="Times New Roman"/>
                          <a:ea typeface="Calibri"/>
                          <a:cs typeface="Times New Roman"/>
                        </a:rPr>
                        <a:t>Final Demand</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spcBef>
                          <a:spcPts val="1200"/>
                        </a:spcBef>
                        <a:spcAft>
                          <a:spcPts val="0"/>
                        </a:spcAft>
                      </a:pPr>
                      <a:r>
                        <a:rPr lang="en-CA" sz="1100" b="1">
                          <a:latin typeface="Times New Roman"/>
                          <a:ea typeface="Calibri"/>
                          <a:cs typeface="Times New Roman"/>
                        </a:rPr>
                        <a:t>Total Output</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50646">
                <a:tc vMerge="1">
                  <a:txBody>
                    <a:bodyPr/>
                    <a:lstStyle/>
                    <a:p>
                      <a:endParaRPr lang="en-AU"/>
                    </a:p>
                  </a:txBody>
                  <a:tcPr/>
                </a:tc>
                <a:tc>
                  <a:txBody>
                    <a:bodyPr/>
                    <a:lstStyle/>
                    <a:p>
                      <a:pPr algn="ctr">
                        <a:spcBef>
                          <a:spcPts val="1200"/>
                        </a:spcBef>
                        <a:spcAft>
                          <a:spcPts val="0"/>
                        </a:spcAft>
                      </a:pPr>
                      <a:r>
                        <a:rPr lang="en-CA" sz="1100" dirty="0">
                          <a:latin typeface="Times New Roman"/>
                          <a:ea typeface="Calibri"/>
                          <a:cs typeface="Times New Roman"/>
                        </a:rPr>
                        <a:t>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a:latin typeface="Times New Roman"/>
                          <a:ea typeface="Calibri"/>
                          <a:cs typeface="Times New Roman"/>
                        </a:rPr>
                        <a:t>2</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a:latin typeface="Times New Roman"/>
                          <a:ea typeface="Calibri"/>
                          <a:cs typeface="Times New Roman"/>
                        </a:rPr>
                        <a:t>n</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r>
              <a:tr h="248979">
                <a:tc>
                  <a:txBody>
                    <a:bodyPr/>
                    <a:lstStyle/>
                    <a:p>
                      <a:pPr algn="ctr">
                        <a:spcBef>
                          <a:spcPts val="1200"/>
                        </a:spcBef>
                        <a:spcAft>
                          <a:spcPts val="0"/>
                        </a:spcAft>
                      </a:pPr>
                      <a:r>
                        <a:rPr lang="en-CA" sz="1100" dirty="0">
                          <a:latin typeface="Times New Roman"/>
                          <a:ea typeface="Calibri"/>
                          <a:cs typeface="Times New Roman"/>
                        </a:rPr>
                        <a:t>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aseline="0" dirty="0">
                          <a:latin typeface="Times New Roman"/>
                          <a:ea typeface="Calibri"/>
                          <a:cs typeface="Times New Roman"/>
                        </a:rPr>
                        <a:t>a</a:t>
                      </a:r>
                      <a:r>
                        <a:rPr lang="en-CA" sz="1100" baseline="-25000" dirty="0" smtClean="0">
                          <a:latin typeface="Times New Roman"/>
                          <a:ea typeface="Calibri"/>
                          <a:cs typeface="Times New Roman"/>
                        </a:rPr>
                        <a:t>11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12</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a:latin typeface="Times New Roman"/>
                          <a:ea typeface="Calibri"/>
                          <a:cs typeface="Times New Roman"/>
                        </a:rPr>
                        <a:t>…</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1n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d</a:t>
                      </a:r>
                      <a:r>
                        <a:rPr lang="en-CA" sz="1100" baseline="-25000" dirty="0" smtClean="0">
                          <a:latin typeface="Times New Roman"/>
                          <a:ea typeface="Calibri"/>
                          <a:cs typeface="Times New Roman"/>
                        </a:rPr>
                        <a:t>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1</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79">
                <a:tc>
                  <a:txBody>
                    <a:bodyPr/>
                    <a:lstStyle/>
                    <a:p>
                      <a:pPr algn="ctr">
                        <a:spcBef>
                          <a:spcPts val="1200"/>
                        </a:spcBef>
                        <a:spcAft>
                          <a:spcPts val="0"/>
                        </a:spcAft>
                      </a:pPr>
                      <a:r>
                        <a:rPr lang="en-CA" sz="1100">
                          <a:latin typeface="Times New Roman"/>
                          <a:ea typeface="Calibri"/>
                          <a:cs typeface="Times New Roman"/>
                        </a:rPr>
                        <a:t>2</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21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22</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2n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d</a:t>
                      </a:r>
                      <a:r>
                        <a:rPr lang="en-CA" sz="1100" baseline="-25000" dirty="0" smtClean="0">
                          <a:latin typeface="Times New Roman"/>
                          <a:ea typeface="Calibri"/>
                          <a:cs typeface="Times New Roman"/>
                        </a:rPr>
                        <a:t>2</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2</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13">
                <a:tc>
                  <a:txBody>
                    <a:bodyPr/>
                    <a:lstStyle/>
                    <a:p>
                      <a:pPr algn="ctr">
                        <a:spcBef>
                          <a:spcPts val="1200"/>
                        </a:spcBef>
                        <a:spcAft>
                          <a:spcPts val="0"/>
                        </a:spcAft>
                      </a:pPr>
                      <a:r>
                        <a:rPr lang="en-CA" sz="1100" dirty="0">
                          <a:latin typeface="Times New Roman"/>
                          <a:ea typeface="Calibri"/>
                          <a:cs typeface="Times New Roman"/>
                        </a:rPr>
                        <a:t>…</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a:latin typeface="Times New Roman"/>
                          <a:ea typeface="Calibri"/>
                          <a:cs typeface="Times New Roman"/>
                        </a:rPr>
                        <a:t>…</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79">
                <a:tc>
                  <a:txBody>
                    <a:bodyPr/>
                    <a:lstStyle/>
                    <a:p>
                      <a:pPr algn="ctr">
                        <a:spcBef>
                          <a:spcPts val="1200"/>
                        </a:spcBef>
                        <a:spcAft>
                          <a:spcPts val="0"/>
                        </a:spcAft>
                      </a:pPr>
                      <a:r>
                        <a:rPr lang="en-CA" sz="1100">
                          <a:latin typeface="Times New Roman"/>
                          <a:ea typeface="Calibri"/>
                          <a:cs typeface="Times New Roman"/>
                        </a:rPr>
                        <a:t>n</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n1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n2</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C6F7F7"/>
                      </a:bgClr>
                    </a:pattFill>
                  </a:tcPr>
                </a:tc>
                <a:tc>
                  <a:txBody>
                    <a:bodyPr/>
                    <a:lstStyle/>
                    <a:p>
                      <a:pPr algn="ctr">
                        <a:spcBef>
                          <a:spcPts val="1200"/>
                        </a:spcBef>
                        <a:spcAft>
                          <a:spcPts val="0"/>
                        </a:spcAft>
                      </a:pPr>
                      <a:r>
                        <a:rPr lang="en-CA" sz="1100" dirty="0" err="1" smtClean="0">
                          <a:latin typeface="Times New Roman"/>
                          <a:ea typeface="Calibri"/>
                          <a:cs typeface="Times New Roman"/>
                        </a:rPr>
                        <a:t>a</a:t>
                      </a:r>
                      <a:r>
                        <a:rPr lang="en-CA" sz="1100" baseline="-25000" dirty="0" err="1" smtClean="0">
                          <a:latin typeface="Times New Roman"/>
                          <a:ea typeface="Calibri"/>
                          <a:cs typeface="Times New Roman"/>
                        </a:rPr>
                        <a:t>nn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err="1" smtClean="0">
                          <a:latin typeface="Times New Roman"/>
                          <a:ea typeface="Calibri"/>
                          <a:cs typeface="Times New Roman"/>
                        </a:rPr>
                        <a:t>d</a:t>
                      </a:r>
                      <a:r>
                        <a:rPr lang="en-CA" sz="1100" baseline="-25000" dirty="0" err="1" smtClean="0">
                          <a:latin typeface="Times New Roman"/>
                          <a:ea typeface="Calibri"/>
                          <a:cs typeface="Times New Roman"/>
                        </a:rPr>
                        <a:t>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n</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8979">
                <a:tc>
                  <a:txBody>
                    <a:bodyPr/>
                    <a:lstStyle/>
                    <a:p>
                      <a:pPr algn="ctr">
                        <a:spcBef>
                          <a:spcPts val="1200"/>
                        </a:spcBef>
                        <a:spcAft>
                          <a:spcPts val="0"/>
                        </a:spcAft>
                      </a:pPr>
                      <a:r>
                        <a:rPr lang="en-CA" sz="1100">
                          <a:latin typeface="Times New Roman"/>
                          <a:ea typeface="Calibri"/>
                          <a:cs typeface="Times New Roman"/>
                        </a:rPr>
                        <a:t>Primary inputs</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2</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a:latin typeface="Times New Roman"/>
                          <a:ea typeface="Calibri"/>
                          <a:cs typeface="Times New Roman"/>
                        </a:rPr>
                        <a:t>…</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1200"/>
                        </a:spcBef>
                        <a:spcAft>
                          <a:spcPts val="0"/>
                        </a:spcAft>
                        <a:buClrTx/>
                        <a:buSzTx/>
                        <a:buFontTx/>
                        <a:buNone/>
                        <a:tabLst/>
                        <a:defRPr/>
                      </a:pPr>
                      <a:r>
                        <a:rPr lang="en-CA" sz="1100" dirty="0" smtClean="0">
                          <a:latin typeface="Times New Roman"/>
                          <a:ea typeface="Calibri"/>
                          <a:cs typeface="Times New Roman"/>
                        </a:rPr>
                        <a:t>A</a:t>
                      </a:r>
                      <a:r>
                        <a:rPr lang="en-CA" sz="1100" baseline="-25000" dirty="0" smtClean="0">
                          <a:latin typeface="Times New Roman"/>
                          <a:ea typeface="Calibri"/>
                          <a:cs typeface="Times New Roman"/>
                        </a:rPr>
                        <a:t>d</a:t>
                      </a:r>
                      <a:endParaRPr lang="en-AU" sz="1200" dirty="0" smtClean="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dirty="0" smtClean="0">
                          <a:latin typeface="Times New Roman"/>
                          <a:ea typeface="Calibri"/>
                          <a:cs typeface="Times New Roman"/>
                        </a:rPr>
                        <a:t>A</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79">
                <a:tc>
                  <a:txBody>
                    <a:bodyPr/>
                    <a:lstStyle/>
                    <a:p>
                      <a:pPr algn="ctr">
                        <a:spcBef>
                          <a:spcPts val="1200"/>
                        </a:spcBef>
                        <a:spcAft>
                          <a:spcPts val="0"/>
                        </a:spcAft>
                      </a:pPr>
                      <a:r>
                        <a:rPr lang="en-AU" sz="1200" dirty="0" smtClean="0">
                          <a:latin typeface="Times New Roman"/>
                          <a:ea typeface="Calibri"/>
                          <a:cs typeface="Times New Roman"/>
                        </a:rPr>
                        <a:t>Other</a:t>
                      </a:r>
                      <a:r>
                        <a:rPr lang="en-AU" sz="1200" baseline="0" dirty="0" smtClean="0">
                          <a:latin typeface="Times New Roman"/>
                          <a:ea typeface="Calibri"/>
                          <a:cs typeface="Times New Roman"/>
                        </a:rPr>
                        <a:t> inputs</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aseline="0" dirty="0" smtClean="0">
                          <a:latin typeface="Times New Roman"/>
                          <a:ea typeface="Calibri"/>
                          <a:cs typeface="Times New Roman"/>
                        </a:rPr>
                        <a:t>V</a:t>
                      </a:r>
                      <a:r>
                        <a:rPr lang="en-CA" sz="1100" baseline="-25000" dirty="0" smtClean="0">
                          <a:latin typeface="Times New Roman"/>
                          <a:ea typeface="Calibri"/>
                          <a:cs typeface="Times New Roman"/>
                        </a:rPr>
                        <a:t>1</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aseline="0" dirty="0" smtClean="0">
                          <a:latin typeface="Times New Roman"/>
                          <a:ea typeface="Calibri"/>
                          <a:cs typeface="Times New Roman"/>
                        </a:rPr>
                        <a:t>V</a:t>
                      </a:r>
                      <a:r>
                        <a:rPr lang="en-CA" sz="1100" baseline="-25000" dirty="0" smtClean="0">
                          <a:latin typeface="Times New Roman"/>
                          <a:ea typeface="Calibri"/>
                          <a:cs typeface="Times New Roman"/>
                        </a:rPr>
                        <a:t>2</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a:latin typeface="Times New Roman"/>
                          <a:ea typeface="Calibri"/>
                          <a:cs typeface="Times New Roman"/>
                        </a:rPr>
                        <a:t>…</a:t>
                      </a:r>
                      <a:endParaRPr lang="en-A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dirty="0" err="1" smtClean="0">
                          <a:latin typeface="Times New Roman"/>
                          <a:ea typeface="Calibri"/>
                          <a:cs typeface="Times New Roman"/>
                        </a:rPr>
                        <a:t>V</a:t>
                      </a:r>
                      <a:r>
                        <a:rPr lang="en-CA" sz="1100" baseline="-25000" dirty="0" err="1" smtClean="0">
                          <a:latin typeface="Times New Roman"/>
                          <a:ea typeface="Calibri"/>
                          <a:cs typeface="Times New Roman"/>
                        </a:rPr>
                        <a:t>n</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1200"/>
                        </a:spcBef>
                        <a:spcAft>
                          <a:spcPts val="0"/>
                        </a:spcAft>
                        <a:buClrTx/>
                        <a:buSzTx/>
                        <a:buFontTx/>
                        <a:buNone/>
                        <a:tabLst/>
                        <a:defRPr/>
                      </a:pPr>
                      <a:r>
                        <a:rPr lang="en-CA" sz="1100" dirty="0" err="1" smtClean="0">
                          <a:latin typeface="Times New Roman"/>
                          <a:ea typeface="Calibri"/>
                          <a:cs typeface="Times New Roman"/>
                        </a:rPr>
                        <a:t>V</a:t>
                      </a:r>
                      <a:r>
                        <a:rPr lang="en-CA" sz="1100" baseline="-25000" dirty="0" err="1" smtClean="0">
                          <a:latin typeface="Times New Roman"/>
                          <a:ea typeface="Calibri"/>
                          <a:cs typeface="Times New Roman"/>
                        </a:rPr>
                        <a:t>d</a:t>
                      </a:r>
                      <a:endParaRPr lang="en-AU" sz="1200" dirty="0" smtClean="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dirty="0" smtClean="0">
                          <a:latin typeface="Times New Roman"/>
                          <a:ea typeface="Calibri"/>
                          <a:cs typeface="Times New Roman"/>
                        </a:rPr>
                        <a:t>V</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79">
                <a:tc>
                  <a:txBody>
                    <a:bodyPr/>
                    <a:lstStyle/>
                    <a:p>
                      <a:pPr algn="ctr">
                        <a:spcBef>
                          <a:spcPts val="1200"/>
                        </a:spcBef>
                        <a:spcAft>
                          <a:spcPts val="0"/>
                        </a:spcAft>
                      </a:pPr>
                      <a:r>
                        <a:rPr lang="en-CA" sz="1100" b="1" dirty="0">
                          <a:latin typeface="Times New Roman"/>
                          <a:ea typeface="Calibri"/>
                          <a:cs typeface="Times New Roman"/>
                        </a:rPr>
                        <a:t>Total Inputs</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1</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2</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a:t>
                      </a:r>
                      <a:endParaRPr lang="en-A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a:latin typeface="Times New Roman"/>
                          <a:ea typeface="Calibri"/>
                          <a:cs typeface="Times New Roman"/>
                        </a:rPr>
                        <a:t>X</a:t>
                      </a:r>
                      <a:r>
                        <a:rPr lang="en-CA" sz="1100" b="1" baseline="-25000">
                          <a:latin typeface="Times New Roman"/>
                          <a:ea typeface="Calibri"/>
                          <a:cs typeface="Times New Roman"/>
                        </a:rPr>
                        <a:t>n</a:t>
                      </a:r>
                      <a:endParaRPr lang="en-AU" sz="120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dirty="0" smtClean="0">
                          <a:latin typeface="Times New Roman"/>
                          <a:ea typeface="Calibri"/>
                          <a:cs typeface="Times New Roman"/>
                        </a:rPr>
                        <a:t>D</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CA" sz="1100" b="1" dirty="0">
                          <a:latin typeface="Times New Roman"/>
                          <a:ea typeface="Calibri"/>
                          <a:cs typeface="Times New Roman"/>
                        </a:rPr>
                        <a:t>X</a:t>
                      </a:r>
                      <a:endParaRPr lang="en-AU" sz="1200" dirty="0">
                        <a:latin typeface="Times New Roman"/>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6" name="Rectangle 2"/>
          <p:cNvSpPr txBox="1">
            <a:spLocks noChangeArrowheads="1"/>
          </p:cNvSpPr>
          <p:nvPr/>
        </p:nvSpPr>
        <p:spPr>
          <a:xfrm>
            <a:off x="285720" y="0"/>
            <a:ext cx="8572560" cy="1143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latin typeface="Perpetua" pitchFamily="18" charset="0"/>
                <a:ea typeface="+mj-ea"/>
                <a:cs typeface="+mj-cs"/>
              </a:rPr>
              <a:t>Fitzroy SD, Queensland, Australia</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780382736"/>
              </p:ext>
            </p:extLst>
          </p:nvPr>
        </p:nvGraphicFramePr>
        <p:xfrm>
          <a:off x="404238" y="571500"/>
          <a:ext cx="6344447" cy="4483242"/>
        </p:xfrm>
        <a:graphic>
          <a:graphicData uri="http://schemas.openxmlformats.org/presentationml/2006/ole">
            <mc:AlternateContent xmlns:mc="http://schemas.openxmlformats.org/markup-compatibility/2006">
              <mc:Choice xmlns:v="urn:schemas-microsoft-com:vml" Requires="v">
                <p:oleObj spid="_x0000_s2134" name="Acrobat Document" r:id="rId4" imgW="8020016" imgH="5667355" progId="AcroExch.Document.7">
                  <p:embed/>
                </p:oleObj>
              </mc:Choice>
              <mc:Fallback>
                <p:oleObj name="Acrobat Document" r:id="rId4" imgW="8020016" imgH="5667355" progId="AcroExch.Document.7">
                  <p:embed/>
                  <p:pic>
                    <p:nvPicPr>
                      <p:cNvPr id="0" name=""/>
                      <p:cNvPicPr/>
                      <p:nvPr/>
                    </p:nvPicPr>
                    <p:blipFill>
                      <a:blip r:embed="rId5"/>
                      <a:stretch>
                        <a:fillRect/>
                      </a:stretch>
                    </p:blipFill>
                    <p:spPr>
                      <a:xfrm>
                        <a:off x="404238" y="571500"/>
                        <a:ext cx="6344447" cy="4483242"/>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8549" y="976312"/>
            <a:ext cx="1752600" cy="1476375"/>
          </a:xfrm>
          <a:prstGeom prst="rect">
            <a:avLst/>
          </a:prstGeom>
        </p:spPr>
      </p:pic>
      <p:sp>
        <p:nvSpPr>
          <p:cNvPr id="3" name="TextBox 2"/>
          <p:cNvSpPr txBox="1"/>
          <p:nvPr/>
        </p:nvSpPr>
        <p:spPr>
          <a:xfrm>
            <a:off x="404238" y="4952923"/>
            <a:ext cx="8016911" cy="1323439"/>
          </a:xfrm>
          <a:prstGeom prst="rect">
            <a:avLst/>
          </a:prstGeom>
          <a:noFill/>
        </p:spPr>
        <p:txBody>
          <a:bodyPr wrap="square" rtlCol="0">
            <a:spAutoFit/>
          </a:bodyPr>
          <a:lstStyle/>
          <a:p>
            <a:pPr marL="285750" indent="-285750">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Gross Regional </a:t>
            </a:r>
            <a:r>
              <a:rPr lang="en-AU" sz="1600" dirty="0" smtClean="0">
                <a:latin typeface="Times New Roman" panose="02020603050405020304" pitchFamily="18" charset="0"/>
                <a:cs typeface="Times New Roman" panose="02020603050405020304" pitchFamily="18" charset="0"/>
              </a:rPr>
              <a:t>Product: </a:t>
            </a:r>
            <a:r>
              <a:rPr lang="en-AU" sz="1600" i="1" dirty="0" smtClean="0">
                <a:latin typeface="Times New Roman" panose="02020603050405020304" pitchFamily="18" charset="0"/>
                <a:cs typeface="Times New Roman" panose="02020603050405020304" pitchFamily="18" charset="0"/>
              </a:rPr>
              <a:t> </a:t>
            </a:r>
            <a:r>
              <a:rPr lang="en-AU" sz="1600" i="1" dirty="0">
                <a:latin typeface="Times New Roman" panose="02020603050405020304" pitchFamily="18" charset="0"/>
                <a:cs typeface="Times New Roman" panose="02020603050405020304" pitchFamily="18" charset="0"/>
              </a:rPr>
              <a:t>Coal Mining, Metal Manufacturing and Electricity, Gas and Water Supply and </a:t>
            </a:r>
            <a:r>
              <a:rPr lang="en-AU" sz="1600" i="1" dirty="0" smtClean="0">
                <a:latin typeface="Times New Roman" panose="02020603050405020304" pitchFamily="18" charset="0"/>
                <a:cs typeface="Times New Roman" panose="02020603050405020304" pitchFamily="18" charset="0"/>
              </a:rPr>
              <a:t>Distribution</a:t>
            </a:r>
            <a:r>
              <a:rPr lang="en-AU" sz="1600"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E</a:t>
            </a:r>
            <a:r>
              <a:rPr lang="en-AU" sz="1600" dirty="0" smtClean="0">
                <a:latin typeface="Times New Roman" panose="02020603050405020304" pitchFamily="18" charset="0"/>
                <a:cs typeface="Times New Roman" panose="02020603050405020304" pitchFamily="18" charset="0"/>
              </a:rPr>
              <a:t>mployment </a:t>
            </a:r>
            <a:r>
              <a:rPr lang="en-AU" sz="1600" dirty="0">
                <a:latin typeface="Times New Roman" panose="02020603050405020304" pitchFamily="18" charset="0"/>
                <a:cs typeface="Times New Roman" panose="02020603050405020304" pitchFamily="18" charset="0"/>
              </a:rPr>
              <a:t>is the highest in </a:t>
            </a:r>
            <a:r>
              <a:rPr lang="en-AU" sz="1600" i="1" dirty="0">
                <a:latin typeface="Times New Roman" panose="02020603050405020304" pitchFamily="18" charset="0"/>
                <a:cs typeface="Times New Roman" panose="02020603050405020304" pitchFamily="18" charset="0"/>
              </a:rPr>
              <a:t>Retail,</a:t>
            </a:r>
            <a:r>
              <a:rPr lang="en-AU" sz="1600" dirty="0">
                <a:latin typeface="Times New Roman" panose="02020603050405020304" pitchFamily="18" charset="0"/>
                <a:cs typeface="Times New Roman" panose="02020603050405020304" pitchFamily="18" charset="0"/>
              </a:rPr>
              <a:t> </a:t>
            </a:r>
            <a:r>
              <a:rPr lang="en-AU" sz="1600" i="1" dirty="0">
                <a:latin typeface="Times New Roman" panose="02020603050405020304" pitchFamily="18" charset="0"/>
                <a:cs typeface="Times New Roman" panose="02020603050405020304" pitchFamily="18" charset="0"/>
              </a:rPr>
              <a:t>HCS </a:t>
            </a:r>
            <a:r>
              <a:rPr lang="en-AU" sz="1600" dirty="0">
                <a:latin typeface="Times New Roman" panose="02020603050405020304" pitchFamily="18" charset="0"/>
                <a:cs typeface="Times New Roman" panose="02020603050405020304" pitchFamily="18" charset="0"/>
              </a:rPr>
              <a:t>and </a:t>
            </a:r>
            <a:r>
              <a:rPr lang="en-AU" sz="1600" i="1" dirty="0">
                <a:latin typeface="Times New Roman" panose="02020603050405020304" pitchFamily="18" charset="0"/>
                <a:cs typeface="Times New Roman" panose="02020603050405020304" pitchFamily="18" charset="0"/>
              </a:rPr>
              <a:t>Manufacturing </a:t>
            </a:r>
            <a:r>
              <a:rPr lang="en-AU" sz="1600" dirty="0" smtClean="0">
                <a:latin typeface="Times New Roman" panose="02020603050405020304" pitchFamily="18" charset="0"/>
                <a:cs typeface="Times New Roman" panose="02020603050405020304" pitchFamily="18" charset="0"/>
              </a:rPr>
              <a:t>industries</a:t>
            </a:r>
          </a:p>
          <a:p>
            <a:pPr marL="285750" indent="-285750">
              <a:buFont typeface="Arial" panose="020B0604020202020204" pitchFamily="34" charset="0"/>
              <a:buChar char="•"/>
            </a:pPr>
            <a:r>
              <a:rPr lang="en-AU" sz="1600" dirty="0" smtClean="0">
                <a:latin typeface="Times New Roman" panose="02020603050405020304" pitchFamily="18" charset="0"/>
                <a:cs typeface="Times New Roman" panose="02020603050405020304" pitchFamily="18" charset="0"/>
              </a:rPr>
              <a:t>Higher </a:t>
            </a:r>
            <a:r>
              <a:rPr lang="en-AU" sz="1600" dirty="0">
                <a:latin typeface="Times New Roman" panose="02020603050405020304" pitchFamily="18" charset="0"/>
                <a:cs typeface="Times New Roman" panose="02020603050405020304" pitchFamily="18" charset="0"/>
              </a:rPr>
              <a:t>wages were paid to the </a:t>
            </a:r>
            <a:r>
              <a:rPr lang="en-AU" sz="1600" i="1" dirty="0">
                <a:latin typeface="Times New Roman" panose="02020603050405020304" pitchFamily="18" charset="0"/>
                <a:cs typeface="Times New Roman" panose="02020603050405020304" pitchFamily="18" charset="0"/>
              </a:rPr>
              <a:t>Coal mining, HCS </a:t>
            </a:r>
            <a:r>
              <a:rPr lang="en-AU" sz="1600" dirty="0">
                <a:latin typeface="Times New Roman" panose="02020603050405020304" pitchFamily="18" charset="0"/>
                <a:cs typeface="Times New Roman" panose="02020603050405020304" pitchFamily="18" charset="0"/>
              </a:rPr>
              <a:t>and </a:t>
            </a:r>
            <a:r>
              <a:rPr lang="en-AU" sz="1600" i="1" dirty="0">
                <a:latin typeface="Times New Roman" panose="02020603050405020304" pitchFamily="18" charset="0"/>
                <a:cs typeface="Times New Roman" panose="02020603050405020304" pitchFamily="18" charset="0"/>
              </a:rPr>
              <a:t>Professional and Administrative Services</a:t>
            </a:r>
            <a:endParaRPr lang="en-A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34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810" y="6642556"/>
            <a:ext cx="3064079" cy="215444"/>
          </a:xfrm>
          <a:prstGeom prst="rect">
            <a:avLst/>
          </a:prstGeom>
          <a:noFill/>
        </p:spPr>
        <p:txBody>
          <a:bodyPr wrap="square" rtlCol="0">
            <a:spAutoFit/>
          </a:bodyPr>
          <a:lstStyle/>
          <a:p>
            <a:r>
              <a:rPr lang="en-AU" sz="800" dirty="0" smtClean="0">
                <a:latin typeface="Perpetua" pitchFamily="18" charset="0"/>
              </a:rPr>
              <a:t>CRICOS Provider Codes: QLD – 00219C; NSW – 01315F; VIC – 01624D</a:t>
            </a:r>
            <a:endParaRPr lang="en-AU" sz="800" dirty="0">
              <a:latin typeface="Perpetua" pitchFamily="18" charset="0"/>
            </a:endParaRPr>
          </a:p>
        </p:txBody>
      </p:sp>
      <p:sp>
        <p:nvSpPr>
          <p:cNvPr id="5" name="Rectangle 3"/>
          <p:cNvSpPr txBox="1">
            <a:spLocks noChangeArrowheads="1"/>
          </p:cNvSpPr>
          <p:nvPr/>
        </p:nvSpPr>
        <p:spPr>
          <a:xfrm>
            <a:off x="285720" y="1143000"/>
            <a:ext cx="8858280" cy="4850297"/>
          </a:xfrm>
          <a:prstGeom prst="rect">
            <a:avLst/>
          </a:prstGeom>
        </p:spPr>
        <p:txBody>
          <a:bodyPr>
            <a:normAutofit/>
          </a:bodyPr>
          <a:lstStyle/>
          <a:p>
            <a:pPr lvl="0" fontAlgn="base">
              <a:spcBef>
                <a:spcPct val="30000"/>
              </a:spcBef>
              <a:spcAft>
                <a:spcPct val="0"/>
              </a:spcAft>
              <a:buFont typeface="Arial"/>
              <a:buChar char="•"/>
              <a:defRPr/>
            </a:pPr>
            <a:r>
              <a:rPr lang="en-AU" dirty="0" smtClean="0"/>
              <a:t> </a:t>
            </a:r>
            <a:r>
              <a:rPr lang="en-AU" sz="2400" dirty="0" smtClean="0">
                <a:latin typeface="Times New Roman" panose="02020603050405020304" pitchFamily="18" charset="0"/>
                <a:cs typeface="Times New Roman" panose="02020603050405020304" pitchFamily="18" charset="0"/>
              </a:rPr>
              <a:t>The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in Queensland are one of the largest employer  and generates substantial income in the regions</a:t>
            </a:r>
          </a:p>
          <a:p>
            <a:pPr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The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industry</a:t>
            </a:r>
            <a:r>
              <a:rPr lang="en-AU" sz="2400" i="1"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account for 12.1% of total persons employed in Queensland and 9.9% in Fitzroy SD. </a:t>
            </a:r>
          </a:p>
          <a:p>
            <a:pPr lvl="1"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In Queensland, the largest employers are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(12.1%), </a:t>
            </a:r>
            <a:r>
              <a:rPr lang="en-AU" sz="2400" i="1" dirty="0" smtClean="0">
                <a:latin typeface="Times New Roman" panose="02020603050405020304" pitchFamily="18" charset="0"/>
                <a:cs typeface="Times New Roman" panose="02020603050405020304" pitchFamily="18" charset="0"/>
              </a:rPr>
              <a:t>Retail Trade</a:t>
            </a:r>
            <a:r>
              <a:rPr lang="en-AU" sz="2400" dirty="0" smtClean="0">
                <a:latin typeface="Times New Roman" panose="02020603050405020304" pitchFamily="18" charset="0"/>
                <a:cs typeface="Times New Roman" panose="02020603050405020304" pitchFamily="18" charset="0"/>
              </a:rPr>
              <a:t> (10.8% ) and </a:t>
            </a:r>
            <a:r>
              <a:rPr lang="en-AU" sz="2400" i="1" dirty="0" smtClean="0">
                <a:latin typeface="Times New Roman" panose="02020603050405020304" pitchFamily="18" charset="0"/>
                <a:cs typeface="Times New Roman" panose="02020603050405020304" pitchFamily="18" charset="0"/>
              </a:rPr>
              <a:t>Construction</a:t>
            </a:r>
            <a:r>
              <a:rPr lang="en-AU" sz="2400" dirty="0" smtClean="0">
                <a:latin typeface="Times New Roman" panose="02020603050405020304" pitchFamily="18" charset="0"/>
                <a:cs typeface="Times New Roman" panose="02020603050405020304" pitchFamily="18" charset="0"/>
              </a:rPr>
              <a:t> Sectors (9%). </a:t>
            </a:r>
          </a:p>
          <a:p>
            <a:pPr lvl="1"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In Fitzroy SD, the largest employers are </a:t>
            </a:r>
            <a:r>
              <a:rPr lang="en-AU" sz="2400" i="1" dirty="0" smtClean="0">
                <a:latin typeface="Times New Roman" panose="02020603050405020304" pitchFamily="18" charset="0"/>
                <a:cs typeface="Times New Roman" panose="02020603050405020304" pitchFamily="18" charset="0"/>
              </a:rPr>
              <a:t>Retail Trade</a:t>
            </a:r>
            <a:r>
              <a:rPr lang="en-AU" sz="2400" dirty="0" smtClean="0">
                <a:latin typeface="Times New Roman" panose="02020603050405020304" pitchFamily="18" charset="0"/>
                <a:cs typeface="Times New Roman" panose="02020603050405020304" pitchFamily="18" charset="0"/>
              </a:rPr>
              <a:t> (9.9%),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 (9.9%) and </a:t>
            </a:r>
            <a:r>
              <a:rPr lang="en-AU" sz="2400" i="1" dirty="0" smtClean="0">
                <a:latin typeface="Times New Roman" panose="02020603050405020304" pitchFamily="18" charset="0"/>
                <a:cs typeface="Times New Roman" panose="02020603050405020304" pitchFamily="18" charset="0"/>
              </a:rPr>
              <a:t>Manufacturing</a:t>
            </a:r>
            <a:r>
              <a:rPr lang="en-AU" sz="2400" dirty="0" smtClean="0">
                <a:latin typeface="Times New Roman" panose="02020603050405020304" pitchFamily="18" charset="0"/>
                <a:cs typeface="Times New Roman" panose="02020603050405020304" pitchFamily="18" charset="0"/>
              </a:rPr>
              <a:t> Sectors (9.7%). </a:t>
            </a:r>
          </a:p>
          <a:p>
            <a:pPr fontAlgn="base">
              <a:spcBef>
                <a:spcPct val="30000"/>
              </a:spcBef>
              <a:spcAft>
                <a:spcPct val="0"/>
              </a:spcAft>
              <a:buFont typeface="Arial"/>
              <a:buChar char="•"/>
              <a:defRPr/>
            </a:pPr>
            <a:r>
              <a:rPr lang="en-AU" sz="2400" dirty="0" smtClean="0">
                <a:latin typeface="Times New Roman" panose="02020603050405020304" pitchFamily="18" charset="0"/>
                <a:cs typeface="Times New Roman" panose="02020603050405020304" pitchFamily="18" charset="0"/>
              </a:rPr>
              <a:t>The </a:t>
            </a:r>
            <a:r>
              <a:rPr lang="en-AU" sz="2400" i="1" dirty="0" smtClean="0">
                <a:latin typeface="Times New Roman" panose="02020603050405020304" pitchFamily="18" charset="0"/>
                <a:cs typeface="Times New Roman" panose="02020603050405020304" pitchFamily="18" charset="0"/>
              </a:rPr>
              <a:t>HCS </a:t>
            </a:r>
            <a:r>
              <a:rPr lang="en-AU" sz="2400" dirty="0" smtClean="0">
                <a:latin typeface="Times New Roman" panose="02020603050405020304" pitchFamily="18" charset="0"/>
                <a:cs typeface="Times New Roman" panose="02020603050405020304" pitchFamily="18" charset="0"/>
              </a:rPr>
              <a:t>industry</a:t>
            </a:r>
            <a:r>
              <a:rPr lang="en-AU" sz="2400" i="1"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account for 13.1% of total income generated in Queensland  (first) and 10.1% in Fitzroy SD (second after </a:t>
            </a:r>
            <a:r>
              <a:rPr lang="en-AU" sz="2400" i="1" dirty="0" smtClean="0">
                <a:latin typeface="Times New Roman" panose="02020603050405020304" pitchFamily="18" charset="0"/>
                <a:cs typeface="Times New Roman" panose="02020603050405020304" pitchFamily="18" charset="0"/>
              </a:rPr>
              <a:t>Coal </a:t>
            </a:r>
            <a:r>
              <a:rPr lang="en-AU" sz="2400" i="1" dirty="0">
                <a:latin typeface="Times New Roman" panose="02020603050405020304" pitchFamily="18" charset="0"/>
                <a:cs typeface="Times New Roman" panose="02020603050405020304" pitchFamily="18" charset="0"/>
              </a:rPr>
              <a:t>M</a:t>
            </a:r>
            <a:r>
              <a:rPr lang="en-AU" sz="2400" i="1" dirty="0" smtClean="0">
                <a:latin typeface="Times New Roman" panose="02020603050405020304" pitchFamily="18" charset="0"/>
                <a:cs typeface="Times New Roman" panose="02020603050405020304" pitchFamily="18" charset="0"/>
              </a:rPr>
              <a:t>ining</a:t>
            </a:r>
            <a:r>
              <a:rPr lang="en-AU" sz="2400" dirty="0" smtClean="0">
                <a:latin typeface="Times New Roman" panose="02020603050405020304" pitchFamily="18" charset="0"/>
                <a:cs typeface="Times New Roman" panose="02020603050405020304" pitchFamily="18" charset="0"/>
              </a:rPr>
              <a:t>). </a:t>
            </a:r>
          </a:p>
          <a:p>
            <a:pPr fontAlgn="base">
              <a:spcBef>
                <a:spcPct val="30000"/>
              </a:spcBef>
              <a:spcAft>
                <a:spcPct val="0"/>
              </a:spcAft>
              <a:defRPr/>
            </a:pPr>
            <a:endParaRPr lang="en-AU" dirty="0" smtClean="0"/>
          </a:p>
          <a:p>
            <a:pPr lvl="0" fontAlgn="base">
              <a:spcBef>
                <a:spcPct val="30000"/>
              </a:spcBef>
              <a:spcAft>
                <a:spcPct val="0"/>
              </a:spcAft>
              <a:buFont typeface="Arial"/>
              <a:buChar char="•"/>
              <a:defRPr/>
            </a:pPr>
            <a:endParaRPr lang="en-AU" dirty="0" smtClean="0"/>
          </a:p>
          <a:p>
            <a:pPr lvl="0" fontAlgn="base">
              <a:spcBef>
                <a:spcPct val="30000"/>
              </a:spcBef>
              <a:spcAft>
                <a:spcPct val="0"/>
              </a:spcAft>
              <a:defRPr/>
            </a:pPr>
            <a:endParaRPr lang="en-AU" dirty="0" smtClean="0"/>
          </a:p>
          <a:p>
            <a:pPr lvl="0" fontAlgn="base">
              <a:spcBef>
                <a:spcPct val="30000"/>
              </a:spcBef>
              <a:spcAft>
                <a:spcPct val="0"/>
              </a:spcAft>
              <a:defRPr/>
            </a:pPr>
            <a:endParaRPr lang="en-AU" dirty="0" smtClean="0"/>
          </a:p>
        </p:txBody>
      </p:sp>
      <p:sp>
        <p:nvSpPr>
          <p:cNvPr id="6" name="Rectangle 2"/>
          <p:cNvSpPr txBox="1">
            <a:spLocks noChangeArrowheads="1"/>
          </p:cNvSpPr>
          <p:nvPr/>
        </p:nvSpPr>
        <p:spPr>
          <a:xfrm>
            <a:off x="0" y="0"/>
            <a:ext cx="9144000" cy="872836"/>
          </a:xfrm>
          <a:prstGeom prst="rect">
            <a:avLst/>
          </a:prstGeom>
        </p:spPr>
        <p:txBody>
          <a:bodyPr>
            <a:normAutofit/>
          </a:bodyPr>
          <a:lstStyle/>
          <a:p>
            <a:pPr lvl="0" algn="ctr">
              <a:spcBef>
                <a:spcPct val="0"/>
              </a:spcBef>
              <a:defRPr/>
            </a:pPr>
            <a:r>
              <a:rPr lang="en-AU" sz="4000" i="1" dirty="0" smtClean="0"/>
              <a:t>HCS</a:t>
            </a:r>
            <a:r>
              <a:rPr lang="en-AU" sz="4000" dirty="0" smtClean="0"/>
              <a:t> industry in Queensland and Fitzroy SD</a:t>
            </a:r>
            <a:endParaRPr kumimoji="0" lang="en-US" sz="40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341748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2787</TotalTime>
  <Words>1918</Words>
  <Application>Microsoft Office PowerPoint</Application>
  <PresentationFormat>On-screen Show (4:3)</PresentationFormat>
  <Paragraphs>354</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PMingLiU</vt:lpstr>
      <vt:lpstr>Arial</vt:lpstr>
      <vt:lpstr>Arial Black</vt:lpstr>
      <vt:lpstr>Calibri</vt:lpstr>
      <vt:lpstr>Perpetua</vt:lpstr>
      <vt:lpstr>Times New Roman</vt:lpstr>
      <vt:lpstr>Office Theme</vt:lpstr>
      <vt:lpstr>Acrobat Document</vt:lpstr>
      <vt:lpstr>Enhancing the value of Health Care Services at regional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Queensland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Humphries</dc:creator>
  <cp:lastModifiedBy>Galina Ivanova</cp:lastModifiedBy>
  <cp:revision>179</cp:revision>
  <cp:lastPrinted>2015-04-17T00:45:29Z</cp:lastPrinted>
  <dcterms:created xsi:type="dcterms:W3CDTF">2011-03-14T03:52:05Z</dcterms:created>
  <dcterms:modified xsi:type="dcterms:W3CDTF">2015-05-15T00:40:32Z</dcterms:modified>
</cp:coreProperties>
</file>