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6" r:id="rId2"/>
    <p:sldId id="257" r:id="rId3"/>
    <p:sldId id="258" r:id="rId4"/>
    <p:sldId id="259" r:id="rId5"/>
    <p:sldId id="260" r:id="rId6"/>
    <p:sldId id="261" r:id="rId7"/>
    <p:sldId id="262" r:id="rId8"/>
    <p:sldId id="263" r:id="rId9"/>
    <p:sldId id="264" r:id="rId10"/>
    <p:sldId id="265"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45" autoAdjust="0"/>
  </p:normalViewPr>
  <p:slideViewPr>
    <p:cSldViewPr>
      <p:cViewPr>
        <p:scale>
          <a:sx n="80" d="100"/>
          <a:sy n="80" d="100"/>
        </p:scale>
        <p:origin x="-127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130B0BE-5BF5-47D5-BC1D-06F052E8BA29}" type="datetimeFigureOut">
              <a:rPr lang="en-US" smtClean="0"/>
              <a:t>4/14/2015</a:t>
            </a:fld>
            <a:endParaRPr lang="en-US"/>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60213C4-620E-4B5E-8569-C65E7DC201D1}" type="slidenum">
              <a:rPr lang="en-US" smtClean="0"/>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 </a:t>
            </a:r>
            <a:r>
              <a:rPr lang="de-DE" dirty="0" err="1" smtClean="0"/>
              <a:t>examined</a:t>
            </a:r>
            <a:r>
              <a:rPr lang="de-DE" dirty="0" smtClean="0"/>
              <a:t> trans-</a:t>
            </a:r>
            <a:r>
              <a:rPr lang="de-DE" dirty="0" err="1" smtClean="0"/>
              <a:t>Atlantic</a:t>
            </a:r>
            <a:r>
              <a:rPr lang="de-DE" dirty="0" smtClean="0"/>
              <a:t> </a:t>
            </a:r>
            <a:r>
              <a:rPr lang="de-DE" dirty="0" err="1" smtClean="0"/>
              <a:t>commonalities</a:t>
            </a:r>
            <a:r>
              <a:rPr lang="de-DE" dirty="0" smtClean="0"/>
              <a:t> </a:t>
            </a:r>
            <a:r>
              <a:rPr lang="de-DE" dirty="0" err="1" smtClean="0"/>
              <a:t>and</a:t>
            </a:r>
            <a:r>
              <a:rPr lang="de-DE" dirty="0" smtClean="0"/>
              <a:t> </a:t>
            </a:r>
            <a:r>
              <a:rPr lang="de-DE" dirty="0" err="1" smtClean="0"/>
              <a:t>differences</a:t>
            </a:r>
            <a:r>
              <a:rPr lang="de-DE" dirty="0" smtClean="0"/>
              <a:t> </a:t>
            </a:r>
            <a:r>
              <a:rPr lang="de-DE" dirty="0" err="1" smtClean="0"/>
              <a:t>at</a:t>
            </a:r>
            <a:r>
              <a:rPr lang="de-DE" baseline="0" dirty="0" smtClean="0"/>
              <a:t> </a:t>
            </a:r>
            <a:r>
              <a:rPr lang="de-DE" baseline="0" dirty="0" err="1" smtClean="0"/>
              <a:t>and</a:t>
            </a:r>
            <a:r>
              <a:rPr lang="de-DE" baseline="0" dirty="0" smtClean="0"/>
              <a:t> </a:t>
            </a:r>
            <a:r>
              <a:rPr lang="de-DE" baseline="0" dirty="0" err="1" smtClean="0"/>
              <a:t>around</a:t>
            </a:r>
            <a:r>
              <a:rPr lang="de-DE" baseline="0" dirty="0" smtClean="0"/>
              <a:t> </a:t>
            </a:r>
            <a:r>
              <a:rPr lang="de-DE" baseline="0" dirty="0" err="1" smtClean="0"/>
              <a:t>onshore</a:t>
            </a:r>
            <a:r>
              <a:rPr lang="de-DE" baseline="0" dirty="0" smtClean="0"/>
              <a:t> wind </a:t>
            </a:r>
            <a:r>
              <a:rPr lang="de-DE" baseline="0" dirty="0" err="1" smtClean="0"/>
              <a:t>facilities</a:t>
            </a:r>
            <a:r>
              <a:rPr lang="de-DE" baseline="0" dirty="0" smtClean="0"/>
              <a:t> in </a:t>
            </a:r>
            <a:r>
              <a:rPr lang="de-DE" baseline="0" dirty="0" err="1" smtClean="0"/>
              <a:t>terms</a:t>
            </a:r>
            <a:r>
              <a:rPr lang="de-DE" baseline="0" dirty="0" smtClean="0"/>
              <a:t> of the </a:t>
            </a:r>
            <a:r>
              <a:rPr lang="de-DE" baseline="0" dirty="0" err="1" smtClean="0"/>
              <a:t>use</a:t>
            </a:r>
            <a:r>
              <a:rPr lang="de-DE" baseline="0" dirty="0" smtClean="0"/>
              <a:t> of the </a:t>
            </a:r>
            <a:r>
              <a:rPr lang="de-DE" baseline="0" dirty="0" err="1" smtClean="0"/>
              <a:t>mitigation</a:t>
            </a:r>
            <a:r>
              <a:rPr lang="de-DE" baseline="0" dirty="0" smtClean="0"/>
              <a:t> </a:t>
            </a:r>
            <a:r>
              <a:rPr lang="de-DE" baseline="0" dirty="0" err="1" smtClean="0"/>
              <a:t>hierarchy</a:t>
            </a:r>
            <a:r>
              <a:rPr lang="de-DE" baseline="0" dirty="0" smtClean="0"/>
              <a:t> </a:t>
            </a:r>
            <a:r>
              <a:rPr lang="de-DE" baseline="0" dirty="0" err="1" smtClean="0"/>
              <a:t>and</a:t>
            </a:r>
            <a:r>
              <a:rPr lang="de-DE" baseline="0" dirty="0" smtClean="0"/>
              <a:t> </a:t>
            </a:r>
            <a:r>
              <a:rPr lang="de-DE" baseline="0" dirty="0" err="1" smtClean="0"/>
              <a:t>compensatory</a:t>
            </a:r>
            <a:r>
              <a:rPr lang="de-DE" baseline="0" dirty="0" smtClean="0"/>
              <a:t> </a:t>
            </a:r>
            <a:r>
              <a:rPr lang="de-DE" baseline="0" dirty="0" err="1" smtClean="0"/>
              <a:t>measures</a:t>
            </a:r>
            <a:r>
              <a:rPr lang="de-DE" baseline="0" dirty="0" smtClean="0"/>
              <a:t> for </a:t>
            </a:r>
            <a:r>
              <a:rPr lang="de-DE" baseline="0" dirty="0" err="1" smtClean="0"/>
              <a:t>endangered</a:t>
            </a:r>
            <a:r>
              <a:rPr lang="de-DE" baseline="0" dirty="0" smtClean="0"/>
              <a:t> </a:t>
            </a:r>
            <a:r>
              <a:rPr lang="de-DE" baseline="0" dirty="0" err="1" smtClean="0"/>
              <a:t>species</a:t>
            </a:r>
            <a:r>
              <a:rPr lang="de-DE" baseline="0" dirty="0" smtClean="0"/>
              <a:t> </a:t>
            </a:r>
            <a:r>
              <a:rPr lang="de-DE" baseline="0" dirty="0" err="1" smtClean="0"/>
              <a:t>and</a:t>
            </a:r>
            <a:r>
              <a:rPr lang="de-DE" baseline="0" dirty="0" smtClean="0"/>
              <a:t> </a:t>
            </a:r>
            <a:r>
              <a:rPr lang="de-DE" baseline="0" dirty="0" err="1" smtClean="0"/>
              <a:t>species</a:t>
            </a:r>
            <a:r>
              <a:rPr lang="de-DE" baseline="0" dirty="0" smtClean="0"/>
              <a:t> of </a:t>
            </a:r>
            <a:r>
              <a:rPr lang="de-DE" baseline="0" dirty="0" err="1" smtClean="0"/>
              <a:t>protection</a:t>
            </a:r>
            <a:r>
              <a:rPr lang="de-DE" baseline="0" dirty="0" smtClean="0"/>
              <a:t>. </a:t>
            </a:r>
            <a:endParaRPr lang="en-US" dirty="0"/>
          </a:p>
        </p:txBody>
      </p:sp>
      <p:sp>
        <p:nvSpPr>
          <p:cNvPr id="4" name="Foliennummernplatzhalter 3"/>
          <p:cNvSpPr>
            <a:spLocks noGrp="1"/>
          </p:cNvSpPr>
          <p:nvPr>
            <p:ph type="sldNum" sz="quarter" idx="10"/>
          </p:nvPr>
        </p:nvSpPr>
        <p:spPr/>
        <p:txBody>
          <a:bodyPr/>
          <a:lstStyle/>
          <a:p>
            <a:fld id="{A5DB6B05-ECB6-4C8D-87A1-4D3C0EE9CDCB}" type="slidenum">
              <a:rPr lang="de-DE" smtClean="0"/>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3 </a:t>
            </a:r>
            <a:r>
              <a:rPr lang="de-DE" b="1" dirty="0" err="1" smtClean="0"/>
              <a:t>main</a:t>
            </a:r>
            <a:r>
              <a:rPr lang="de-DE" b="1" dirty="0" smtClean="0"/>
              <a:t> </a:t>
            </a:r>
            <a:r>
              <a:rPr lang="de-DE" b="1" dirty="0" err="1" smtClean="0"/>
              <a:t>questions</a:t>
            </a:r>
            <a:r>
              <a:rPr lang="de-DE" dirty="0" smtClean="0"/>
              <a:t>: </a:t>
            </a:r>
            <a:r>
              <a:rPr lang="en-US" dirty="0" smtClean="0"/>
              <a:t>In wind energy development, how do executions of avoidance and minimization mitigation for protected species overlap and differ between the U.S. and Germany? How does the U.S.’s habitat conservation plans (HCP), the EU’s continued ecological functions (CEF), and Germany’s </a:t>
            </a:r>
            <a:r>
              <a:rPr lang="en-US" dirty="0" err="1" smtClean="0"/>
              <a:t>Artenschutzprüfung</a:t>
            </a:r>
            <a:r>
              <a:rPr lang="en-US" dirty="0" smtClean="0"/>
              <a:t> (ASP), compare and differ? To what extent can these measures become trans-Atlantic</a:t>
            </a:r>
            <a:r>
              <a:rPr lang="en-US" dirty="0" smtClean="0"/>
              <a:t>?</a:t>
            </a:r>
          </a:p>
          <a:p>
            <a:pPr eaLnBrk="1" hangingPunct="1">
              <a:spcBef>
                <a:spcPct val="0"/>
              </a:spcBef>
            </a:pPr>
            <a:r>
              <a:rPr lang="en-US" altLang="en-US" b="1" i="1" dirty="0" smtClean="0"/>
              <a:t>	1</a:t>
            </a:r>
            <a:r>
              <a:rPr lang="en-US" altLang="en-US" b="1" i="1" baseline="30000" dirty="0" smtClean="0"/>
              <a:t>st</a:t>
            </a:r>
            <a:r>
              <a:rPr lang="en-US" altLang="en-US" b="1" i="1" dirty="0" smtClean="0"/>
              <a:t> bullet: </a:t>
            </a:r>
            <a:r>
              <a:rPr lang="en-US" altLang="en-US" i="1" dirty="0" smtClean="0"/>
              <a:t>through review of literature, policy analysis, and case comparison</a:t>
            </a:r>
          </a:p>
          <a:p>
            <a:pPr eaLnBrk="1" hangingPunct="1">
              <a:spcBef>
                <a:spcPct val="0"/>
              </a:spcBef>
            </a:pPr>
            <a:r>
              <a:rPr lang="en-US" altLang="en-US" b="1" i="1" dirty="0" smtClean="0"/>
              <a:t>	2</a:t>
            </a:r>
            <a:r>
              <a:rPr lang="en-US" altLang="en-US" b="1" i="1" baseline="30000" dirty="0" smtClean="0"/>
              <a:t>nd</a:t>
            </a:r>
            <a:r>
              <a:rPr lang="en-US" altLang="en-US" b="1" i="1" dirty="0" smtClean="0"/>
              <a:t> bullet: </a:t>
            </a:r>
            <a:r>
              <a:rPr lang="en-US" altLang="en-US" i="1" dirty="0" smtClean="0"/>
              <a:t>through review of literature and policy analysis</a:t>
            </a:r>
          </a:p>
          <a:p>
            <a:pPr eaLnBrk="1" hangingPunct="1">
              <a:spcBef>
                <a:spcPct val="0"/>
              </a:spcBef>
            </a:pPr>
            <a:r>
              <a:rPr lang="en-US" altLang="en-US" b="1" i="1" dirty="0" smtClean="0"/>
              <a:t>	3</a:t>
            </a:r>
            <a:r>
              <a:rPr lang="en-US" altLang="en-US" b="1" i="1" baseline="30000" dirty="0" smtClean="0"/>
              <a:t>rd</a:t>
            </a:r>
            <a:r>
              <a:rPr lang="en-US" altLang="en-US" b="1" i="1" dirty="0" smtClean="0"/>
              <a:t> bullet: </a:t>
            </a:r>
            <a:r>
              <a:rPr lang="en-US" altLang="en-US" i="1" dirty="0" smtClean="0"/>
              <a:t>continuation of literature review and case-comparison analysis</a:t>
            </a:r>
          </a:p>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State </a:t>
            </a:r>
            <a:r>
              <a:rPr lang="de-DE" b="1" dirty="0" smtClean="0"/>
              <a:t>of </a:t>
            </a:r>
            <a:r>
              <a:rPr lang="de-DE" b="1" dirty="0" err="1" smtClean="0"/>
              <a:t>research</a:t>
            </a:r>
            <a:r>
              <a:rPr lang="de-DE" b="1" dirty="0" smtClean="0"/>
              <a:t>: </a:t>
            </a:r>
            <a:r>
              <a:rPr lang="en-US" sz="1200" dirty="0" smtClean="0"/>
              <a:t>No in-depth analysis of trans-Atlantic commonalities and differences between the procedures set up for protecting endangered species at/around onshore wind facilities between the U.S. and Germany</a:t>
            </a:r>
          </a:p>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Elements of </a:t>
            </a:r>
            <a:r>
              <a:rPr lang="de-DE" b="1" dirty="0" err="1" smtClean="0"/>
              <a:t>focus</a:t>
            </a:r>
            <a:r>
              <a:rPr lang="de-D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Regulatory measures (international, federal, state)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Wind facility logistics (size, capacity, location)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Species of concern (listing, illegal and legal take)</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Avoidance and minimization measures</a:t>
            </a:r>
            <a:r>
              <a:rPr lang="en-US" altLang="en-US" i="1" baseline="0" dirty="0" smtClean="0"/>
              <a:t> (</a:t>
            </a:r>
            <a:r>
              <a:rPr lang="en-US" altLang="en-US" i="0" dirty="0" smtClean="0"/>
              <a:t>a</a:t>
            </a:r>
            <a:r>
              <a:rPr lang="en-US" altLang="en-US" dirty="0" smtClean="0"/>
              <a:t>nd compensatory mitigation)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U.S. Wind facilities &amp; Germany </a:t>
            </a:r>
            <a:r>
              <a:rPr lang="en-US" altLang="en-US" dirty="0" err="1" smtClean="0"/>
              <a:t>windparks</a:t>
            </a:r>
            <a:r>
              <a:rPr lang="en-US" altLang="en-US" dirty="0" smtClean="0"/>
              <a:t> (18 cases)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liennummernplatzhalter 3"/>
          <p:cNvSpPr>
            <a:spLocks noGrp="1"/>
          </p:cNvSpPr>
          <p:nvPr>
            <p:ph type="sldNum" sz="quarter" idx="10"/>
          </p:nvPr>
        </p:nvSpPr>
        <p:spPr/>
        <p:txBody>
          <a:bodyPr/>
          <a:lstStyle/>
          <a:p>
            <a:fld id="{A5DB6B05-ECB6-4C8D-87A1-4D3C0EE9CDCB}" type="slidenum">
              <a:rPr lang="de-DE" smtClean="0"/>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pPr eaLnBrk="1" hangingPunct="1">
              <a:spcBef>
                <a:spcPct val="0"/>
              </a:spcBef>
            </a:pPr>
            <a:r>
              <a:rPr lang="en-US" altLang="en-US" b="1" dirty="0" smtClean="0"/>
              <a:t>ESA: (7) </a:t>
            </a:r>
            <a:r>
              <a:rPr lang="en-US" altLang="en-US" dirty="0" smtClean="0"/>
              <a:t>if a BO is issued by the USFWS if action complies with the jeopardy and critical habitat standards, an ITP will be issues, </a:t>
            </a:r>
            <a:r>
              <a:rPr lang="en-US" altLang="en-US" b="1" dirty="0" smtClean="0"/>
              <a:t>(9) </a:t>
            </a:r>
            <a:r>
              <a:rPr lang="en-US" altLang="en-US" dirty="0" smtClean="0"/>
              <a:t>details take regulations, </a:t>
            </a:r>
            <a:r>
              <a:rPr lang="en-US" altLang="en-US" b="1" dirty="0" smtClean="0"/>
              <a:t>(10) </a:t>
            </a:r>
            <a:r>
              <a:rPr lang="en-US" altLang="en-US" dirty="0" smtClean="0"/>
              <a:t>authorizes the taking of endangered species if HCP is developed and will minimize and mitigate impacts of the take. </a:t>
            </a:r>
          </a:p>
          <a:p>
            <a:pPr eaLnBrk="1" hangingPunct="1">
              <a:spcBef>
                <a:spcPct val="0"/>
              </a:spcBef>
            </a:pPr>
            <a:r>
              <a:rPr lang="en-US" altLang="en-US" b="1" dirty="0" smtClean="0"/>
              <a:t>HCP: </a:t>
            </a:r>
            <a:r>
              <a:rPr lang="en-US" altLang="en-US" dirty="0" smtClean="0"/>
              <a:t>tool used to resolve endangered species conflicts in allowing some loss of endangered species in exchange for compensatory activities which minimize and mitigate for the loss</a:t>
            </a:r>
          </a:p>
          <a:p>
            <a:pPr eaLnBrk="1" hangingPunct="1">
              <a:spcBef>
                <a:spcPct val="0"/>
              </a:spcBef>
            </a:pPr>
            <a:r>
              <a:rPr lang="en-US" altLang="en-US" b="1" dirty="0" smtClean="0"/>
              <a:t>BO:</a:t>
            </a:r>
            <a:r>
              <a:rPr lang="en-US" altLang="en-US" dirty="0" smtClean="0"/>
              <a:t> issued by USFWS saying action complies with ESA, HCP or similar documents fulfill ESA </a:t>
            </a:r>
          </a:p>
          <a:p>
            <a:pPr eaLnBrk="1" hangingPunct="1">
              <a:spcBef>
                <a:spcPct val="0"/>
              </a:spcBef>
            </a:pPr>
            <a:r>
              <a:rPr lang="en-US" altLang="en-US" b="1" dirty="0" smtClean="0"/>
              <a:t>ITP</a:t>
            </a:r>
            <a:r>
              <a:rPr lang="en-US" altLang="en-US" dirty="0" smtClean="0"/>
              <a:t>: permits “incidental take” (legally proceeding with an activity for the duration of the permit) of listed species occurring in connection with otherwise unlawful activities </a:t>
            </a:r>
          </a:p>
          <a:p>
            <a:pPr eaLnBrk="1" hangingPunct="1">
              <a:spcBef>
                <a:spcPct val="0"/>
              </a:spcBef>
            </a:pPr>
            <a:r>
              <a:rPr lang="en-US" altLang="en-US" b="1" dirty="0" smtClean="0"/>
              <a:t>Fed &amp; NGO guidelines</a:t>
            </a:r>
            <a:r>
              <a:rPr lang="en-US" altLang="en-US" dirty="0" smtClean="0"/>
              <a:t>: USFWS “Land-Based Guidelines in Wind Energy”, HCP Handbook Addendum or “Five Point Policy”, BLM “Programmatic EIS in Wind Energy Development on BLM lands in Western U.S.”, NWCC “Mitigation Toolbox”</a:t>
            </a:r>
          </a:p>
          <a:p>
            <a:pPr eaLnBrk="1" hangingPunct="1">
              <a:spcBef>
                <a:spcPct val="0"/>
              </a:spcBef>
            </a:pPr>
            <a:r>
              <a:rPr lang="en-US" altLang="en-US" dirty="0" smtClean="0"/>
              <a:t>_______________________________________________</a:t>
            </a:r>
          </a:p>
          <a:p>
            <a:pPr marL="0" lvl="2" eaLnBrk="1" hangingPunct="1">
              <a:spcBef>
                <a:spcPct val="0"/>
              </a:spcBef>
            </a:pPr>
            <a:r>
              <a:rPr lang="en-US" altLang="en-US" b="1" dirty="0" smtClean="0"/>
              <a:t>EU Habitats Directive: </a:t>
            </a:r>
            <a:r>
              <a:rPr lang="en-US" altLang="en-US" dirty="0" smtClean="0"/>
              <a:t>In German called FFH or </a:t>
            </a:r>
            <a:r>
              <a:rPr lang="en-US" altLang="en-US" u="sng" dirty="0" smtClean="0"/>
              <a:t>“Fauna-Flora-Habitat </a:t>
            </a:r>
            <a:r>
              <a:rPr lang="en-US" altLang="en-US" u="sng" dirty="0" err="1" smtClean="0"/>
              <a:t>Richtlinie</a:t>
            </a:r>
            <a:r>
              <a:rPr lang="en-US" altLang="en-US" u="sng" dirty="0" smtClean="0"/>
              <a:t>”, </a:t>
            </a:r>
          </a:p>
          <a:p>
            <a:pPr marL="0" lvl="2" eaLnBrk="1" hangingPunct="1">
              <a:spcBef>
                <a:spcPct val="0"/>
              </a:spcBef>
            </a:pPr>
            <a:r>
              <a:rPr lang="en-US" altLang="en-US" b="1" dirty="0" smtClean="0"/>
              <a:t>Article 12: </a:t>
            </a:r>
            <a:r>
              <a:rPr lang="en-US" altLang="en-US" dirty="0" smtClean="0"/>
              <a:t>protecting the individuals of the listed species, breeding sites, resting places, contributing to the goal of FCS for these natural habitats and species of community interest. </a:t>
            </a:r>
            <a:r>
              <a:rPr lang="en-US" altLang="en-US" b="1" dirty="0" smtClean="0"/>
              <a:t>FCS: </a:t>
            </a:r>
            <a:r>
              <a:rPr lang="en-US" altLang="en-US" dirty="0" smtClean="0"/>
              <a:t>Favorable conservation status, described as a situation where a habitat type or species is doing sufficiently well in terms of quality and quantity and has good prospects of continuing to do so in the future. </a:t>
            </a:r>
            <a:r>
              <a:rPr lang="en-US" altLang="en-US" b="1" dirty="0" smtClean="0"/>
              <a:t>CEF: </a:t>
            </a:r>
            <a:r>
              <a:rPr lang="en-US" altLang="en-US" dirty="0" smtClean="0"/>
              <a:t>Continued Ecological Functionality; measures for the permanent preservation of impact regulation measures for species protection</a:t>
            </a:r>
          </a:p>
          <a:p>
            <a:pPr marL="0" lvl="2" eaLnBrk="1" hangingPunct="1">
              <a:spcBef>
                <a:spcPct val="0"/>
              </a:spcBef>
            </a:pPr>
            <a:r>
              <a:rPr lang="en-US" altLang="en-US" b="1" dirty="0" smtClean="0"/>
              <a:t>UVPG:</a:t>
            </a:r>
            <a:r>
              <a:rPr lang="en-US" altLang="en-US" dirty="0" smtClean="0"/>
              <a:t> </a:t>
            </a:r>
            <a:r>
              <a:rPr lang="en-US" altLang="en-US" u="sng" dirty="0" err="1" smtClean="0">
                <a:solidFill>
                  <a:srgbClr val="FF0000"/>
                </a:solidFill>
              </a:rPr>
              <a:t>Umweltverträglichkeitsprüfung</a:t>
            </a:r>
            <a:r>
              <a:rPr lang="en-US" altLang="en-US" u="sng" dirty="0" smtClean="0">
                <a:solidFill>
                  <a:srgbClr val="FF0000"/>
                </a:solidFill>
              </a:rPr>
              <a:t> (</a:t>
            </a:r>
            <a:r>
              <a:rPr lang="en-US" altLang="en-US" u="sng" dirty="0" err="1" smtClean="0">
                <a:solidFill>
                  <a:srgbClr val="FF0000"/>
                </a:solidFill>
              </a:rPr>
              <a:t>Envir</a:t>
            </a:r>
            <a:r>
              <a:rPr lang="en-US" altLang="en-US" u="sng" dirty="0" smtClean="0">
                <a:solidFill>
                  <a:srgbClr val="FF0000"/>
                </a:solidFill>
              </a:rPr>
              <a:t>. Impact Assess.)</a:t>
            </a:r>
          </a:p>
          <a:p>
            <a:pPr eaLnBrk="1" hangingPunct="1">
              <a:spcBef>
                <a:spcPct val="0"/>
              </a:spcBef>
            </a:pPr>
            <a:r>
              <a:rPr lang="en-US" altLang="en-US" b="1" dirty="0" err="1" smtClean="0"/>
              <a:t>BNatSchG</a:t>
            </a:r>
            <a:r>
              <a:rPr lang="en-US" altLang="en-US" u="sng" dirty="0" smtClean="0"/>
              <a:t>: </a:t>
            </a:r>
            <a:r>
              <a:rPr lang="en-US" altLang="en-US" u="sng" dirty="0" err="1" smtClean="0"/>
              <a:t>Bundesnaturschutzgesetz</a:t>
            </a:r>
            <a:r>
              <a:rPr lang="en-US" altLang="en-US" u="sng" dirty="0" smtClean="0"/>
              <a:t> (Federal Nature Conservation Act)</a:t>
            </a:r>
            <a:endParaRPr lang="en-US" altLang="en-US" b="1" u="sng" dirty="0" smtClean="0"/>
          </a:p>
          <a:p>
            <a:pPr eaLnBrk="1" hangingPunct="1">
              <a:spcBef>
                <a:spcPct val="0"/>
              </a:spcBef>
            </a:pPr>
            <a:r>
              <a:rPr lang="en-US" altLang="en-US" b="1" dirty="0" err="1" smtClean="0"/>
              <a:t>BNatSchG</a:t>
            </a:r>
            <a:r>
              <a:rPr lang="en-US" altLang="en-US" b="1" dirty="0" smtClean="0"/>
              <a:t> §15: </a:t>
            </a:r>
            <a:r>
              <a:rPr lang="en-US" altLang="en-US" dirty="0" smtClean="0"/>
              <a:t>Refrain from impairments of nature and landscape. Injuries are avoidable if reasonable alternatives. As far as impairments can not be avoided, this should be justified. Compensatory measures to be maintained.</a:t>
            </a:r>
            <a:r>
              <a:rPr lang="en-US" altLang="en-US" b="1" dirty="0" smtClean="0"/>
              <a:t> §31-36: </a:t>
            </a:r>
            <a:r>
              <a:rPr lang="en-US" altLang="en-US" dirty="0" smtClean="0"/>
              <a:t>Natura 2000, FFH compatibility, activities for imperative reasons such as those of a social or economic nature (i.e. WE).</a:t>
            </a:r>
            <a:r>
              <a:rPr lang="en-US" altLang="en-US" b="1" dirty="0" smtClean="0"/>
              <a:t> §44-45: R</a:t>
            </a:r>
            <a:r>
              <a:rPr lang="en-US" altLang="en-US" dirty="0" smtClean="0"/>
              <a:t>equirements for special protection and certain other animal and plant species, and its exceptions to taking</a:t>
            </a:r>
            <a:endParaRPr lang="en-US" altLang="en-US" b="1" dirty="0" smtClean="0"/>
          </a:p>
          <a:p>
            <a:pPr marL="0" lvl="2" eaLnBrk="1" hangingPunct="1">
              <a:spcBef>
                <a:spcPct val="0"/>
              </a:spcBef>
            </a:pPr>
            <a:r>
              <a:rPr lang="en-US" altLang="en-US" b="1" u="sng" dirty="0" err="1" smtClean="0"/>
              <a:t>Artenschutzprüfung</a:t>
            </a:r>
            <a:r>
              <a:rPr lang="en-US" altLang="en-US" b="1" u="sng" dirty="0" smtClean="0"/>
              <a:t> (ASP)</a:t>
            </a:r>
            <a:r>
              <a:rPr lang="en-US" altLang="en-US" b="1" dirty="0" smtClean="0"/>
              <a:t>- </a:t>
            </a:r>
            <a:r>
              <a:rPr lang="en-US" altLang="en-US" i="1" dirty="0" smtClean="0"/>
              <a:t>endangered species impact assessment</a:t>
            </a:r>
            <a:r>
              <a:rPr lang="en-US" altLang="en-US" dirty="0" smtClean="0"/>
              <a:t>, triggered in revisions of 2009 </a:t>
            </a:r>
            <a:r>
              <a:rPr lang="en-US" altLang="en-US" dirty="0" err="1" smtClean="0"/>
              <a:t>BNatSchG</a:t>
            </a:r>
            <a:r>
              <a:rPr lang="en-US" altLang="en-US" dirty="0" smtClean="0"/>
              <a:t> updates, which examines if a project or activity meets the standards and limitations of §44-45. </a:t>
            </a:r>
          </a:p>
          <a:p>
            <a:pPr marL="0" lvl="2" eaLnBrk="1" hangingPunct="1">
              <a:spcBef>
                <a:spcPct val="0"/>
              </a:spcBef>
            </a:pPr>
            <a:r>
              <a:rPr lang="en-US" altLang="en-US" b="1" dirty="0" smtClean="0"/>
              <a:t>State guidelines</a:t>
            </a:r>
            <a:r>
              <a:rPr lang="en-US" altLang="en-US" dirty="0" smtClean="0"/>
              <a:t>: </a:t>
            </a:r>
            <a:r>
              <a:rPr lang="en-US" altLang="en-US" u="sng" dirty="0" err="1" smtClean="0"/>
              <a:t>Umsetzung</a:t>
            </a:r>
            <a:r>
              <a:rPr lang="en-US" altLang="en-US" u="sng" dirty="0" smtClean="0"/>
              <a:t> des </a:t>
            </a:r>
            <a:r>
              <a:rPr lang="en-US" altLang="en-US" u="sng" dirty="0" err="1" smtClean="0"/>
              <a:t>Arten</a:t>
            </a:r>
            <a:r>
              <a:rPr lang="en-US" altLang="en-US" u="sng" dirty="0" smtClean="0"/>
              <a:t>- und </a:t>
            </a:r>
            <a:r>
              <a:rPr lang="en-US" altLang="en-US" u="sng" dirty="0" err="1" smtClean="0"/>
              <a:t>Habitatschutzes</a:t>
            </a:r>
            <a:r>
              <a:rPr lang="en-US" altLang="en-US" u="sng" dirty="0" smtClean="0"/>
              <a:t> </a:t>
            </a:r>
            <a:r>
              <a:rPr lang="en-US" altLang="en-US" u="sng" dirty="0" err="1" smtClean="0"/>
              <a:t>bei</a:t>
            </a:r>
            <a:r>
              <a:rPr lang="en-US" altLang="en-US" u="sng" dirty="0" smtClean="0"/>
              <a:t> </a:t>
            </a:r>
            <a:r>
              <a:rPr lang="en-US" altLang="en-US" u="sng" dirty="0" err="1" smtClean="0"/>
              <a:t>der</a:t>
            </a:r>
            <a:r>
              <a:rPr lang="en-US" altLang="en-US" u="sng" dirty="0" smtClean="0"/>
              <a:t> </a:t>
            </a:r>
            <a:r>
              <a:rPr lang="en-US" altLang="en-US" u="sng" dirty="0" err="1" smtClean="0"/>
              <a:t>Planung</a:t>
            </a:r>
            <a:r>
              <a:rPr lang="en-US" altLang="en-US" u="sng" dirty="0" smtClean="0"/>
              <a:t> und </a:t>
            </a:r>
            <a:r>
              <a:rPr lang="en-US" altLang="en-US" u="sng" dirty="0" err="1" smtClean="0"/>
              <a:t>Genehmigung</a:t>
            </a:r>
            <a:r>
              <a:rPr lang="en-US" altLang="en-US" u="sng" dirty="0" smtClean="0"/>
              <a:t> von </a:t>
            </a:r>
            <a:r>
              <a:rPr lang="en-US" altLang="en-US" u="sng" dirty="0" err="1" smtClean="0"/>
              <a:t>Windenergieanlagen</a:t>
            </a:r>
            <a:r>
              <a:rPr lang="en-US" altLang="en-US" u="sng" dirty="0" smtClean="0"/>
              <a:t> in Nordrhein-Westfalen</a:t>
            </a:r>
            <a:r>
              <a:rPr lang="en-US" altLang="en-US" dirty="0" smtClean="0"/>
              <a:t> (Implementation of species and habitat protection in the planning and approval of WT in NRW)</a:t>
            </a:r>
          </a:p>
          <a:p>
            <a:pPr eaLnBrk="1" hangingPunct="1">
              <a:spcBef>
                <a:spcPct val="0"/>
              </a:spcBef>
            </a:pPr>
            <a:r>
              <a:rPr lang="en-US" altLang="en-US" dirty="0" smtClean="0"/>
              <a:t>**POLICY IN US IS OVER 40 YRS OLD, EU ONLY 25 YRS**</a:t>
            </a:r>
          </a:p>
          <a:p>
            <a:pPr eaLnBrk="1" hangingPunct="1">
              <a:spcBef>
                <a:spcPct val="0"/>
              </a:spcBef>
            </a:pPr>
            <a:r>
              <a:rPr lang="de-DE" altLang="en-US" dirty="0" smtClean="0"/>
              <a:t>_______________________________________________________________________</a:t>
            </a:r>
          </a:p>
          <a:p>
            <a:pPr marL="171450" indent="-171450" eaLnBrk="1" hangingPunct="1">
              <a:buFontTx/>
              <a:buChar char="-"/>
            </a:pPr>
            <a:r>
              <a:rPr lang="en-US" altLang="en-US" dirty="0" smtClean="0"/>
              <a:t>Created by federal bureaus and NGOs in the U.S. and German federal state guidelines, recent guidelines to help develop wind facilities while minimizing impacts to the environment of species. </a:t>
            </a:r>
            <a:endParaRPr lang="en-US" dirty="0" smtClean="0"/>
          </a:p>
          <a:p>
            <a:pPr marL="171450" indent="-171450" eaLnBrk="1" hangingPunct="1">
              <a:buFontTx/>
              <a:buChar char="-"/>
            </a:pPr>
            <a:r>
              <a:rPr lang="en-US" dirty="0" smtClean="0"/>
              <a:t>Species protection are established from these main pieces and the legal taking via the ITP in the U.S. </a:t>
            </a:r>
          </a:p>
          <a:p>
            <a:pPr marL="171450" indent="-171450" eaLnBrk="1" hangingPunct="1">
              <a:buFontTx/>
              <a:buChar char="-"/>
            </a:pPr>
            <a:r>
              <a:rPr lang="en-US" dirty="0" smtClean="0"/>
              <a:t>------------------------------------------------------------------------</a:t>
            </a:r>
          </a:p>
          <a:p>
            <a:pPr marL="171450" indent="-171450" eaLnBrk="1" hangingPunct="1">
              <a:buFontTx/>
              <a:buChar char="-"/>
            </a:pPr>
            <a:r>
              <a:rPr lang="en-US" dirty="0" smtClean="0"/>
              <a:t>HCP is an entire document for the purpose of receiving an ITP approved by the USFWS BO</a:t>
            </a:r>
          </a:p>
          <a:p>
            <a:pPr marL="171450" indent="-171450" eaLnBrk="1" hangingPunct="1">
              <a:buFontTx/>
              <a:buChar char="-"/>
            </a:pPr>
            <a:r>
              <a:rPr lang="en-US" dirty="0" smtClean="0"/>
              <a:t>ASP is a review of a particular area or region that notes potential impacts to the area’s species and their surrounding habitats</a:t>
            </a:r>
          </a:p>
          <a:p>
            <a:pPr marL="171450" indent="-171450" eaLnBrk="1" hangingPunct="1">
              <a:buFontTx/>
              <a:buChar char="-"/>
            </a:pPr>
            <a:r>
              <a:rPr lang="en-US" dirty="0" smtClean="0"/>
              <a:t>CEF measures are lists of measures to offset impacts to the environment and to species of concern. </a:t>
            </a:r>
          </a:p>
          <a:p>
            <a:pPr marL="171450" indent="-171450" eaLnBrk="1" hangingPunct="1">
              <a:buFontTx/>
              <a:buChar char="-"/>
            </a:pPr>
            <a:r>
              <a:rPr lang="en-US" dirty="0" smtClean="0"/>
              <a:t>CEF measures are found within the ASP and there are many avoidance and minimization measures in both the HCP and ASP. </a:t>
            </a:r>
          </a:p>
          <a:p>
            <a:pPr eaLnBrk="1" hangingPunct="1">
              <a:spcBef>
                <a:spcPct val="0"/>
              </a:spcBef>
            </a:pPr>
            <a:endParaRPr lang="en-US" altLang="en-US" dirty="0" smtClean="0"/>
          </a:p>
          <a:p>
            <a:endParaRPr lang="en-US" dirty="0"/>
          </a:p>
        </p:txBody>
      </p:sp>
      <p:sp>
        <p:nvSpPr>
          <p:cNvPr id="4" name="Foliennummernplatzhalter 3"/>
          <p:cNvSpPr>
            <a:spLocks noGrp="1"/>
          </p:cNvSpPr>
          <p:nvPr>
            <p:ph type="sldNum" sz="quarter" idx="10"/>
          </p:nvPr>
        </p:nvSpPr>
        <p:spPr/>
        <p:txBody>
          <a:bodyPr/>
          <a:lstStyle/>
          <a:p>
            <a:fld id="{A5DB6B05-ECB6-4C8D-87A1-4D3C0EE9CDCB}" type="slidenum">
              <a:rPr lang="de-DE" smtClean="0"/>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defRPr/>
            </a:pPr>
            <a:r>
              <a:rPr lang="en-US" altLang="en-US" u="sng" kern="0" dirty="0" smtClean="0"/>
              <a:t>Explanatory and Comparative Case Study Analysis </a:t>
            </a:r>
            <a:r>
              <a:rPr lang="en-US" altLang="en-US" sz="1800" kern="0" dirty="0" smtClean="0"/>
              <a:t>(Yin 2009)</a:t>
            </a:r>
          </a:p>
          <a:p>
            <a:pPr>
              <a:defRPr/>
            </a:pPr>
            <a:r>
              <a:rPr lang="en-US" altLang="en-US" b="1" kern="0" dirty="0" smtClean="0"/>
              <a:t>Explanation Building</a:t>
            </a:r>
            <a:r>
              <a:rPr lang="en-US" altLang="en-US" kern="0" dirty="0" smtClean="0"/>
              <a:t>:</a:t>
            </a:r>
            <a:r>
              <a:rPr lang="en-US" altLang="en-US" kern="0" baseline="0" dirty="0" smtClean="0"/>
              <a:t> </a:t>
            </a:r>
            <a:r>
              <a:rPr lang="en-US" altLang="en-US" kern="0" dirty="0" smtClean="0"/>
              <a:t>U.S. situations, EU/Germany situations in terms of species concerns</a:t>
            </a:r>
          </a:p>
          <a:p>
            <a:pPr>
              <a:defRPr/>
            </a:pPr>
            <a:r>
              <a:rPr lang="en-US" altLang="en-US" b="1" kern="0" dirty="0" smtClean="0"/>
              <a:t>Multiple-cases study</a:t>
            </a:r>
            <a:r>
              <a:rPr lang="en-US" altLang="en-US" kern="0" dirty="0" smtClean="0"/>
              <a:t>: Commonalities and differences between the 18 cases</a:t>
            </a:r>
          </a:p>
          <a:p>
            <a:pPr>
              <a:defRPr/>
            </a:pPr>
            <a:r>
              <a:rPr lang="en-US" altLang="en-US" b="1" kern="0" dirty="0" smtClean="0"/>
              <a:t>Comparative Analysis</a:t>
            </a:r>
            <a:r>
              <a:rPr lang="en-US" altLang="en-US" kern="0" dirty="0" smtClean="0"/>
              <a:t>: U.S. and German policies and measures, Elements of Analysis</a:t>
            </a:r>
          </a:p>
          <a:p>
            <a:pPr>
              <a:defRPr/>
            </a:pPr>
            <a:endParaRPr lang="en-US" altLang="en-US" u="sng" dirty="0" smtClean="0"/>
          </a:p>
          <a:p>
            <a:pPr>
              <a:defRPr/>
            </a:pPr>
            <a:r>
              <a:rPr lang="en-US" altLang="en-US" u="sng" dirty="0" smtClean="0"/>
              <a:t>Criteria and Conditions</a:t>
            </a:r>
          </a:p>
          <a:p>
            <a:pPr>
              <a:defRPr/>
            </a:pPr>
            <a:r>
              <a:rPr lang="en-US" altLang="en-US" b="1" dirty="0" smtClean="0"/>
              <a:t>Literature Research</a:t>
            </a:r>
            <a:r>
              <a:rPr lang="en-US" altLang="en-US" dirty="0" smtClean="0"/>
              <a:t>: online databases (TTU, TU), Government websites (BLM, BMUB, EC),Government policies, regulations, guidelines, News articles, Books, Availability (German) </a:t>
            </a:r>
          </a:p>
          <a:p>
            <a:pPr>
              <a:defRPr/>
            </a:pPr>
            <a:r>
              <a:rPr lang="en-US" altLang="en-US" b="1" dirty="0" smtClean="0"/>
              <a:t>Onshore wind facilities</a:t>
            </a:r>
          </a:p>
          <a:p>
            <a:pPr>
              <a:defRPr/>
            </a:pPr>
            <a:r>
              <a:rPr lang="en-US" altLang="en-US" b="1" dirty="0" smtClean="0"/>
              <a:t>Federally and internationally endangered species of birds, mammals, insects</a:t>
            </a:r>
            <a:r>
              <a:rPr lang="en-US" altLang="en-US" dirty="0" smtClean="0"/>
              <a:t>: Germany: Habitats Directive, </a:t>
            </a:r>
            <a:r>
              <a:rPr lang="en-US" altLang="en-US" dirty="0" err="1" smtClean="0"/>
              <a:t>BNatSchG</a:t>
            </a:r>
            <a:r>
              <a:rPr lang="en-US" altLang="en-US" dirty="0" smtClean="0"/>
              <a:t>,</a:t>
            </a:r>
            <a:r>
              <a:rPr lang="en-US" altLang="en-US" baseline="0" dirty="0" smtClean="0"/>
              <a:t> </a:t>
            </a:r>
            <a:r>
              <a:rPr lang="en-US" altLang="en-US" dirty="0" smtClean="0"/>
              <a:t>U.S.: Incidental Take Permit</a:t>
            </a:r>
          </a:p>
          <a:p>
            <a:endParaRPr lang="en-US" dirty="0"/>
          </a:p>
        </p:txBody>
      </p:sp>
      <p:sp>
        <p:nvSpPr>
          <p:cNvPr id="4" name="Foliennummernplatzhalter 3"/>
          <p:cNvSpPr>
            <a:spLocks noGrp="1"/>
          </p:cNvSpPr>
          <p:nvPr>
            <p:ph type="sldNum" sz="quarter" idx="10"/>
          </p:nvPr>
        </p:nvSpPr>
        <p:spPr/>
        <p:txBody>
          <a:bodyPr/>
          <a:lstStyle/>
          <a:p>
            <a:fld id="{A5DB6B05-ECB6-4C8D-87A1-4D3C0EE9CDCB}" type="slidenum">
              <a:rPr lang="de-DE" smtClean="0"/>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There are nine U.S. cases (3 in CA, 1 in NV, WY, IL, OH, WV, HI)</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Each case is selected based on availability of information provided for public observation.</a:t>
            </a:r>
          </a:p>
          <a:p>
            <a:pPr eaLnBrk="1" fontAlgn="auto" hangingPunct="1">
              <a:spcBef>
                <a:spcPts val="0"/>
              </a:spcBef>
              <a:spcAft>
                <a:spcPts val="0"/>
              </a:spcAft>
              <a:defRPr/>
            </a:pPr>
            <a:r>
              <a:rPr lang="en-US" dirty="0" smtClean="0"/>
              <a:t>They consist of possible locations with a specified # of WT for development and written up measures for A&amp;M measures</a:t>
            </a:r>
          </a:p>
          <a:p>
            <a:pPr eaLnBrk="1" fontAlgn="auto" hangingPunct="1">
              <a:spcBef>
                <a:spcPts val="0"/>
              </a:spcBef>
              <a:spcAft>
                <a:spcPts val="0"/>
              </a:spcAft>
              <a:defRPr/>
            </a:pPr>
            <a:r>
              <a:rPr lang="en-US" dirty="0" smtClean="0"/>
              <a:t>In the U.S. each case as a BO and/or HCP which contains an ITP. These cases have been approved for an ITP.</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sym typeface="Wingdings" panose="05000000000000000000" pitchFamily="2" charset="2"/>
              </a:rPr>
              <a:t>CLICK</a:t>
            </a:r>
          </a:p>
          <a:p>
            <a:pPr eaLnBrk="1" fontAlgn="auto" hangingPunct="1">
              <a:spcBef>
                <a:spcPts val="0"/>
              </a:spcBef>
              <a:spcAft>
                <a:spcPts val="0"/>
              </a:spcAft>
              <a:defRPr/>
            </a:pPr>
            <a:r>
              <a:rPr lang="en-US" dirty="0" smtClean="0"/>
              <a:t>There are nine German cases (3 in </a:t>
            </a:r>
            <a:r>
              <a:rPr lang="en-US" u="sng" dirty="0" smtClean="0"/>
              <a:t>Bayern</a:t>
            </a:r>
            <a:r>
              <a:rPr lang="en-US" dirty="0" smtClean="0"/>
              <a:t>, 5 in </a:t>
            </a:r>
            <a:r>
              <a:rPr lang="en-US" u="sng" dirty="0" smtClean="0"/>
              <a:t>Nordrhein-Westfalen</a:t>
            </a:r>
            <a:r>
              <a:rPr lang="en-US" dirty="0" smtClean="0"/>
              <a:t>, 1 in </a:t>
            </a:r>
            <a:r>
              <a:rPr lang="en-US" u="sng" dirty="0" smtClean="0"/>
              <a:t>Schleswig-Holstein</a:t>
            </a:r>
            <a:r>
              <a:rPr lang="en-US" dirty="0" smtClean="0"/>
              <a:t>)</a:t>
            </a:r>
            <a:endParaRPr lang="en-US" dirty="0" smtClean="0">
              <a:sym typeface="Wingdings" panose="05000000000000000000" pitchFamily="2" charset="2"/>
            </a:endParaRPr>
          </a:p>
          <a:p>
            <a:pPr eaLnBrk="1" fontAlgn="auto" hangingPunct="1">
              <a:spcBef>
                <a:spcPts val="0"/>
              </a:spcBef>
              <a:spcAft>
                <a:spcPts val="0"/>
              </a:spcAft>
              <a:buFont typeface="Wingdings" pitchFamily="2" charset="2"/>
              <a:buNone/>
              <a:defRPr/>
            </a:pPr>
            <a:r>
              <a:rPr lang="en-US" dirty="0" smtClean="0"/>
              <a:t>In Germany, the cases have possible locations for WTs based around a land development plan and consists of an ASP with CEF measures or reviews containing CEF measures with A&amp;M measures. </a:t>
            </a:r>
          </a:p>
          <a:p>
            <a:pPr eaLnBrk="1" fontAlgn="auto" hangingPunct="1">
              <a:spcBef>
                <a:spcPts val="0"/>
              </a:spcBef>
              <a:spcAft>
                <a:spcPts val="0"/>
              </a:spcAft>
              <a:buFont typeface="Wingdings" pitchFamily="2" charset="2"/>
              <a:buNone/>
              <a:defRPr/>
            </a:pPr>
            <a:r>
              <a:rPr lang="en-US" dirty="0" smtClean="0"/>
              <a:t>The selected cases in DE, except one, pertain to the last 3 years and in turn have not been completed. </a:t>
            </a:r>
          </a:p>
          <a:p>
            <a:pPr eaLnBrk="1" fontAlgn="auto" hangingPunct="1">
              <a:spcBef>
                <a:spcPts val="0"/>
              </a:spcBef>
              <a:spcAft>
                <a:spcPts val="0"/>
              </a:spcAft>
              <a:buFont typeface="Wingdings" pitchFamily="2" charset="2"/>
              <a:buNone/>
              <a:defRPr/>
            </a:pPr>
            <a:r>
              <a:rPr lang="en-US" dirty="0" smtClean="0"/>
              <a:t>Certain information is unavailable for some of these cases, chosen because of recent 2009 policy amendments</a:t>
            </a:r>
            <a:endParaRPr lang="en-US" dirty="0" smtClean="0">
              <a:sym typeface="Wingdings" panose="05000000000000000000" pitchFamily="2" charset="2"/>
            </a:endParaRPr>
          </a:p>
          <a:p>
            <a:pPr eaLnBrk="1" fontAlgn="auto" hangingPunct="1">
              <a:spcBef>
                <a:spcPts val="0"/>
              </a:spcBef>
              <a:spcAft>
                <a:spcPts val="0"/>
              </a:spcAft>
              <a:defRPr/>
            </a:pPr>
            <a:endParaRPr lang="de-DE" dirty="0" smtClean="0"/>
          </a:p>
          <a:p>
            <a:pPr eaLnBrk="1" fontAlgn="auto" hangingPunct="1">
              <a:spcBef>
                <a:spcPts val="0"/>
              </a:spcBef>
              <a:spcAft>
                <a:spcPts val="0"/>
              </a:spcAft>
              <a:defRPr/>
            </a:pPr>
            <a:r>
              <a:rPr lang="de-DE" dirty="0" smtClean="0"/>
              <a:t>CLICK</a:t>
            </a:r>
            <a:endParaRPr lang="en-US" dirty="0" smtClean="0"/>
          </a:p>
          <a:p>
            <a:pPr eaLnBrk="1" fontAlgn="auto" hangingPunct="1">
              <a:spcBef>
                <a:spcPts val="0"/>
              </a:spcBef>
              <a:spcAft>
                <a:spcPts val="0"/>
              </a:spcAft>
              <a:defRPr/>
            </a:pPr>
            <a:r>
              <a:rPr lang="en-US" dirty="0" smtClean="0"/>
              <a:t>This same year (2009) the BGEPA allowed for the taking of potential eagles as long as there was a Eagle Protection Plan attached to the HCP. </a:t>
            </a:r>
          </a:p>
          <a:p>
            <a:endParaRPr lang="de-DE" dirty="0" smtClean="0"/>
          </a:p>
          <a:p>
            <a:endParaRPr lang="en-US" dirty="0"/>
          </a:p>
        </p:txBody>
      </p:sp>
      <p:sp>
        <p:nvSpPr>
          <p:cNvPr id="4" name="Foliennummernplatzhalter 3"/>
          <p:cNvSpPr>
            <a:spLocks noGrp="1"/>
          </p:cNvSpPr>
          <p:nvPr>
            <p:ph type="sldNum" sz="quarter" idx="10"/>
          </p:nvPr>
        </p:nvSpPr>
        <p:spPr/>
        <p:txBody>
          <a:bodyPr/>
          <a:lstStyle/>
          <a:p>
            <a:fld id="{A5DB6B05-ECB6-4C8D-87A1-4D3C0EE9CDCB}" type="slidenum">
              <a:rPr lang="de-DE" smtClean="0"/>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pPr eaLnBrk="1" hangingPunct="1">
              <a:spcBef>
                <a:spcPct val="0"/>
              </a:spcBef>
            </a:pPr>
            <a:r>
              <a:rPr lang="en-US" altLang="en-US" dirty="0" smtClean="0"/>
              <a:t>No definite number of turbines because some have not been finalized, and thus </a:t>
            </a:r>
            <a:r>
              <a:rPr lang="en-US" altLang="en-US" dirty="0" err="1" smtClean="0"/>
              <a:t>maxiumum</a:t>
            </a:r>
            <a:r>
              <a:rPr lang="en-US" altLang="en-US" dirty="0" smtClean="0"/>
              <a:t> capacity is unknown and land area is not described in all cases. </a:t>
            </a:r>
          </a:p>
          <a:p>
            <a:pPr eaLnBrk="1" hangingPunct="1">
              <a:spcBef>
                <a:spcPct val="0"/>
              </a:spcBef>
            </a:pPr>
            <a:r>
              <a:rPr lang="en-US" altLang="en-US" dirty="0" smtClean="0"/>
              <a:t>*I looked up each individual species in U.S. and Germany to get a better understanding of these birds particularly in Germany (I have pictures of every species mentioned in all 18 cases) </a:t>
            </a:r>
          </a:p>
          <a:p>
            <a:pPr eaLnBrk="1" hangingPunct="1">
              <a:spcBef>
                <a:spcPct val="0"/>
              </a:spcBef>
            </a:pPr>
            <a:r>
              <a:rPr lang="de-DE" altLang="en-US" dirty="0" smtClean="0"/>
              <a:t>CLICK</a:t>
            </a:r>
          </a:p>
          <a:p>
            <a:pPr eaLnBrk="1" hangingPunct="1"/>
            <a:r>
              <a:rPr lang="en-US" altLang="en-US" b="1" dirty="0" smtClean="0"/>
              <a:t>Micro-siting:</a:t>
            </a:r>
            <a:r>
              <a:rPr lang="en-US" altLang="en-US" dirty="0" smtClean="0"/>
              <a:t> avoiding upwind sites on ridge crests (Alta), hibernacula (Beech), roosting areas for bats (Buckeye), WT single rows (</a:t>
            </a:r>
            <a:r>
              <a:rPr lang="en-US" altLang="en-US" dirty="0" err="1" smtClean="0"/>
              <a:t>Kaheawa</a:t>
            </a:r>
            <a:r>
              <a:rPr lang="en-US" altLang="en-US" dirty="0" smtClean="0"/>
              <a:t>), small clusters (Monarch)</a:t>
            </a:r>
          </a:p>
          <a:p>
            <a:pPr marL="0" lvl="2" eaLnBrk="1" hangingPunct="1"/>
            <a:r>
              <a:rPr lang="en-US" altLang="en-US" b="1" dirty="0" smtClean="0"/>
              <a:t>WT Specifics:</a:t>
            </a:r>
            <a:r>
              <a:rPr lang="en-US" altLang="en-US" dirty="0" smtClean="0"/>
              <a:t> lowered numbers of WT than originally planned (Beech), All using monopoles, all following FAA lighting</a:t>
            </a:r>
            <a:endParaRPr lang="en-US" altLang="en-US" b="1" dirty="0" smtClean="0"/>
          </a:p>
          <a:p>
            <a:pPr marL="0" lvl="2" eaLnBrk="1" hangingPunct="1"/>
            <a:r>
              <a:rPr lang="en-US" altLang="en-US" b="1" dirty="0" smtClean="0"/>
              <a:t>Construction:</a:t>
            </a:r>
            <a:r>
              <a:rPr lang="en-US" altLang="en-US" dirty="0" smtClean="0"/>
              <a:t>  Only one concerned about seasonality (Lambing season (Ocotillo)), all enacted speed limits during constr. &amp; during operations, Workers </a:t>
            </a:r>
            <a:r>
              <a:rPr lang="en-US" altLang="en-US" dirty="0" err="1" smtClean="0"/>
              <a:t>Envir</a:t>
            </a:r>
            <a:r>
              <a:rPr lang="en-US" altLang="en-US" dirty="0" smtClean="0"/>
              <a:t>. Awareness Program (Alta, Ocotillo, Tule), burying cables (Alta, </a:t>
            </a:r>
            <a:r>
              <a:rPr lang="en-US" altLang="en-US" dirty="0" err="1" smtClean="0"/>
              <a:t>Kaheawa</a:t>
            </a:r>
            <a:r>
              <a:rPr lang="en-US" altLang="en-US" dirty="0" smtClean="0"/>
              <a:t>)</a:t>
            </a:r>
            <a:endParaRPr lang="en-US" altLang="en-US" b="1" dirty="0" smtClean="0"/>
          </a:p>
          <a:p>
            <a:pPr marL="0" lvl="2" eaLnBrk="1" hangingPunct="1"/>
            <a:r>
              <a:rPr lang="en-US" altLang="en-US" b="1" dirty="0" smtClean="0"/>
              <a:t>Additional Plans/Programs: </a:t>
            </a:r>
            <a:r>
              <a:rPr lang="en-US" altLang="en-US" dirty="0" smtClean="0"/>
              <a:t>Condor Monitoring &amp; Avoidance Plan (Alta), Eagle Conservation Plan (Alta), Bighorn Sheep Monitoring Program (Ocotillo), Avian &amp; Bat Protection Plan (Alta, CCSM, Searchlight), ADDITIONALLY Sage-Grouse Implementation Program (CCSM), Weed Mgmt Plan (Tule)</a:t>
            </a:r>
          </a:p>
          <a:p>
            <a:pPr eaLnBrk="1" hangingPunct="1"/>
            <a:r>
              <a:rPr lang="en-US" altLang="en-US" b="1" dirty="0" smtClean="0"/>
              <a:t>Surveying: </a:t>
            </a:r>
            <a:r>
              <a:rPr lang="en-US" altLang="en-US" dirty="0" smtClean="0"/>
              <a:t>All require pre- and post-construction surveys, four require a full-time Biologist or Biological Monitors to help in supervising, there is even a “Condor Initial Response Team” at Alta if a Condor were struck. Monarch only facility which stated specific years of monitoring.</a:t>
            </a:r>
          </a:p>
          <a:p>
            <a:pPr marL="0" lvl="2" eaLnBrk="1" hangingPunct="1"/>
            <a:r>
              <a:rPr lang="en-US" altLang="en-US" b="1" dirty="0" smtClean="0"/>
              <a:t>Attractiveness:</a:t>
            </a:r>
            <a:r>
              <a:rPr lang="en-US" altLang="en-US" dirty="0" smtClean="0"/>
              <a:t> Carcass removal (Alta), limiting on-site vegetation (</a:t>
            </a:r>
            <a:r>
              <a:rPr lang="en-US" altLang="en-US" dirty="0" err="1" smtClean="0"/>
              <a:t>Kaheawa</a:t>
            </a:r>
            <a:r>
              <a:rPr lang="en-US" altLang="en-US" dirty="0" smtClean="0"/>
              <a:t>), native vegetation &amp; dust abatement (Tule)</a:t>
            </a:r>
          </a:p>
          <a:p>
            <a:pPr eaLnBrk="1" hangingPunct="1"/>
            <a:r>
              <a:rPr lang="en-US" altLang="en-US" b="1" dirty="0" smtClean="0"/>
              <a:t>___________________________________________________________________________________________</a:t>
            </a:r>
          </a:p>
          <a:p>
            <a:pPr eaLnBrk="1" hangingPunct="1"/>
            <a:r>
              <a:rPr lang="en-US" altLang="en-US" dirty="0" smtClean="0"/>
              <a:t>*Biggest aspect was the heavy concentration on the impacts the WT would have on the area, </a:t>
            </a:r>
          </a:p>
          <a:p>
            <a:pPr eaLnBrk="1" hangingPunct="1"/>
            <a:r>
              <a:rPr lang="en-US" altLang="en-US" b="1" dirty="0" smtClean="0"/>
              <a:t>Micro-siting:</a:t>
            </a:r>
            <a:r>
              <a:rPr lang="en-US" altLang="en-US" dirty="0" smtClean="0"/>
              <a:t> 100m- 150m away from </a:t>
            </a:r>
            <a:r>
              <a:rPr lang="en-US" altLang="en-US" dirty="0" err="1" smtClean="0"/>
              <a:t>Kiebitz</a:t>
            </a:r>
            <a:r>
              <a:rPr lang="en-US" altLang="en-US" dirty="0" smtClean="0"/>
              <a:t> breeding (</a:t>
            </a:r>
            <a:r>
              <a:rPr lang="en-US" altLang="en-US" dirty="0" err="1" smtClean="0"/>
              <a:t>Bergkamp</a:t>
            </a:r>
            <a:r>
              <a:rPr lang="en-US" altLang="en-US" dirty="0" smtClean="0"/>
              <a:t>, </a:t>
            </a:r>
            <a:r>
              <a:rPr lang="en-US" altLang="en-US" dirty="0" err="1" smtClean="0"/>
              <a:t>Midlich</a:t>
            </a:r>
            <a:r>
              <a:rPr lang="en-US" altLang="en-US" dirty="0" smtClean="0"/>
              <a:t>) wheat and corn fields (</a:t>
            </a:r>
            <a:r>
              <a:rPr lang="en-US" altLang="en-US" dirty="0" err="1" smtClean="0"/>
              <a:t>Pilsach</a:t>
            </a:r>
            <a:r>
              <a:rPr lang="en-US" altLang="en-US" dirty="0" smtClean="0"/>
              <a:t>), 1000m buffer to FFH areas (</a:t>
            </a:r>
            <a:r>
              <a:rPr lang="en-US" altLang="en-US" dirty="0" err="1" smtClean="0"/>
              <a:t>Unkel</a:t>
            </a:r>
            <a:r>
              <a:rPr lang="en-US" altLang="en-US" dirty="0" smtClean="0"/>
              <a:t>) </a:t>
            </a:r>
          </a:p>
          <a:p>
            <a:pPr eaLnBrk="1" hangingPunct="1"/>
            <a:r>
              <a:rPr lang="en-US" altLang="en-US" b="1" dirty="0" smtClean="0"/>
              <a:t>WT Specifics: </a:t>
            </a:r>
            <a:r>
              <a:rPr lang="en-US" altLang="en-US" dirty="0" smtClean="0"/>
              <a:t>replacement of old WT (</a:t>
            </a:r>
            <a:r>
              <a:rPr lang="en-US" altLang="en-US" dirty="0" err="1" smtClean="0"/>
              <a:t>Riepsdorf</a:t>
            </a:r>
            <a:r>
              <a:rPr lang="en-US" altLang="en-US" dirty="0" smtClean="0"/>
              <a:t>), all monopoles, no large WP highest discussed is 16 but most are 10 or less. Violet (</a:t>
            </a:r>
            <a:r>
              <a:rPr lang="en-US" altLang="en-US" dirty="0" err="1" smtClean="0"/>
              <a:t>Kapfenburg</a:t>
            </a:r>
            <a:r>
              <a:rPr lang="en-US" altLang="en-US" dirty="0" smtClean="0"/>
              <a:t>) or Red and White markings (</a:t>
            </a:r>
            <a:r>
              <a:rPr lang="en-US" altLang="en-US" dirty="0" err="1" smtClean="0"/>
              <a:t>Pilsach</a:t>
            </a:r>
            <a:r>
              <a:rPr lang="en-US" altLang="en-US" dirty="0" smtClean="0"/>
              <a:t>) to improve visibility, sealing gondolas and/or netting to secure gaps to avoid nesting possibilities (</a:t>
            </a:r>
            <a:r>
              <a:rPr lang="en-US" altLang="en-US" dirty="0" err="1" smtClean="0"/>
              <a:t>Himmelsleiter</a:t>
            </a:r>
            <a:r>
              <a:rPr lang="en-US" altLang="en-US" dirty="0" smtClean="0"/>
              <a:t>, </a:t>
            </a:r>
            <a:r>
              <a:rPr lang="en-US" altLang="en-US" dirty="0" err="1" smtClean="0"/>
              <a:t>Pilsach</a:t>
            </a:r>
            <a:r>
              <a:rPr lang="en-US" altLang="en-US" dirty="0" smtClean="0"/>
              <a:t>), off-white (</a:t>
            </a:r>
            <a:r>
              <a:rPr lang="en-US" altLang="en-US" dirty="0" err="1" smtClean="0"/>
              <a:t>Unkel</a:t>
            </a:r>
            <a:r>
              <a:rPr lang="en-US" altLang="en-US" dirty="0" smtClean="0"/>
              <a:t>)</a:t>
            </a:r>
          </a:p>
          <a:p>
            <a:pPr eaLnBrk="1" hangingPunct="1"/>
            <a:r>
              <a:rPr lang="en-US" altLang="en-US" b="1" dirty="0" smtClean="0"/>
              <a:t>Construction:</a:t>
            </a:r>
            <a:r>
              <a:rPr lang="en-US" altLang="en-US" dirty="0" smtClean="0"/>
              <a:t> each states constr. will occur outside breeding and/or migration times, depending on location and species of largest concern. Tree checking (</a:t>
            </a:r>
            <a:r>
              <a:rPr lang="en-US" altLang="en-US" dirty="0" err="1" smtClean="0"/>
              <a:t>Himmelsleiter</a:t>
            </a:r>
            <a:r>
              <a:rPr lang="en-US" altLang="en-US" dirty="0" smtClean="0"/>
              <a:t>, </a:t>
            </a:r>
            <a:r>
              <a:rPr lang="en-US" altLang="en-US" dirty="0" err="1" smtClean="0"/>
              <a:t>Wessling</a:t>
            </a:r>
            <a:r>
              <a:rPr lang="en-US" altLang="en-US" dirty="0" smtClean="0"/>
              <a:t>), existing roads (</a:t>
            </a:r>
            <a:r>
              <a:rPr lang="en-US" altLang="en-US" dirty="0" err="1" smtClean="0"/>
              <a:t>Riepsdorf</a:t>
            </a:r>
            <a:r>
              <a:rPr lang="en-US" altLang="en-US" dirty="0" smtClean="0"/>
              <a:t>), burying cables and dismantling </a:t>
            </a:r>
            <a:r>
              <a:rPr lang="en-US" altLang="en-US" dirty="0" err="1" smtClean="0"/>
              <a:t>catenary</a:t>
            </a:r>
            <a:r>
              <a:rPr lang="en-US" altLang="en-US" dirty="0" smtClean="0"/>
              <a:t> masts (</a:t>
            </a:r>
            <a:r>
              <a:rPr lang="en-US" altLang="en-US" dirty="0" err="1" smtClean="0"/>
              <a:t>Unkel</a:t>
            </a:r>
            <a:r>
              <a:rPr lang="en-US" altLang="en-US" dirty="0" smtClean="0"/>
              <a:t>)</a:t>
            </a:r>
          </a:p>
          <a:p>
            <a:pPr eaLnBrk="1" hangingPunct="1"/>
            <a:r>
              <a:rPr lang="en-US" altLang="en-US" b="1" dirty="0" smtClean="0"/>
              <a:t>Surveying</a:t>
            </a:r>
            <a:r>
              <a:rPr lang="en-US" altLang="en-US" dirty="0" smtClean="0"/>
              <a:t>: monitoring at over half (</a:t>
            </a:r>
            <a:r>
              <a:rPr lang="en-US" altLang="en-US" dirty="0" err="1" smtClean="0"/>
              <a:t>Berkamp</a:t>
            </a:r>
            <a:r>
              <a:rPr lang="en-US" altLang="en-US" dirty="0" smtClean="0"/>
              <a:t>, </a:t>
            </a:r>
            <a:r>
              <a:rPr lang="en-US" altLang="en-US" dirty="0" err="1" smtClean="0"/>
              <a:t>Holtwicker</a:t>
            </a:r>
            <a:r>
              <a:rPr lang="en-US" altLang="en-US" dirty="0" smtClean="0"/>
              <a:t>, </a:t>
            </a:r>
            <a:r>
              <a:rPr lang="en-US" altLang="en-US" dirty="0" err="1" smtClean="0"/>
              <a:t>Midlich</a:t>
            </a:r>
            <a:r>
              <a:rPr lang="en-US" altLang="en-US" dirty="0" smtClean="0"/>
              <a:t>, </a:t>
            </a:r>
            <a:r>
              <a:rPr lang="en-US" altLang="en-US" dirty="0" err="1" smtClean="0"/>
              <a:t>Kapfenburg</a:t>
            </a:r>
            <a:r>
              <a:rPr lang="en-US" altLang="en-US" dirty="0" smtClean="0"/>
              <a:t>, </a:t>
            </a:r>
            <a:r>
              <a:rPr lang="en-US" altLang="en-US" dirty="0" err="1" smtClean="0"/>
              <a:t>Wessling</a:t>
            </a:r>
            <a:r>
              <a:rPr lang="en-US" altLang="en-US" dirty="0" smtClean="0"/>
              <a:t>) w/ 3 monitoring first two years of operation, but does not discuss the details to how they are monitoring or what their strategy is. Based on that information will determine turn-off times (</a:t>
            </a:r>
            <a:r>
              <a:rPr lang="en-US" altLang="en-US" dirty="0" err="1" smtClean="0"/>
              <a:t>Bergkamp</a:t>
            </a:r>
            <a:r>
              <a:rPr lang="en-US" altLang="en-US" dirty="0" smtClean="0"/>
              <a:t>, </a:t>
            </a:r>
            <a:r>
              <a:rPr lang="en-US" altLang="en-US" dirty="0" err="1" smtClean="0"/>
              <a:t>Midlich</a:t>
            </a:r>
            <a:r>
              <a:rPr lang="en-US" altLang="en-US" dirty="0" smtClean="0"/>
              <a:t>, </a:t>
            </a:r>
            <a:r>
              <a:rPr lang="en-US" altLang="en-US" dirty="0" err="1" smtClean="0"/>
              <a:t>Kapfenburg</a:t>
            </a:r>
            <a:r>
              <a:rPr lang="en-US" altLang="en-US" dirty="0" smtClean="0"/>
              <a:t>), </a:t>
            </a:r>
            <a:r>
              <a:rPr lang="en-US" altLang="en-US" dirty="0" err="1" smtClean="0"/>
              <a:t>Midlich</a:t>
            </a:r>
            <a:r>
              <a:rPr lang="en-US" altLang="en-US" dirty="0" smtClean="0"/>
              <a:t> briefly discusses it. Night-time turn-off (</a:t>
            </a:r>
            <a:r>
              <a:rPr lang="en-US" altLang="en-US" dirty="0" err="1" smtClean="0"/>
              <a:t>Pilsach</a:t>
            </a:r>
            <a:r>
              <a:rPr lang="en-US" altLang="en-US" dirty="0" smtClean="0"/>
              <a:t>, </a:t>
            </a:r>
            <a:r>
              <a:rPr lang="en-US" altLang="en-US" dirty="0" err="1" smtClean="0"/>
              <a:t>Wessling</a:t>
            </a:r>
            <a:r>
              <a:rPr lang="en-US" altLang="en-US" dirty="0" smtClean="0"/>
              <a:t>) for bats</a:t>
            </a:r>
          </a:p>
          <a:p>
            <a:pPr marL="0" lvl="2" eaLnBrk="1" hangingPunct="1"/>
            <a:r>
              <a:rPr lang="en-US" altLang="en-US" b="1" dirty="0" smtClean="0"/>
              <a:t>Vegetation</a:t>
            </a:r>
            <a:r>
              <a:rPr lang="en-US" altLang="en-US" dirty="0" smtClean="0"/>
              <a:t>: Seasonal mowing (</a:t>
            </a:r>
            <a:r>
              <a:rPr lang="en-US" altLang="en-US" dirty="0" err="1" smtClean="0"/>
              <a:t>Kapfenburg</a:t>
            </a:r>
            <a:r>
              <a:rPr lang="en-US" altLang="en-US" dirty="0" smtClean="0"/>
              <a:t>), hedges (</a:t>
            </a:r>
            <a:r>
              <a:rPr lang="en-US" altLang="en-US" dirty="0" err="1" smtClean="0"/>
              <a:t>Holtwicker</a:t>
            </a:r>
            <a:r>
              <a:rPr lang="en-US" altLang="en-US" dirty="0" smtClean="0"/>
              <a:t>, </a:t>
            </a:r>
            <a:r>
              <a:rPr lang="en-US" altLang="en-US" dirty="0" err="1" smtClean="0"/>
              <a:t>Midlich</a:t>
            </a:r>
            <a:r>
              <a:rPr lang="en-US" altLang="en-US" dirty="0" smtClean="0"/>
              <a:t>, </a:t>
            </a:r>
            <a:r>
              <a:rPr lang="en-US" altLang="en-US" dirty="0" err="1" smtClean="0"/>
              <a:t>Pilsach</a:t>
            </a:r>
            <a:r>
              <a:rPr lang="en-US" altLang="en-US" dirty="0" smtClean="0"/>
              <a:t>), “food-poor” area (100m around bases of WT)(</a:t>
            </a:r>
            <a:r>
              <a:rPr lang="en-US" altLang="en-US" dirty="0" err="1" smtClean="0"/>
              <a:t>Rosendahl</a:t>
            </a:r>
            <a:r>
              <a:rPr lang="en-US" altLang="en-US" dirty="0" smtClean="0"/>
              <a:t> sites), re-vegetation, re-cultivation, fallow land (discussed in compensatory measures. </a:t>
            </a:r>
          </a:p>
          <a:p>
            <a:pPr marL="0" lvl="2" eaLnBrk="1" hangingPunct="1"/>
            <a:r>
              <a:rPr lang="en-US" altLang="en-US" b="1" dirty="0" smtClean="0"/>
              <a:t>Attractiveness</a:t>
            </a:r>
            <a:r>
              <a:rPr lang="en-US" altLang="en-US" dirty="0" smtClean="0"/>
              <a:t>: Food management for raptors aka “food poor” area (</a:t>
            </a:r>
            <a:r>
              <a:rPr lang="en-US" altLang="en-US" dirty="0" err="1" smtClean="0"/>
              <a:t>Holtwicker</a:t>
            </a:r>
            <a:r>
              <a:rPr lang="en-US" altLang="en-US" dirty="0" smtClean="0"/>
              <a:t>), </a:t>
            </a:r>
            <a:r>
              <a:rPr lang="en-US" altLang="en-US" dirty="0" err="1" smtClean="0"/>
              <a:t>Luderplätzen</a:t>
            </a:r>
            <a:r>
              <a:rPr lang="en-US" altLang="en-US" dirty="0" smtClean="0"/>
              <a:t> (hunting devices for birds of prey), </a:t>
            </a:r>
            <a:endParaRPr lang="en-US" altLang="en-US" b="1" dirty="0" smtClean="0"/>
          </a:p>
          <a:p>
            <a:pPr eaLnBrk="1" hangingPunct="1">
              <a:spcBef>
                <a:spcPct val="0"/>
              </a:spcBef>
            </a:pPr>
            <a:endParaRPr lang="en-US" altLang="en-US" dirty="0" smtClean="0"/>
          </a:p>
          <a:p>
            <a:endParaRPr lang="de-DE" dirty="0" smtClean="0"/>
          </a:p>
          <a:p>
            <a:endParaRPr lang="en-US" dirty="0"/>
          </a:p>
        </p:txBody>
      </p:sp>
      <p:sp>
        <p:nvSpPr>
          <p:cNvPr id="4" name="Foliennummernplatzhalter 3"/>
          <p:cNvSpPr>
            <a:spLocks noGrp="1"/>
          </p:cNvSpPr>
          <p:nvPr>
            <p:ph type="sldNum" sz="quarter" idx="10"/>
          </p:nvPr>
        </p:nvSpPr>
        <p:spPr/>
        <p:txBody>
          <a:bodyPr/>
          <a:lstStyle/>
          <a:p>
            <a:fld id="{A5DB6B05-ECB6-4C8D-87A1-4D3C0EE9CDCB}" type="slidenum">
              <a:rPr lang="de-DE" smtClean="0"/>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 Strong species protection, but little regulation for wind development. There are guidelines for helping in this development to possibly minimize impacts on surround species and the environment. And land development plans that shape the locality of wind turbines. But this is not the case with private lands in the US and should be analyzed in comparing them with other countries. </a:t>
            </a:r>
          </a:p>
          <a:p>
            <a:endParaRPr lang="en-US" dirty="0" smtClean="0"/>
          </a:p>
          <a:p>
            <a:r>
              <a:rPr lang="en-US" dirty="0" smtClean="0"/>
              <a:t>- All 18 cases gave documentation of development for a wind facility or </a:t>
            </a:r>
            <a:r>
              <a:rPr lang="en-US" dirty="0" err="1" smtClean="0"/>
              <a:t>windpark</a:t>
            </a:r>
            <a:r>
              <a:rPr lang="en-US" dirty="0" smtClean="0"/>
              <a:t>, and as described earlier had some similarities and differences in terms of A,M, &amp; C. The amount of detail between the U.S. and Germany are significant </a:t>
            </a:r>
          </a:p>
          <a:p>
            <a:endParaRPr lang="en-US" dirty="0" smtClean="0"/>
          </a:p>
          <a:p>
            <a:r>
              <a:rPr lang="en-US" dirty="0" smtClean="0"/>
              <a:t>- The U.S. massive facilities, an ITP is appropriate. Germany with its smaller scale approach allows more off-site measures to be taken </a:t>
            </a:r>
          </a:p>
          <a:p>
            <a:endParaRPr lang="en-US" dirty="0" smtClean="0"/>
          </a:p>
          <a:p>
            <a:r>
              <a:rPr lang="en-US" dirty="0" smtClean="0"/>
              <a:t>-One last conclusion is the availability of information and land in the U.S. and Germany. As part of my criteria, the ability to receive this information is important point. U.S. federal actions are required to show all development information (private lands not so much). ability to gain this information in Germany is difficult, scarce, incomplete, and inconclusive. U.S. has massive tracks of lands and have to support such cities as Los Angeles (three of my cases are helping in that energy grid) unlike German </a:t>
            </a:r>
            <a:r>
              <a:rPr lang="en-US" dirty="0" err="1" smtClean="0"/>
              <a:t>windparks</a:t>
            </a:r>
            <a:r>
              <a:rPr lang="en-US" dirty="0" smtClean="0"/>
              <a:t> only supporting regions, communities, and nearby neighborhoods.</a:t>
            </a:r>
          </a:p>
          <a:p>
            <a:endParaRPr lang="en-US" dirty="0"/>
          </a:p>
        </p:txBody>
      </p:sp>
      <p:sp>
        <p:nvSpPr>
          <p:cNvPr id="4" name="Foliennummernplatzhalter 3"/>
          <p:cNvSpPr>
            <a:spLocks noGrp="1"/>
          </p:cNvSpPr>
          <p:nvPr>
            <p:ph type="sldNum" sz="quarter" idx="10"/>
          </p:nvPr>
        </p:nvSpPr>
        <p:spPr/>
        <p:txBody>
          <a:bodyPr/>
          <a:lstStyle/>
          <a:p>
            <a:fld id="{A5DB6B05-ECB6-4C8D-87A1-4D3C0EE9CDCB}" type="slidenum">
              <a:rPr lang="de-DE" smtClean="0"/>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pPr eaLnBrk="1" hangingPunct="1"/>
            <a:r>
              <a:rPr lang="en-US" b="1" dirty="0" smtClean="0"/>
              <a:t>1</a:t>
            </a:r>
            <a:r>
              <a:rPr lang="en-US" b="1" baseline="30000" dirty="0" smtClean="0"/>
              <a:t>st</a:t>
            </a:r>
            <a:r>
              <a:rPr lang="en-US" b="1" dirty="0" smtClean="0"/>
              <a:t> Q: </a:t>
            </a:r>
            <a:r>
              <a:rPr lang="en-US" dirty="0" smtClean="0"/>
              <a:t>are current A&amp;M and compensatory measures truly offsetting adverse effects on animal species. Collaboration of biologists in different fields, landowners &amp; developers, and politicians along with those in long-term research to get full perspective on how these measures are or are not affecting endangered species, or all species, around WE facilities</a:t>
            </a:r>
          </a:p>
          <a:p>
            <a:pPr eaLnBrk="1" hangingPunct="1"/>
            <a:r>
              <a:rPr lang="en-US" b="1" dirty="0" smtClean="0"/>
              <a:t>2</a:t>
            </a:r>
            <a:r>
              <a:rPr lang="en-US" b="1" baseline="30000" dirty="0" smtClean="0"/>
              <a:t>nd</a:t>
            </a:r>
            <a:r>
              <a:rPr lang="en-US" b="1" dirty="0" smtClean="0"/>
              <a:t> Q: </a:t>
            </a:r>
            <a:r>
              <a:rPr lang="en-US" dirty="0" smtClean="0"/>
              <a:t>rapid expansion due to tax-breaks, subsidies, incentives and need to continue to do at various levels but smaller-scale approach through state and regional governments may be best in minimizing negative impacts during planning. A regulatory national approach is unlikely, a comprehensive approach similar to in the EU would be more beneficial in U.S. Many states have began this approach but needs to be continued in more states. </a:t>
            </a:r>
          </a:p>
          <a:p>
            <a:pPr eaLnBrk="1" hangingPunct="1"/>
            <a:r>
              <a:rPr lang="en-US" b="1" dirty="0" smtClean="0"/>
              <a:t>3</a:t>
            </a:r>
            <a:r>
              <a:rPr lang="en-US" b="1" baseline="30000" dirty="0" smtClean="0"/>
              <a:t>rd</a:t>
            </a:r>
            <a:r>
              <a:rPr lang="en-US" b="1" dirty="0" smtClean="0"/>
              <a:t> Q: </a:t>
            </a:r>
            <a:r>
              <a:rPr lang="en-US" dirty="0" smtClean="0"/>
              <a:t>Private lands follow different regulations and do not have to follow same federal process and public involvement</a:t>
            </a:r>
          </a:p>
          <a:p>
            <a:pPr eaLnBrk="1" hangingPunct="1"/>
            <a:r>
              <a:rPr lang="en-US" b="1" dirty="0" smtClean="0"/>
              <a:t>4</a:t>
            </a:r>
            <a:r>
              <a:rPr lang="en-US" b="1" baseline="30000" dirty="0" smtClean="0"/>
              <a:t>th</a:t>
            </a:r>
            <a:r>
              <a:rPr lang="en-US" b="1" dirty="0" smtClean="0"/>
              <a:t> Q: </a:t>
            </a:r>
            <a:r>
              <a:rPr lang="en-US" dirty="0" smtClean="0"/>
              <a:t>Public availability of information and better involvement is needed during WP development process.</a:t>
            </a:r>
          </a:p>
          <a:p>
            <a:pPr eaLnBrk="1" hangingPunct="1"/>
            <a:r>
              <a:rPr lang="de-DE" b="1" dirty="0" smtClean="0"/>
              <a:t>CLICK</a:t>
            </a:r>
            <a:endParaRPr lang="en-US" b="1" dirty="0" smtClean="0"/>
          </a:p>
          <a:p>
            <a:pPr eaLnBrk="1" hangingPunct="1"/>
            <a:r>
              <a:rPr lang="en-US" b="1" dirty="0" smtClean="0"/>
              <a:t>“Development by Design”: </a:t>
            </a:r>
            <a:r>
              <a:rPr lang="en-US" dirty="0" smtClean="0"/>
              <a:t>landscape-scale approach maps state energy resources against high-quality habitat and determines areas, establishing priority sites for wind facilities. Can be also used for species specific conservation areas with this approach.</a:t>
            </a:r>
          </a:p>
          <a:p>
            <a:pPr eaLnBrk="1" hangingPunct="1"/>
            <a:r>
              <a:rPr lang="en-US" b="1" dirty="0" smtClean="0"/>
              <a:t>Strategies: </a:t>
            </a:r>
            <a:r>
              <a:rPr lang="en-US" dirty="0" smtClean="0"/>
              <a:t>(1) is most important step, (2) integration of planning from other sectors and projects requiring licensing via regulatory intervention (causation-oriented) and EIA (pre-caution oriented) for policy and development cooperation, (3) U.S. discussing critical habitats and Germany’s FFH Directive areas</a:t>
            </a:r>
          </a:p>
          <a:p>
            <a:pPr eaLnBrk="1" hangingPunct="1"/>
            <a:r>
              <a:rPr lang="de-DE" b="1" dirty="0" err="1" smtClean="0"/>
              <a:t>Current</a:t>
            </a:r>
            <a:r>
              <a:rPr lang="de-DE" b="1" baseline="0" dirty="0" smtClean="0"/>
              <a:t> Research</a:t>
            </a:r>
            <a:r>
              <a:rPr lang="de-DE" b="0" baseline="0" dirty="0" smtClean="0"/>
              <a:t>: </a:t>
            </a:r>
            <a:r>
              <a:rPr lang="de-DE" b="0" baseline="0" dirty="0" err="1" smtClean="0"/>
              <a:t>Continuing</a:t>
            </a:r>
            <a:r>
              <a:rPr lang="de-DE" b="0" baseline="0" dirty="0" smtClean="0"/>
              <a:t> </a:t>
            </a:r>
            <a:r>
              <a:rPr lang="de-DE" b="0" baseline="0" dirty="0" err="1" smtClean="0"/>
              <a:t>my</a:t>
            </a:r>
            <a:r>
              <a:rPr lang="de-DE" b="0" baseline="0" dirty="0" smtClean="0"/>
              <a:t> </a:t>
            </a:r>
            <a:r>
              <a:rPr lang="de-DE" b="0" baseline="0" dirty="0" err="1" smtClean="0"/>
              <a:t>field</a:t>
            </a:r>
            <a:r>
              <a:rPr lang="de-DE" b="0" baseline="0" dirty="0" smtClean="0"/>
              <a:t> in wind energy, I am </a:t>
            </a:r>
            <a:r>
              <a:rPr lang="de-DE" b="0" baseline="0" dirty="0" err="1" smtClean="0"/>
              <a:t>looking</a:t>
            </a:r>
            <a:r>
              <a:rPr lang="de-DE" b="0" baseline="0" dirty="0" smtClean="0"/>
              <a:t> </a:t>
            </a:r>
            <a:r>
              <a:rPr lang="de-DE" b="0" baseline="0" dirty="0" err="1" smtClean="0"/>
              <a:t>into</a:t>
            </a:r>
            <a:r>
              <a:rPr lang="de-DE" b="0" baseline="0" dirty="0" smtClean="0"/>
              <a:t> the </a:t>
            </a:r>
            <a:r>
              <a:rPr lang="de-DE" b="0" baseline="0" dirty="0" err="1" smtClean="0"/>
              <a:t>interface</a:t>
            </a:r>
            <a:r>
              <a:rPr lang="de-DE" b="0" baseline="0" dirty="0" smtClean="0"/>
              <a:t> </a:t>
            </a:r>
            <a:r>
              <a:rPr lang="de-DE" b="0" baseline="0" dirty="0" err="1" smtClean="0"/>
              <a:t>between</a:t>
            </a:r>
            <a:r>
              <a:rPr lang="de-DE" b="0" baseline="0" dirty="0" smtClean="0"/>
              <a:t> </a:t>
            </a:r>
            <a:r>
              <a:rPr lang="de-DE" b="0" baseline="0" dirty="0" err="1" smtClean="0"/>
              <a:t>scientific</a:t>
            </a:r>
            <a:r>
              <a:rPr lang="de-DE" b="0" baseline="0" dirty="0" smtClean="0"/>
              <a:t> </a:t>
            </a:r>
            <a:r>
              <a:rPr lang="de-DE" b="0" baseline="0" dirty="0" err="1" smtClean="0"/>
              <a:t>research</a:t>
            </a:r>
            <a:r>
              <a:rPr lang="de-DE" b="0" baseline="0" dirty="0" smtClean="0"/>
              <a:t> </a:t>
            </a:r>
            <a:r>
              <a:rPr lang="de-DE" b="0" baseline="0" dirty="0" err="1" smtClean="0"/>
              <a:t>and</a:t>
            </a:r>
            <a:r>
              <a:rPr lang="de-DE" b="0" baseline="0" dirty="0" smtClean="0"/>
              <a:t> </a:t>
            </a:r>
            <a:r>
              <a:rPr lang="de-DE" b="0" baseline="0" dirty="0" err="1" smtClean="0"/>
              <a:t>policy-making</a:t>
            </a:r>
            <a:r>
              <a:rPr lang="de-DE" b="0" baseline="0" dirty="0" smtClean="0"/>
              <a:t>, </a:t>
            </a:r>
            <a:r>
              <a:rPr lang="de-DE" b="0" baseline="0" dirty="0" err="1" smtClean="0"/>
              <a:t>or</a:t>
            </a:r>
            <a:r>
              <a:rPr lang="de-DE" b="0" baseline="0" dirty="0" smtClean="0"/>
              <a:t> </a:t>
            </a:r>
            <a:r>
              <a:rPr lang="de-DE" b="0" baseline="0" dirty="0" err="1" smtClean="0"/>
              <a:t>rather</a:t>
            </a:r>
            <a:r>
              <a:rPr lang="de-DE" b="0" baseline="0" dirty="0" smtClean="0"/>
              <a:t> </a:t>
            </a:r>
            <a:r>
              <a:rPr lang="de-DE" b="0" baseline="0" dirty="0" err="1" smtClean="0"/>
              <a:t>between</a:t>
            </a:r>
            <a:r>
              <a:rPr lang="de-DE" b="0" baseline="0" dirty="0" smtClean="0"/>
              <a:t> </a:t>
            </a:r>
            <a:r>
              <a:rPr lang="de-DE" b="0" baseline="0" dirty="0" err="1" smtClean="0"/>
              <a:t>scientific</a:t>
            </a:r>
            <a:r>
              <a:rPr lang="de-DE" b="0" baseline="0" dirty="0" smtClean="0"/>
              <a:t> </a:t>
            </a:r>
            <a:r>
              <a:rPr lang="de-DE" b="0" baseline="0" dirty="0" err="1" smtClean="0"/>
              <a:t>research</a:t>
            </a:r>
            <a:r>
              <a:rPr lang="de-DE" b="0" baseline="0" dirty="0" smtClean="0"/>
              <a:t> </a:t>
            </a:r>
            <a:r>
              <a:rPr lang="de-DE" b="0" baseline="0" dirty="0" err="1" smtClean="0"/>
              <a:t>and</a:t>
            </a:r>
            <a:r>
              <a:rPr lang="de-DE" b="0" baseline="0" dirty="0" smtClean="0"/>
              <a:t> </a:t>
            </a:r>
            <a:r>
              <a:rPr lang="de-DE" b="0" baseline="0" dirty="0" err="1" smtClean="0"/>
              <a:t>corporate</a:t>
            </a:r>
            <a:r>
              <a:rPr lang="de-DE" b="0" baseline="0" dirty="0" smtClean="0"/>
              <a:t> </a:t>
            </a:r>
            <a:r>
              <a:rPr lang="de-DE" b="0" baseline="0" dirty="0" err="1" smtClean="0"/>
              <a:t>business</a:t>
            </a:r>
            <a:r>
              <a:rPr lang="de-DE" b="0" baseline="0" dirty="0" smtClean="0"/>
              <a:t>, </a:t>
            </a:r>
            <a:r>
              <a:rPr lang="de-DE" b="0" baseline="0" dirty="0" err="1" smtClean="0"/>
              <a:t>technological</a:t>
            </a:r>
            <a:r>
              <a:rPr lang="de-DE" b="0" baseline="0" dirty="0" smtClean="0"/>
              <a:t> </a:t>
            </a:r>
            <a:r>
              <a:rPr lang="de-DE" b="0" baseline="0" dirty="0" err="1" smtClean="0"/>
              <a:t>innovation</a:t>
            </a:r>
            <a:r>
              <a:rPr lang="de-DE" b="0" baseline="0" dirty="0" smtClean="0"/>
              <a:t>, </a:t>
            </a:r>
            <a:r>
              <a:rPr lang="de-DE" b="0" baseline="0" dirty="0" err="1" smtClean="0"/>
              <a:t>social</a:t>
            </a:r>
            <a:r>
              <a:rPr lang="de-DE" b="0" baseline="0" dirty="0" smtClean="0"/>
              <a:t> </a:t>
            </a:r>
            <a:r>
              <a:rPr lang="de-DE" b="0" baseline="0" dirty="0" err="1" smtClean="0"/>
              <a:t>capital</a:t>
            </a:r>
            <a:r>
              <a:rPr lang="de-DE" b="0" baseline="0" dirty="0" smtClean="0"/>
              <a:t>, </a:t>
            </a:r>
            <a:r>
              <a:rPr lang="de-DE" b="0" baseline="0" dirty="0" err="1" smtClean="0"/>
              <a:t>and</a:t>
            </a:r>
            <a:r>
              <a:rPr lang="de-DE" b="0" baseline="0" dirty="0" smtClean="0"/>
              <a:t> </a:t>
            </a:r>
            <a:r>
              <a:rPr lang="de-DE" b="0" baseline="0" dirty="0" err="1" smtClean="0"/>
              <a:t>organizational</a:t>
            </a:r>
            <a:r>
              <a:rPr lang="de-DE" b="0" baseline="0" dirty="0" smtClean="0"/>
              <a:t> </a:t>
            </a:r>
            <a:r>
              <a:rPr lang="de-DE" b="0" baseline="0" dirty="0" err="1" smtClean="0"/>
              <a:t>networks</a:t>
            </a:r>
            <a:r>
              <a:rPr lang="de-DE" b="0" baseline="0" dirty="0" smtClean="0"/>
              <a:t> (</a:t>
            </a:r>
            <a:r>
              <a:rPr lang="de-DE" b="0" baseline="0" dirty="0" err="1" smtClean="0"/>
              <a:t>transdisciplinarity</a:t>
            </a:r>
            <a:r>
              <a:rPr lang="de-DE" b="0" baseline="0" dirty="0" smtClean="0"/>
              <a:t>) </a:t>
            </a:r>
            <a:r>
              <a:rPr lang="de-DE" b="0" baseline="0" dirty="0" err="1" smtClean="0"/>
              <a:t>and</a:t>
            </a:r>
            <a:r>
              <a:rPr lang="de-DE" b="0" baseline="0" dirty="0" smtClean="0"/>
              <a:t> </a:t>
            </a:r>
            <a:r>
              <a:rPr lang="de-DE" b="0" baseline="0" dirty="0" err="1" smtClean="0"/>
              <a:t>ways</a:t>
            </a:r>
            <a:r>
              <a:rPr lang="de-DE" b="0" baseline="0" dirty="0" smtClean="0"/>
              <a:t> to </a:t>
            </a:r>
            <a:r>
              <a:rPr lang="de-DE" b="0" baseline="0" dirty="0" err="1" smtClean="0"/>
              <a:t>optimize</a:t>
            </a:r>
            <a:r>
              <a:rPr lang="de-DE" b="0" baseline="0" dirty="0" smtClean="0"/>
              <a:t> </a:t>
            </a:r>
            <a:r>
              <a:rPr lang="de-DE" b="0" baseline="0" dirty="0" err="1" smtClean="0"/>
              <a:t>implementation</a:t>
            </a:r>
            <a:r>
              <a:rPr lang="de-DE" b="0" baseline="0" dirty="0" smtClean="0"/>
              <a:t> of </a:t>
            </a:r>
            <a:r>
              <a:rPr lang="de-DE" b="0" baseline="0" dirty="0" err="1" smtClean="0"/>
              <a:t>science</a:t>
            </a:r>
            <a:r>
              <a:rPr lang="de-DE" b="0" baseline="0" dirty="0" smtClean="0"/>
              <a:t> </a:t>
            </a:r>
            <a:r>
              <a:rPr lang="de-DE" b="0" baseline="0" dirty="0" err="1" smtClean="0"/>
              <a:t>into</a:t>
            </a:r>
            <a:r>
              <a:rPr lang="de-DE" b="0" baseline="0" dirty="0" smtClean="0"/>
              <a:t> </a:t>
            </a:r>
            <a:r>
              <a:rPr lang="de-DE" b="0" baseline="0" dirty="0" err="1" smtClean="0"/>
              <a:t>practice</a:t>
            </a:r>
            <a:r>
              <a:rPr lang="de-DE" b="0" baseline="0" dirty="0" smtClean="0"/>
              <a:t>. </a:t>
            </a:r>
            <a:endParaRPr lang="en-US" b="1" dirty="0"/>
          </a:p>
        </p:txBody>
      </p:sp>
      <p:sp>
        <p:nvSpPr>
          <p:cNvPr id="4" name="Foliennummernplatzhalter 3"/>
          <p:cNvSpPr>
            <a:spLocks noGrp="1"/>
          </p:cNvSpPr>
          <p:nvPr>
            <p:ph type="sldNum" sz="quarter" idx="10"/>
          </p:nvPr>
        </p:nvSpPr>
        <p:spPr/>
        <p:txBody>
          <a:bodyPr/>
          <a:lstStyle/>
          <a:p>
            <a:fld id="{F60213C4-620E-4B5E-8569-C65E7DC201D1}"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F60213C4-620E-4B5E-8569-C65E7DC201D1}"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3" name="Rechtec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htec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ec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ec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ec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6705600" y="4206240"/>
            <a:ext cx="960120" cy="457200"/>
          </a:xfrm>
        </p:spPr>
        <p:txBody>
          <a:bodyPr/>
          <a:lstStyle/>
          <a:p>
            <a:fld id="{C3F416CD-67A3-4CF0-A210-F6AF31AC147F}" type="datetimeFigureOut">
              <a:rPr lang="en-US" smtClean="0"/>
              <a:pPr/>
              <a:t>4/14/2015</a:t>
            </a:fld>
            <a:endParaRPr lang="en-US"/>
          </a:p>
        </p:txBody>
      </p:sp>
      <p:sp>
        <p:nvSpPr>
          <p:cNvPr id="17" name="Fußzeilenplatzhalter 16"/>
          <p:cNvSpPr>
            <a:spLocks noGrp="1"/>
          </p:cNvSpPr>
          <p:nvPr>
            <p:ph type="ftr" sz="quarter" idx="11"/>
          </p:nvPr>
        </p:nvSpPr>
        <p:spPr>
          <a:xfrm>
            <a:off x="5410200" y="4205288"/>
            <a:ext cx="1295400" cy="457200"/>
          </a:xfrm>
        </p:spPr>
        <p:txBody>
          <a:bodyPr/>
          <a:lstStyle/>
          <a:p>
            <a:endParaRPr kumimoji="0" lang="en-US" dirty="0"/>
          </a:p>
        </p:txBody>
      </p:sp>
      <p:sp>
        <p:nvSpPr>
          <p:cNvPr id="29" name="Foliennummernplatzhalt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‹Nr.›</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C3F416CD-67A3-4CF0-A210-F6AF31AC147F}" type="datetimeFigureOut">
              <a:rPr lang="en-US" smtClean="0"/>
              <a:pPr/>
              <a:t>4/14/2015</a:t>
            </a:fld>
            <a:endParaRPr lang="en-US"/>
          </a:p>
        </p:txBody>
      </p:sp>
      <p:sp>
        <p:nvSpPr>
          <p:cNvPr id="5" name="Fußzeilenplatzhalter 4"/>
          <p:cNvSpPr>
            <a:spLocks noGrp="1"/>
          </p:cNvSpPr>
          <p:nvPr>
            <p:ph type="ftr" sz="quarter" idx="11"/>
          </p:nvPr>
        </p:nvSpPr>
        <p:spPr/>
        <p:txBody>
          <a:bodyPr/>
          <a:lstStyle/>
          <a:p>
            <a:endParaRPr kumimoji="0" lang="en-US"/>
          </a:p>
        </p:txBody>
      </p:sp>
      <p:sp>
        <p:nvSpPr>
          <p:cNvPr id="6" name="Foliennummernplatzhalter 5"/>
          <p:cNvSpPr>
            <a:spLocks noGrp="1"/>
          </p:cNvSpPr>
          <p:nvPr>
            <p:ph type="sldNum" sz="quarter" idx="12"/>
          </p:nvPr>
        </p:nvSpPr>
        <p:spPr/>
        <p:txBody>
          <a:bodyPr/>
          <a:lstStyle/>
          <a:p>
            <a:fld id="{96652B35-718D-4E28-AFEB-B694A3B357E8}" type="slidenum">
              <a:rPr kumimoji="0" lang="en-US" smtClean="0"/>
              <a:pPr/>
              <a:t>‹Nr.›</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1143000"/>
            <a:ext cx="1905000" cy="5486400"/>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143000"/>
            <a:ext cx="6248400" cy="5486400"/>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C3F416CD-67A3-4CF0-A210-F6AF31AC147F}" type="datetimeFigureOut">
              <a:rPr lang="en-US" smtClean="0"/>
              <a:pPr/>
              <a:t>4/14/2015</a:t>
            </a:fld>
            <a:endParaRPr lang="en-US"/>
          </a:p>
        </p:txBody>
      </p:sp>
      <p:sp>
        <p:nvSpPr>
          <p:cNvPr id="5" name="Fußzeilenplatzhalter 4"/>
          <p:cNvSpPr>
            <a:spLocks noGrp="1"/>
          </p:cNvSpPr>
          <p:nvPr>
            <p:ph type="ftr" sz="quarter" idx="11"/>
          </p:nvPr>
        </p:nvSpPr>
        <p:spPr/>
        <p:txBody>
          <a:bodyPr/>
          <a:lstStyle/>
          <a:p>
            <a:endParaRPr kumimoji="0" lang="en-US"/>
          </a:p>
        </p:txBody>
      </p:sp>
      <p:sp>
        <p:nvSpPr>
          <p:cNvPr id="6" name="Foliennummernplatzhalter 5"/>
          <p:cNvSpPr>
            <a:spLocks noGrp="1"/>
          </p:cNvSpPr>
          <p:nvPr>
            <p:ph type="sldNum" sz="quarter" idx="12"/>
          </p:nvPr>
        </p:nvSpPr>
        <p:spPr/>
        <p:txBody>
          <a:bodyPr/>
          <a:lstStyle/>
          <a:p>
            <a:fld id="{96652B35-718D-4E28-AFEB-B694A3B357E8}" type="slidenum">
              <a:rPr kumimoji="0" lang="en-US" smtClean="0"/>
              <a:pPr/>
              <a:t>‹Nr.›</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C3F416CD-67A3-4CF0-A210-F6AF31AC147F}" type="datetimeFigureOut">
              <a:rPr lang="en-US" smtClean="0"/>
              <a:pPr/>
              <a:t>4/14/2015</a:t>
            </a:fld>
            <a:endParaRPr lang="en-US"/>
          </a:p>
        </p:txBody>
      </p:sp>
      <p:sp>
        <p:nvSpPr>
          <p:cNvPr id="5" name="Fußzeilenplatzhalter 4"/>
          <p:cNvSpPr>
            <a:spLocks noGrp="1"/>
          </p:cNvSpPr>
          <p:nvPr>
            <p:ph type="ftr" sz="quarter" idx="11"/>
          </p:nvPr>
        </p:nvSpPr>
        <p:spPr/>
        <p:txBody>
          <a:bodyPr/>
          <a:lstStyle/>
          <a:p>
            <a:endParaRPr kumimoji="0" lang="en-US"/>
          </a:p>
        </p:txBody>
      </p:sp>
      <p:sp>
        <p:nvSpPr>
          <p:cNvPr id="6" name="Foliennummernplatzhalter 5"/>
          <p:cNvSpPr>
            <a:spLocks noGrp="1"/>
          </p:cNvSpPr>
          <p:nvPr>
            <p:ph type="sldNum" sz="quarter" idx="12"/>
          </p:nvPr>
        </p:nvSpPr>
        <p:spPr/>
        <p:txBody>
          <a:bodyPr/>
          <a:lstStyle/>
          <a:p>
            <a:fld id="{96652B35-718D-4E28-AFEB-B694A3B357E8}" type="slidenum">
              <a:rPr kumimoji="0" lang="en-US" smtClean="0"/>
              <a:pPr/>
              <a:t>‹Nr.›</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C3F416CD-67A3-4CF0-A210-F6AF31AC147F}" type="datetimeFigureOut">
              <a:rPr lang="en-US" smtClean="0"/>
              <a:pPr/>
              <a:t>4/14/2015</a:t>
            </a:fld>
            <a:endParaRPr lang="en-US"/>
          </a:p>
        </p:txBody>
      </p:sp>
      <p:sp>
        <p:nvSpPr>
          <p:cNvPr id="5" name="Fußzeilenplatzhalter 4"/>
          <p:cNvSpPr>
            <a:spLocks noGrp="1"/>
          </p:cNvSpPr>
          <p:nvPr>
            <p:ph type="ftr" sz="quarter" idx="11"/>
          </p:nvPr>
        </p:nvSpPr>
        <p:spPr/>
        <p:txBody>
          <a:bodyPr/>
          <a:lstStyle/>
          <a:p>
            <a:endParaRPr kumimoji="0" lang="en-US"/>
          </a:p>
        </p:txBody>
      </p:sp>
      <p:sp>
        <p:nvSpPr>
          <p:cNvPr id="6" name="Foliennummernplatzhalter 5"/>
          <p:cNvSpPr>
            <a:spLocks noGrp="1"/>
          </p:cNvSpPr>
          <p:nvPr>
            <p:ph type="sldNum" sz="quarter" idx="12"/>
          </p:nvPr>
        </p:nvSpPr>
        <p:spPr/>
        <p:txBody>
          <a:bodyPr/>
          <a:lstStyle/>
          <a:p>
            <a:fld id="{96652B35-718D-4E28-AFEB-B694A3B357E8}" type="slidenum">
              <a:rPr kumimoji="0" lang="en-US" smtClean="0"/>
              <a:pPr/>
              <a:t>‹Nr.›</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C3F416CD-67A3-4CF0-A210-F6AF31AC147F}" type="datetimeFigureOut">
              <a:rPr lang="en-US" smtClean="0"/>
              <a:pPr/>
              <a:t>4/14/2015</a:t>
            </a:fld>
            <a:endParaRPr lang="en-US"/>
          </a:p>
        </p:txBody>
      </p:sp>
      <p:sp>
        <p:nvSpPr>
          <p:cNvPr id="6" name="Fußzeilenplatzhalter 5"/>
          <p:cNvSpPr>
            <a:spLocks noGrp="1"/>
          </p:cNvSpPr>
          <p:nvPr>
            <p:ph type="ftr" sz="quarter" idx="11"/>
          </p:nvPr>
        </p:nvSpPr>
        <p:spPr/>
        <p:txBody>
          <a:bodyPr/>
          <a:lstStyle/>
          <a:p>
            <a:endParaRPr kumimoji="0" lang="en-US"/>
          </a:p>
        </p:txBody>
      </p:sp>
      <p:sp>
        <p:nvSpPr>
          <p:cNvPr id="7" name="Foliennummernplatzhalter 6"/>
          <p:cNvSpPr>
            <a:spLocks noGrp="1"/>
          </p:cNvSpPr>
          <p:nvPr>
            <p:ph type="sldNum" sz="quarter" idx="12"/>
          </p:nvPr>
        </p:nvSpPr>
        <p:spPr/>
        <p:txBody>
          <a:bodyPr/>
          <a:lstStyle/>
          <a:p>
            <a:fld id="{96652B35-718D-4E28-AFEB-B694A3B357E8}" type="slidenum">
              <a:rPr kumimoji="0" lang="en-US" smtClean="0"/>
              <a:pPr/>
              <a:t>‹Nr.›</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848"/>
          </a:xfrm>
        </p:spPr>
        <p:txBody>
          <a:bodyPr anchor="ctr"/>
          <a:lstStyle>
            <a:lvl1pPr>
              <a:defRPr sz="4000" b="0" i="0" cap="none"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6" name="Datumsplatzhalt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4/14/2015</a:t>
            </a:fld>
            <a:endParaRPr lang="en-US"/>
          </a:p>
        </p:txBody>
      </p:sp>
      <p:sp>
        <p:nvSpPr>
          <p:cNvPr id="27" name="Foliennummernplatzhalt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‹Nr.›</a:t>
            </a:fld>
            <a:endParaRPr kumimoji="0" lang="en-US"/>
          </a:p>
        </p:txBody>
      </p:sp>
      <p:sp>
        <p:nvSpPr>
          <p:cNvPr id="28" name="Fußzeilenplatzhalt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a:xfrm>
            <a:off x="6583680" y="612648"/>
            <a:ext cx="957264" cy="457200"/>
          </a:xfrm>
        </p:spPr>
        <p:txBody>
          <a:bodyPr/>
          <a:lstStyle/>
          <a:p>
            <a:fld id="{C3F416CD-67A3-4CF0-A210-F6AF31AC147F}" type="datetimeFigureOut">
              <a:rPr lang="en-US" smtClean="0"/>
              <a:pPr/>
              <a:t>4/14/2015</a:t>
            </a:fld>
            <a:endParaRPr lang="en-US"/>
          </a:p>
        </p:txBody>
      </p:sp>
      <p:sp>
        <p:nvSpPr>
          <p:cNvPr id="4" name="Fußzeilenplatzhalter 3"/>
          <p:cNvSpPr>
            <a:spLocks noGrp="1"/>
          </p:cNvSpPr>
          <p:nvPr>
            <p:ph type="ftr" sz="quarter" idx="11"/>
          </p:nvPr>
        </p:nvSpPr>
        <p:spPr>
          <a:xfrm>
            <a:off x="5257800" y="612648"/>
            <a:ext cx="1325880" cy="457200"/>
          </a:xfrm>
        </p:spPr>
        <p:txBody>
          <a:bodyPr/>
          <a:lstStyle/>
          <a:p>
            <a:endParaRPr kumimoji="0" lang="en-US" dirty="0"/>
          </a:p>
        </p:txBody>
      </p:sp>
      <p:sp>
        <p:nvSpPr>
          <p:cNvPr id="5" name="Foliennummernplatzhalter 4"/>
          <p:cNvSpPr>
            <a:spLocks noGrp="1"/>
          </p:cNvSpPr>
          <p:nvPr>
            <p:ph type="sldNum" sz="quarter" idx="12"/>
          </p:nvPr>
        </p:nvSpPr>
        <p:spPr>
          <a:xfrm>
            <a:off x="8174736" y="2272"/>
            <a:ext cx="762000" cy="365760"/>
          </a:xfrm>
        </p:spPr>
        <p:txBody>
          <a:bodyPr/>
          <a:lstStyle/>
          <a:p>
            <a:fld id="{96652B35-718D-4E28-AFEB-B694A3B357E8}" type="slidenum">
              <a:rPr kumimoji="0" lang="en-US" smtClean="0"/>
              <a:pPr/>
              <a:t>‹Nr.›</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3F416CD-67A3-4CF0-A210-F6AF31AC147F}" type="datetimeFigureOut">
              <a:rPr lang="en-US" smtClean="0"/>
              <a:pPr/>
              <a:t>4/14/2015</a:t>
            </a:fld>
            <a:endParaRPr lang="en-US"/>
          </a:p>
        </p:txBody>
      </p:sp>
      <p:sp>
        <p:nvSpPr>
          <p:cNvPr id="3" name="Fußzeilenplatzhalter 2"/>
          <p:cNvSpPr>
            <a:spLocks noGrp="1"/>
          </p:cNvSpPr>
          <p:nvPr>
            <p:ph type="ftr" sz="quarter" idx="11"/>
          </p:nvPr>
        </p:nvSpPr>
        <p:spPr/>
        <p:txBody>
          <a:bodyPr/>
          <a:lstStyle/>
          <a:p>
            <a:endParaRPr kumimoji="0" lang="en-US"/>
          </a:p>
        </p:txBody>
      </p:sp>
      <p:sp>
        <p:nvSpPr>
          <p:cNvPr id="4" name="Foliennummernplatzhalter 3"/>
          <p:cNvSpPr>
            <a:spLocks noGrp="1"/>
          </p:cNvSpPr>
          <p:nvPr>
            <p:ph type="sldNum" sz="quarter" idx="12"/>
          </p:nvPr>
        </p:nvSpPr>
        <p:spPr/>
        <p:txBody>
          <a:bodyPr/>
          <a:lstStyle/>
          <a:p>
            <a:fld id="{96652B35-718D-4E28-AFEB-B694A3B357E8}" type="slidenum">
              <a:rPr kumimoji="0" lang="en-US" smtClean="0"/>
              <a:pPr/>
              <a:t>‹Nr.›</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1101970"/>
            <a:ext cx="3383280" cy="877824"/>
          </a:xfrm>
        </p:spPr>
        <p:txBody>
          <a:bodyPr anchor="b"/>
          <a:lstStyle>
            <a:lvl1pPr algn="l">
              <a:buNone/>
              <a:defRPr sz="1800" b="1"/>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C3F416CD-67A3-4CF0-A210-F6AF31AC147F}" type="datetimeFigureOut">
              <a:rPr lang="en-US" smtClean="0"/>
              <a:pPr/>
              <a:t>4/14/2015</a:t>
            </a:fld>
            <a:endParaRPr lang="en-US"/>
          </a:p>
        </p:txBody>
      </p:sp>
      <p:sp>
        <p:nvSpPr>
          <p:cNvPr id="6" name="Fußzeilenplatzhalter 5"/>
          <p:cNvSpPr>
            <a:spLocks noGrp="1"/>
          </p:cNvSpPr>
          <p:nvPr>
            <p:ph type="ftr" sz="quarter" idx="11"/>
          </p:nvPr>
        </p:nvSpPr>
        <p:spPr/>
        <p:txBody>
          <a:bodyPr/>
          <a:lstStyle/>
          <a:p>
            <a:endParaRPr kumimoji="0" lang="en-US"/>
          </a:p>
        </p:txBody>
      </p:sp>
      <p:sp>
        <p:nvSpPr>
          <p:cNvPr id="7" name="Foliennummernplatzhalter 6"/>
          <p:cNvSpPr>
            <a:spLocks noGrp="1"/>
          </p:cNvSpPr>
          <p:nvPr>
            <p:ph type="sldNum" sz="quarter" idx="12"/>
          </p:nvPr>
        </p:nvSpPr>
        <p:spPr/>
        <p:txBody>
          <a:bodyPr/>
          <a:lstStyle/>
          <a:p>
            <a:fld id="{96652B35-718D-4E28-AFEB-B694A3B357E8}" type="slidenum">
              <a:rPr kumimoji="0" lang="en-US" smtClean="0"/>
              <a:pPr/>
              <a:t>‹Nr.›</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C3F416CD-67A3-4CF0-A210-F6AF31AC147F}" type="datetimeFigureOut">
              <a:rPr lang="en-US" smtClean="0"/>
              <a:pPr/>
              <a:t>4/14/2015</a:t>
            </a:fld>
            <a:endParaRPr lang="en-US"/>
          </a:p>
        </p:txBody>
      </p:sp>
      <p:sp>
        <p:nvSpPr>
          <p:cNvPr id="6" name="Fußzeilenplatzhalter 5"/>
          <p:cNvSpPr>
            <a:spLocks noGrp="1"/>
          </p:cNvSpPr>
          <p:nvPr>
            <p:ph type="ftr" sz="quarter" idx="11"/>
          </p:nvPr>
        </p:nvSpPr>
        <p:spPr/>
        <p:txBody>
          <a:bodyPr/>
          <a:lstStyle/>
          <a:p>
            <a:endParaRPr kumimoji="0" lang="en-US"/>
          </a:p>
        </p:txBody>
      </p:sp>
      <p:sp>
        <p:nvSpPr>
          <p:cNvPr id="7" name="Foliennummernplatzhalter 6"/>
          <p:cNvSpPr>
            <a:spLocks noGrp="1"/>
          </p:cNvSpPr>
          <p:nvPr>
            <p:ph type="sldNum" sz="quarter" idx="12"/>
          </p:nvPr>
        </p:nvSpPr>
        <p:spPr/>
        <p:txBody>
          <a:bodyPr/>
          <a:lstStyle/>
          <a:p>
            <a:fld id="{96652B35-718D-4E28-AFEB-B694A3B357E8}" type="slidenum">
              <a:rPr kumimoji="0" lang="en-US" smtClean="0"/>
              <a:pPr/>
              <a:t>‹Nr.›</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htec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htec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ec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htec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ec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Abgerundetes Rechtec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Abgerundetes Rechtec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htec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htec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1143000"/>
            <a:ext cx="8229600" cy="1066800"/>
          </a:xfrm>
          <a:prstGeom prst="rect">
            <a:avLst/>
          </a:prstGeom>
        </p:spPr>
        <p:txBody>
          <a:bodyPr vert="horz" anchor="ctr">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4/14/2015</a:t>
            </a:fld>
            <a:endParaRPr lang="en-US" sz="800" dirty="0">
              <a:solidFill>
                <a:schemeClr val="accent2"/>
              </a:solidFill>
            </a:endParaRPr>
          </a:p>
        </p:txBody>
      </p:sp>
      <p:sp>
        <p:nvSpPr>
          <p:cNvPr id="3" name="Fußzeilenplatzhalt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Foliennummernplatzhalt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‹Nr.›</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130425"/>
            <a:ext cx="7772400" cy="1470025"/>
          </a:xfrm>
        </p:spPr>
        <p:txBody>
          <a:bodyPr>
            <a:normAutofit fontScale="90000"/>
          </a:bodyPr>
          <a:lstStyle/>
          <a:p>
            <a:pPr algn="ctr"/>
            <a:r>
              <a:rPr lang="en-US" noProof="0" dirty="0" smtClean="0"/>
              <a:t>Wind energy and species protection in Germany and the U.S.</a:t>
            </a:r>
            <a:endParaRPr lang="en-US" noProof="0" dirty="0"/>
          </a:p>
        </p:txBody>
      </p:sp>
      <p:sp>
        <p:nvSpPr>
          <p:cNvPr id="5" name="Untertitel 4"/>
          <p:cNvSpPr>
            <a:spLocks noGrp="1"/>
          </p:cNvSpPr>
          <p:nvPr>
            <p:ph type="subTitle" idx="1"/>
          </p:nvPr>
        </p:nvSpPr>
        <p:spPr>
          <a:xfrm>
            <a:off x="457200" y="4124672"/>
            <a:ext cx="4953000" cy="1752600"/>
          </a:xfrm>
        </p:spPr>
        <p:txBody>
          <a:bodyPr/>
          <a:lstStyle/>
          <a:p>
            <a:pPr algn="ctr"/>
            <a:r>
              <a:rPr lang="en-US" noProof="0" dirty="0" smtClean="0"/>
              <a:t>M.Sc. Victoria Gartman</a:t>
            </a:r>
          </a:p>
          <a:p>
            <a:pPr algn="ctr"/>
            <a:r>
              <a:rPr lang="en-US" noProof="0" dirty="0" smtClean="0"/>
              <a:t>IAIA 2015</a:t>
            </a:r>
            <a:endParaRPr lang="en-US" noProof="0" dirty="0"/>
          </a:p>
        </p:txBody>
      </p:sp>
      <p:pic>
        <p:nvPicPr>
          <p:cNvPr id="6" name="Picture 5"/>
          <p:cNvPicPr>
            <a:picLocks noChangeAspect="1" noChangeArrowheads="1"/>
          </p:cNvPicPr>
          <p:nvPr/>
        </p:nvPicPr>
        <p:blipFill>
          <a:blip r:embed="rId3" cstate="print"/>
          <a:srcRect/>
          <a:stretch>
            <a:fillRect/>
          </a:stretch>
        </p:blipFill>
        <p:spPr bwMode="auto">
          <a:xfrm>
            <a:off x="5652120" y="4437112"/>
            <a:ext cx="3098800" cy="2009775"/>
          </a:xfrm>
          <a:prstGeom prst="rect">
            <a:avLst/>
          </a:prstGeom>
          <a:noFill/>
          <a:ln w="9525">
            <a:noFill/>
            <a:miter lim="800000"/>
            <a:headEnd/>
            <a:tailEnd/>
          </a:ln>
        </p:spPr>
      </p:pic>
      <p:sp>
        <p:nvSpPr>
          <p:cNvPr id="7" name="Text Box 2"/>
          <p:cNvSpPr txBox="1">
            <a:spLocks noChangeArrowheads="1"/>
          </p:cNvSpPr>
          <p:nvPr/>
        </p:nvSpPr>
        <p:spPr bwMode="auto">
          <a:xfrm>
            <a:off x="7636495" y="6440537"/>
            <a:ext cx="1114425" cy="238125"/>
          </a:xfrm>
          <a:prstGeom prst="rect">
            <a:avLst/>
          </a:prstGeom>
          <a:noFill/>
          <a:ln w="9525">
            <a:noFill/>
            <a:miter lim="800000"/>
            <a:headEnd/>
            <a:tailEnd/>
          </a:ln>
        </p:spPr>
        <p:txBody>
          <a:bodyPr/>
          <a:lstStyle/>
          <a:p>
            <a:pPr>
              <a:lnSpc>
                <a:spcPct val="115000"/>
              </a:lnSpc>
              <a:spcAft>
                <a:spcPts val="1000"/>
              </a:spcAft>
            </a:pPr>
            <a:r>
              <a:rPr lang="en-US" altLang="en-US" sz="800">
                <a:latin typeface="Times New Roman" pitchFamily="18" charset="0"/>
                <a:ea typeface="Calibri" pitchFamily="34" charset="0"/>
                <a:cs typeface="Calibri" pitchFamily="34" charset="0"/>
              </a:rPr>
              <a:t>http://www.evwind.es/</a:t>
            </a:r>
            <a:endParaRPr lang="en-US" altLang="en-US" sz="1100">
              <a:latin typeface="Times New Roman" pitchFamily="18" charset="0"/>
              <a:ea typeface="Calibri" pitchFamily="34" charset="0"/>
              <a:cs typeface="Calibri" pitchFamily="34" charset="0"/>
            </a:endParaRPr>
          </a:p>
        </p:txBody>
      </p:sp>
      <p:pic>
        <p:nvPicPr>
          <p:cNvPr id="8" name="Picture 2" descr="T:\01 Formulare und Vorlagen\Logo TU\TU_Logo_kurz_RGB_rot.png"/>
          <p:cNvPicPr>
            <a:picLocks noChangeAspect="1" noChangeArrowheads="1"/>
          </p:cNvPicPr>
          <p:nvPr/>
        </p:nvPicPr>
        <p:blipFill>
          <a:blip r:embed="rId4" cstate="print"/>
          <a:srcRect/>
          <a:stretch>
            <a:fillRect/>
          </a:stretch>
        </p:blipFill>
        <p:spPr bwMode="auto">
          <a:xfrm>
            <a:off x="1" y="6295908"/>
            <a:ext cx="755576" cy="5620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8450088" y="6453336"/>
            <a:ext cx="514400" cy="268139"/>
          </a:xfrm>
          <a:prstGeom prst="rect">
            <a:avLst/>
          </a:prstGeom>
        </p:spPr>
        <p:txBody>
          <a:bodyPr/>
          <a:lstStyle/>
          <a:p>
            <a:fld id="{9B122337-2F62-40CA-87D6-DD2FA2788348}" type="slidenum">
              <a:rPr lang="de-DE" smtClean="0"/>
              <a:pPr/>
              <a:t>10</a:t>
            </a:fld>
            <a:endParaRPr lang="de-DE" dirty="0"/>
          </a:p>
        </p:txBody>
      </p:sp>
      <p:sp>
        <p:nvSpPr>
          <p:cNvPr id="2" name="Titel 1"/>
          <p:cNvSpPr>
            <a:spLocks noGrp="1"/>
          </p:cNvSpPr>
          <p:nvPr>
            <p:ph type="title"/>
          </p:nvPr>
        </p:nvSpPr>
        <p:spPr/>
        <p:txBody>
          <a:bodyPr/>
          <a:lstStyle/>
          <a:p>
            <a:r>
              <a:rPr lang="en-US" noProof="0" dirty="0" smtClean="0"/>
              <a:t>Thank you for your attention!</a:t>
            </a:r>
            <a:endParaRPr lang="en-US" noProof="0" dirty="0"/>
          </a:p>
        </p:txBody>
      </p:sp>
      <p:pic>
        <p:nvPicPr>
          <p:cNvPr id="1026" name="Picture 2" descr="T:\01 Formulare und Vorlagen\Logo TU\TU_Logo_kurz_RGB_rot.png"/>
          <p:cNvPicPr>
            <a:picLocks noChangeAspect="1" noChangeArrowheads="1"/>
          </p:cNvPicPr>
          <p:nvPr/>
        </p:nvPicPr>
        <p:blipFill>
          <a:blip r:embed="rId3" cstate="print"/>
          <a:srcRect/>
          <a:stretch>
            <a:fillRect/>
          </a:stretch>
        </p:blipFill>
        <p:spPr bwMode="auto">
          <a:xfrm>
            <a:off x="5855393" y="3501008"/>
            <a:ext cx="1698625" cy="1263650"/>
          </a:xfrm>
          <a:prstGeom prst="rect">
            <a:avLst/>
          </a:prstGeom>
          <a:noFill/>
        </p:spPr>
      </p:pic>
      <p:pic>
        <p:nvPicPr>
          <p:cNvPr id="6" name="Picture 2" descr="DoubleT-485"/>
          <p:cNvPicPr>
            <a:picLocks noChangeAspect="1" noChangeArrowheads="1"/>
          </p:cNvPicPr>
          <p:nvPr/>
        </p:nvPicPr>
        <p:blipFill>
          <a:blip r:embed="rId4" cstate="print"/>
          <a:srcRect l="20190" t="17184" r="29964" b="22038"/>
          <a:stretch>
            <a:fillRect/>
          </a:stretch>
        </p:blipFill>
        <p:spPr bwMode="auto">
          <a:xfrm>
            <a:off x="7236296" y="5013176"/>
            <a:ext cx="882849" cy="1019322"/>
          </a:xfrm>
          <a:prstGeom prst="rect">
            <a:avLst/>
          </a:prstGeom>
          <a:noFill/>
          <a:ln w="9525">
            <a:noFill/>
            <a:miter lim="800000"/>
            <a:headEnd/>
            <a:tailEnd/>
          </a:ln>
        </p:spPr>
      </p:pic>
      <p:pic>
        <p:nvPicPr>
          <p:cNvPr id="7" name="Picture 1032" descr="http://www.math.hu-berlin.de/~ortega/logoHU.gif"/>
          <p:cNvPicPr>
            <a:picLocks noChangeAspect="1" noChangeArrowheads="1"/>
          </p:cNvPicPr>
          <p:nvPr/>
        </p:nvPicPr>
        <p:blipFill>
          <a:blip r:embed="rId5" cstate="print"/>
          <a:srcRect/>
          <a:stretch>
            <a:fillRect/>
          </a:stretch>
        </p:blipFill>
        <p:spPr bwMode="auto">
          <a:xfrm>
            <a:off x="5508104" y="5013176"/>
            <a:ext cx="1020531" cy="1019323"/>
          </a:xfrm>
          <a:prstGeom prst="rect">
            <a:avLst/>
          </a:prstGeom>
          <a:noFill/>
          <a:ln w="9525">
            <a:noFill/>
            <a:miter lim="800000"/>
            <a:headEnd/>
            <a:tailEnd/>
          </a:ln>
        </p:spPr>
      </p:pic>
      <p:pic>
        <p:nvPicPr>
          <p:cNvPr id="8" name="Picture 2" descr="T:\01 Formulare und Vorlagen\Logo TU\TU_Logo_kurz_RGB_rot.png"/>
          <p:cNvPicPr>
            <a:picLocks noChangeAspect="1" noChangeArrowheads="1"/>
          </p:cNvPicPr>
          <p:nvPr/>
        </p:nvPicPr>
        <p:blipFill>
          <a:blip r:embed="rId6" cstate="print"/>
          <a:srcRect/>
          <a:stretch>
            <a:fillRect/>
          </a:stretch>
        </p:blipFill>
        <p:spPr bwMode="auto">
          <a:xfrm>
            <a:off x="1" y="6295908"/>
            <a:ext cx="755576" cy="5620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229600" cy="1066800"/>
          </a:xfrm>
        </p:spPr>
        <p:txBody>
          <a:bodyPr/>
          <a:lstStyle/>
          <a:p>
            <a:r>
              <a:rPr lang="en-US" noProof="0" smtClean="0"/>
              <a:t>Outline</a:t>
            </a:r>
            <a:endParaRPr lang="en-US" noProof="0"/>
          </a:p>
        </p:txBody>
      </p:sp>
      <p:sp>
        <p:nvSpPr>
          <p:cNvPr id="3" name="Inhaltsplatzhalter 2"/>
          <p:cNvSpPr>
            <a:spLocks noGrp="1"/>
          </p:cNvSpPr>
          <p:nvPr>
            <p:ph idx="1"/>
          </p:nvPr>
        </p:nvSpPr>
        <p:spPr>
          <a:xfrm>
            <a:off x="457200" y="1844824"/>
            <a:ext cx="8229600" cy="4325112"/>
          </a:xfrm>
        </p:spPr>
        <p:txBody>
          <a:bodyPr>
            <a:normAutofit fontScale="92500" lnSpcReduction="10000"/>
          </a:bodyPr>
          <a:lstStyle/>
          <a:p>
            <a:pPr lvl="0"/>
            <a:r>
              <a:rPr lang="en-US" dirty="0" smtClean="0"/>
              <a:t>Introduction</a:t>
            </a:r>
          </a:p>
          <a:p>
            <a:pPr lvl="1"/>
            <a:r>
              <a:rPr lang="en-US" dirty="0" smtClean="0"/>
              <a:t>Why is this good to know?</a:t>
            </a:r>
          </a:p>
          <a:p>
            <a:pPr lvl="1"/>
            <a:r>
              <a:rPr lang="en-US" dirty="0" smtClean="0"/>
              <a:t>Policies &amp; wind and the concerns</a:t>
            </a:r>
          </a:p>
          <a:p>
            <a:pPr lvl="0"/>
            <a:r>
              <a:rPr lang="en-US" dirty="0" smtClean="0"/>
              <a:t>Materials &amp; Methods</a:t>
            </a:r>
          </a:p>
          <a:p>
            <a:pPr lvl="1"/>
            <a:r>
              <a:rPr lang="en-US" dirty="0" smtClean="0"/>
              <a:t>Steps taken!</a:t>
            </a:r>
          </a:p>
          <a:p>
            <a:pPr lvl="1"/>
            <a:r>
              <a:rPr lang="en-US" dirty="0" smtClean="0"/>
              <a:t>Study </a:t>
            </a:r>
            <a:r>
              <a:rPr lang="en-US" dirty="0" smtClean="0"/>
              <a:t>Area – Case studies</a:t>
            </a:r>
          </a:p>
          <a:p>
            <a:pPr lvl="0"/>
            <a:r>
              <a:rPr lang="en-US" dirty="0" smtClean="0"/>
              <a:t>Results</a:t>
            </a:r>
            <a:endParaRPr lang="en-US" dirty="0" smtClean="0"/>
          </a:p>
          <a:p>
            <a:pPr lvl="1"/>
            <a:r>
              <a:rPr lang="en-US" dirty="0" smtClean="0"/>
              <a:t>Comparative analysis</a:t>
            </a:r>
          </a:p>
          <a:p>
            <a:pPr lvl="2"/>
            <a:r>
              <a:rPr lang="en-US" dirty="0" smtClean="0"/>
              <a:t>Case studies</a:t>
            </a:r>
          </a:p>
          <a:p>
            <a:pPr lvl="2"/>
            <a:r>
              <a:rPr lang="en-US" dirty="0" smtClean="0"/>
              <a:t>Laws, regulations</a:t>
            </a:r>
          </a:p>
          <a:p>
            <a:pPr lvl="0"/>
            <a:r>
              <a:rPr lang="en-US" dirty="0" smtClean="0"/>
              <a:t>Future research – How does this impact YOU?</a:t>
            </a:r>
            <a:endParaRPr lang="en-US" dirty="0" smtClean="0"/>
          </a:p>
        </p:txBody>
      </p:sp>
      <p:sp>
        <p:nvSpPr>
          <p:cNvPr id="4" name="Foliennummernplatzhalter 3"/>
          <p:cNvSpPr>
            <a:spLocks noGrp="1"/>
          </p:cNvSpPr>
          <p:nvPr>
            <p:ph type="sldNum" sz="quarter" idx="4294967295"/>
          </p:nvPr>
        </p:nvSpPr>
        <p:spPr>
          <a:xfrm>
            <a:off x="8450088" y="6453336"/>
            <a:ext cx="514400" cy="268139"/>
          </a:xfrm>
          <a:prstGeom prst="rect">
            <a:avLst/>
          </a:prstGeom>
        </p:spPr>
        <p:txBody>
          <a:bodyPr/>
          <a:lstStyle/>
          <a:p>
            <a:fld id="{9B122337-2F62-40CA-87D6-DD2FA2788348}" type="slidenum">
              <a:rPr lang="de-DE" smtClean="0"/>
              <a:pPr/>
              <a:t>2</a:t>
            </a:fld>
            <a:endParaRPr lang="de-DE" dirty="0"/>
          </a:p>
        </p:txBody>
      </p:sp>
      <p:pic>
        <p:nvPicPr>
          <p:cNvPr id="5" name="Picture 2" descr="T:\01 Formulare und Vorlagen\Logo TU\TU_Logo_kurz_RGB_rot.png"/>
          <p:cNvPicPr>
            <a:picLocks noChangeAspect="1" noChangeArrowheads="1"/>
          </p:cNvPicPr>
          <p:nvPr/>
        </p:nvPicPr>
        <p:blipFill>
          <a:blip r:embed="rId2" cstate="print"/>
          <a:srcRect/>
          <a:stretch>
            <a:fillRect/>
          </a:stretch>
        </p:blipFill>
        <p:spPr bwMode="auto">
          <a:xfrm>
            <a:off x="1" y="6295908"/>
            <a:ext cx="755576" cy="56209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066800"/>
          </a:xfrm>
        </p:spPr>
        <p:txBody>
          <a:bodyPr/>
          <a:lstStyle/>
          <a:p>
            <a:r>
              <a:rPr lang="en-US" noProof="0" dirty="0" smtClean="0"/>
              <a:t>Intro – Why is this good to know? </a:t>
            </a:r>
            <a:endParaRPr lang="en-US" noProof="0" dirty="0"/>
          </a:p>
        </p:txBody>
      </p:sp>
      <p:sp>
        <p:nvSpPr>
          <p:cNvPr id="6" name="Inhaltsplatzhalter 5"/>
          <p:cNvSpPr>
            <a:spLocks noGrp="1"/>
          </p:cNvSpPr>
          <p:nvPr>
            <p:ph idx="1"/>
          </p:nvPr>
        </p:nvSpPr>
        <p:spPr>
          <a:xfrm>
            <a:off x="457200" y="1844824"/>
            <a:ext cx="8229600" cy="4325112"/>
          </a:xfrm>
        </p:spPr>
        <p:txBody>
          <a:bodyPr>
            <a:normAutofit fontScale="92500" lnSpcReduction="20000"/>
          </a:bodyPr>
          <a:lstStyle/>
          <a:p>
            <a:pPr>
              <a:buFont typeface="Arial" pitchFamily="34" charset="0"/>
              <a:buChar char="•"/>
            </a:pPr>
            <a:r>
              <a:rPr lang="en-US" dirty="0" smtClean="0"/>
              <a:t>3 main questions</a:t>
            </a:r>
          </a:p>
          <a:p>
            <a:pPr lvl="1"/>
            <a:r>
              <a:rPr lang="en-US" dirty="0" smtClean="0"/>
              <a:t>Mitigation hierarchy differences?</a:t>
            </a:r>
          </a:p>
          <a:p>
            <a:pPr lvl="1"/>
            <a:r>
              <a:rPr lang="en-US" dirty="0" smtClean="0"/>
              <a:t>Policy comparison (state, national, </a:t>
            </a:r>
            <a:r>
              <a:rPr lang="en-US" dirty="0" smtClean="0"/>
              <a:t> </a:t>
            </a:r>
            <a:r>
              <a:rPr lang="en-US" dirty="0" smtClean="0"/>
              <a:t>             </a:t>
            </a:r>
            <a:r>
              <a:rPr lang="en-US" dirty="0" smtClean="0"/>
              <a:t>international</a:t>
            </a:r>
            <a:r>
              <a:rPr lang="en-US" dirty="0" smtClean="0"/>
              <a:t>)?</a:t>
            </a:r>
          </a:p>
          <a:p>
            <a:pPr lvl="1"/>
            <a:r>
              <a:rPr lang="en-US" dirty="0" smtClean="0"/>
              <a:t>Trans-Atlantic measures?</a:t>
            </a:r>
          </a:p>
          <a:p>
            <a:pPr>
              <a:buFont typeface="Arial" pitchFamily="34" charset="0"/>
              <a:buChar char="•"/>
            </a:pPr>
            <a:r>
              <a:rPr lang="en-US" dirty="0" smtClean="0"/>
              <a:t>State of research</a:t>
            </a:r>
          </a:p>
          <a:p>
            <a:pPr>
              <a:buFont typeface="Arial" pitchFamily="34" charset="0"/>
              <a:buChar char="•"/>
            </a:pPr>
            <a:r>
              <a:rPr lang="en-US" dirty="0" smtClean="0"/>
              <a:t>Elements of Focus</a:t>
            </a:r>
          </a:p>
          <a:p>
            <a:pPr lvl="1"/>
            <a:r>
              <a:rPr lang="en-US" altLang="en-US" dirty="0" smtClean="0"/>
              <a:t>Regulatory measures </a:t>
            </a:r>
          </a:p>
          <a:p>
            <a:pPr lvl="1"/>
            <a:r>
              <a:rPr lang="en-US" altLang="en-US" dirty="0" smtClean="0"/>
              <a:t>Wind facility logistics </a:t>
            </a:r>
          </a:p>
          <a:p>
            <a:pPr lvl="1"/>
            <a:r>
              <a:rPr lang="en-US" altLang="en-US" dirty="0" smtClean="0"/>
              <a:t>Species of concern </a:t>
            </a:r>
          </a:p>
          <a:p>
            <a:pPr lvl="1"/>
            <a:r>
              <a:rPr lang="en-US" altLang="en-US" dirty="0" smtClean="0"/>
              <a:t>Avoidance and minimization measures</a:t>
            </a:r>
            <a:r>
              <a:rPr lang="en-US" altLang="en-US" i="1" dirty="0" smtClean="0"/>
              <a:t> </a:t>
            </a:r>
          </a:p>
          <a:p>
            <a:pPr lvl="1"/>
            <a:r>
              <a:rPr lang="en-US" altLang="en-US" dirty="0" smtClean="0"/>
              <a:t>U.S. Wind facilities &amp; Germany </a:t>
            </a:r>
            <a:r>
              <a:rPr lang="en-US" altLang="en-US" dirty="0" err="1" smtClean="0"/>
              <a:t>windparks</a:t>
            </a:r>
            <a:endParaRPr lang="en-US" altLang="en-US" dirty="0" smtClean="0"/>
          </a:p>
        </p:txBody>
      </p:sp>
      <p:sp>
        <p:nvSpPr>
          <p:cNvPr id="5" name="Foliennummernplatzhalter 4"/>
          <p:cNvSpPr>
            <a:spLocks noGrp="1"/>
          </p:cNvSpPr>
          <p:nvPr>
            <p:ph type="sldNum" sz="quarter" idx="4294967295"/>
          </p:nvPr>
        </p:nvSpPr>
        <p:spPr>
          <a:xfrm>
            <a:off x="8450088" y="6453336"/>
            <a:ext cx="514400" cy="268139"/>
          </a:xfrm>
          <a:prstGeom prst="rect">
            <a:avLst/>
          </a:prstGeom>
        </p:spPr>
        <p:txBody>
          <a:bodyPr/>
          <a:lstStyle/>
          <a:p>
            <a:fld id="{9B122337-2F62-40CA-87D6-DD2FA2788348}" type="slidenum">
              <a:rPr lang="de-DE" smtClean="0"/>
              <a:pPr/>
              <a:t>3</a:t>
            </a:fld>
            <a:endParaRPr lang="de-DE" dirty="0"/>
          </a:p>
        </p:txBody>
      </p:sp>
      <p:pic>
        <p:nvPicPr>
          <p:cNvPr id="7" name="Picture 6" descr="https://encrypted-tbn2.gstatic.com/images?q=tbn:ANd9GcQHRC2PzaTrU4YYlDIT9MTAQ5OxsOoAMwLXRg2n1UwjieegDZOh"/>
          <p:cNvPicPr>
            <a:picLocks noChangeAspect="1" noChangeArrowheads="1"/>
          </p:cNvPicPr>
          <p:nvPr/>
        </p:nvPicPr>
        <p:blipFill>
          <a:blip r:embed="rId3" cstate="print"/>
          <a:srcRect/>
          <a:stretch>
            <a:fillRect/>
          </a:stretch>
        </p:blipFill>
        <p:spPr bwMode="auto">
          <a:xfrm>
            <a:off x="6228184" y="2060848"/>
            <a:ext cx="2302143" cy="2880320"/>
          </a:xfrm>
          <a:prstGeom prst="rect">
            <a:avLst/>
          </a:prstGeom>
          <a:noFill/>
          <a:ln w="9525">
            <a:noFill/>
            <a:miter lim="800000"/>
            <a:headEnd/>
            <a:tailEnd/>
          </a:ln>
        </p:spPr>
      </p:pic>
      <p:pic>
        <p:nvPicPr>
          <p:cNvPr id="8" name="Picture 2" descr="T:\01 Formulare und Vorlagen\Logo TU\TU_Logo_kurz_RGB_rot.png"/>
          <p:cNvPicPr>
            <a:picLocks noChangeAspect="1" noChangeArrowheads="1"/>
          </p:cNvPicPr>
          <p:nvPr/>
        </p:nvPicPr>
        <p:blipFill>
          <a:blip r:embed="rId4" cstate="print"/>
          <a:srcRect/>
          <a:stretch>
            <a:fillRect/>
          </a:stretch>
        </p:blipFill>
        <p:spPr bwMode="auto">
          <a:xfrm>
            <a:off x="1" y="6295908"/>
            <a:ext cx="755576" cy="56209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4"/>
          <p:cNvSpPr/>
          <p:nvPr/>
        </p:nvSpPr>
        <p:spPr>
          <a:xfrm>
            <a:off x="539552" y="4365104"/>
            <a:ext cx="388843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el 1"/>
          <p:cNvSpPr>
            <a:spLocks noGrp="1"/>
          </p:cNvSpPr>
          <p:nvPr>
            <p:ph type="title"/>
          </p:nvPr>
        </p:nvSpPr>
        <p:spPr>
          <a:xfrm>
            <a:off x="323528" y="548680"/>
            <a:ext cx="8820472" cy="1069848"/>
          </a:xfrm>
        </p:spPr>
        <p:txBody>
          <a:bodyPr>
            <a:normAutofit fontScale="90000"/>
          </a:bodyPr>
          <a:lstStyle/>
          <a:p>
            <a:r>
              <a:rPr lang="en-US" noProof="0" dirty="0" smtClean="0"/>
              <a:t>Intro – Policy &amp; Wind in U.S. &amp; Germany</a:t>
            </a:r>
            <a:endParaRPr lang="en-US" noProof="0" dirty="0"/>
          </a:p>
        </p:txBody>
      </p:sp>
      <p:sp>
        <p:nvSpPr>
          <p:cNvPr id="4" name="Foliennummernplatzhalter 3"/>
          <p:cNvSpPr>
            <a:spLocks noGrp="1"/>
          </p:cNvSpPr>
          <p:nvPr>
            <p:ph type="sldNum" sz="quarter" idx="10"/>
          </p:nvPr>
        </p:nvSpPr>
        <p:spPr>
          <a:xfrm>
            <a:off x="8460432" y="6400800"/>
            <a:ext cx="504056" cy="457200"/>
          </a:xfrm>
        </p:spPr>
        <p:txBody>
          <a:bodyPr/>
          <a:lstStyle/>
          <a:p>
            <a:fld id="{9B122337-2F62-40CA-87D6-DD2FA2788348}" type="slidenum">
              <a:rPr lang="de-DE" sz="2000" smtClean="0">
                <a:solidFill>
                  <a:schemeClr val="tx1"/>
                </a:solidFill>
              </a:rPr>
              <a:pPr/>
              <a:t>4</a:t>
            </a:fld>
            <a:endParaRPr lang="de-DE" sz="2000" dirty="0">
              <a:solidFill>
                <a:schemeClr val="tx1"/>
              </a:solidFill>
            </a:endParaRPr>
          </a:p>
        </p:txBody>
      </p:sp>
      <p:sp>
        <p:nvSpPr>
          <p:cNvPr id="17" name="Rectangle 4"/>
          <p:cNvSpPr>
            <a:spLocks noGrp="1" noChangeArrowheads="1"/>
          </p:cNvSpPr>
          <p:nvPr>
            <p:ph type="body" idx="1"/>
          </p:nvPr>
        </p:nvSpPr>
        <p:spPr>
          <a:xfrm>
            <a:off x="128588" y="1495897"/>
            <a:ext cx="4040187" cy="639762"/>
          </a:xfrm>
        </p:spPr>
        <p:txBody>
          <a:bodyPr anchor="ctr"/>
          <a:lstStyle/>
          <a:p>
            <a:pPr algn="ctr" eaLnBrk="1" hangingPunct="1"/>
            <a:r>
              <a:rPr lang="en-US" altLang="en-US" b="0" u="sng" dirty="0" smtClean="0"/>
              <a:t>The U.S. </a:t>
            </a:r>
          </a:p>
        </p:txBody>
      </p:sp>
      <p:sp>
        <p:nvSpPr>
          <p:cNvPr id="18" name="Content Placeholder 1"/>
          <p:cNvSpPr>
            <a:spLocks noGrp="1"/>
          </p:cNvSpPr>
          <p:nvPr>
            <p:ph sz="half" idx="2"/>
          </p:nvPr>
        </p:nvSpPr>
        <p:spPr>
          <a:xfrm>
            <a:off x="231775" y="2083272"/>
            <a:ext cx="4279900" cy="4498975"/>
          </a:xfrm>
        </p:spPr>
        <p:txBody>
          <a:bodyPr>
            <a:normAutofit/>
          </a:bodyPr>
          <a:lstStyle/>
          <a:p>
            <a:pPr>
              <a:buFont typeface="Arial" panose="020B0604020202020204" pitchFamily="34" charset="0"/>
              <a:buChar char="•"/>
              <a:defRPr/>
            </a:pPr>
            <a:r>
              <a:rPr lang="en-US" sz="2000" dirty="0"/>
              <a:t>Migratory Bird Treaty Act </a:t>
            </a:r>
            <a:r>
              <a:rPr lang="en-US" sz="1600" dirty="0"/>
              <a:t>(1918</a:t>
            </a:r>
            <a:r>
              <a:rPr lang="en-US" sz="1600" dirty="0" smtClean="0"/>
              <a:t>)</a:t>
            </a:r>
            <a:endParaRPr lang="en-US" sz="1600" dirty="0"/>
          </a:p>
          <a:p>
            <a:pPr>
              <a:buFont typeface="Arial" panose="020B0604020202020204" pitchFamily="34" charset="0"/>
              <a:buChar char="•"/>
              <a:defRPr/>
            </a:pPr>
            <a:r>
              <a:rPr lang="en-US" sz="2000" dirty="0"/>
              <a:t>Bald &amp; Gold Eagle Protection Act </a:t>
            </a:r>
            <a:r>
              <a:rPr lang="en-US" sz="1600" dirty="0"/>
              <a:t>(1940)</a:t>
            </a:r>
          </a:p>
          <a:p>
            <a:pPr>
              <a:buFont typeface="Arial" panose="020B0604020202020204" pitchFamily="34" charset="0"/>
              <a:buChar char="•"/>
              <a:defRPr/>
            </a:pPr>
            <a:r>
              <a:rPr lang="en-US" sz="2000" dirty="0" smtClean="0"/>
              <a:t>National Environmental Policy Act </a:t>
            </a:r>
            <a:r>
              <a:rPr lang="en-US" sz="1600" dirty="0" smtClean="0"/>
              <a:t>(1969/70)</a:t>
            </a:r>
          </a:p>
          <a:p>
            <a:pPr lvl="1">
              <a:buFont typeface="Arial" panose="020B0604020202020204" pitchFamily="34" charset="0"/>
              <a:buChar char="•"/>
              <a:defRPr/>
            </a:pPr>
            <a:r>
              <a:rPr lang="en-US" sz="1600" dirty="0"/>
              <a:t>EA, EIS, </a:t>
            </a:r>
            <a:r>
              <a:rPr lang="en-US" sz="1600" dirty="0" smtClean="0"/>
              <a:t>FONSI</a:t>
            </a:r>
          </a:p>
          <a:p>
            <a:pPr>
              <a:buFont typeface="Arial" panose="020B0604020202020204" pitchFamily="34" charset="0"/>
              <a:buChar char="•"/>
              <a:defRPr/>
            </a:pPr>
            <a:r>
              <a:rPr lang="en-US" sz="2000" dirty="0" smtClean="0"/>
              <a:t>Endangered </a:t>
            </a:r>
            <a:r>
              <a:rPr lang="en-US" sz="2000" dirty="0"/>
              <a:t>Species Act </a:t>
            </a:r>
            <a:r>
              <a:rPr lang="en-US" sz="1600" dirty="0"/>
              <a:t>(</a:t>
            </a:r>
            <a:r>
              <a:rPr lang="en-US" sz="1600" dirty="0" smtClean="0"/>
              <a:t>1973)</a:t>
            </a:r>
          </a:p>
          <a:p>
            <a:pPr lvl="1">
              <a:defRPr/>
            </a:pPr>
            <a:r>
              <a:rPr lang="en-US" sz="1600" dirty="0" smtClean="0"/>
              <a:t>Section 7, 9, 10</a:t>
            </a:r>
          </a:p>
          <a:p>
            <a:pPr lvl="1">
              <a:defRPr/>
            </a:pPr>
            <a:r>
              <a:rPr lang="en-US" sz="1600" dirty="0" smtClean="0"/>
              <a:t>Habitat Conservation </a:t>
            </a:r>
            <a:r>
              <a:rPr lang="en-US" sz="1600" dirty="0"/>
              <a:t>Plan (HCP), Biological Opinion (BO) ≈ Incidental Take Permits (</a:t>
            </a:r>
            <a:r>
              <a:rPr lang="en-US" sz="1600" dirty="0" smtClean="0"/>
              <a:t>ITP)</a:t>
            </a:r>
          </a:p>
          <a:p>
            <a:pPr marL="342900" indent="-342900">
              <a:buClr>
                <a:srgbClr val="FF0000"/>
              </a:buClr>
              <a:buFont typeface="Wingdings" panose="05000000000000000000" pitchFamily="2" charset="2"/>
              <a:buChar char="Ø"/>
              <a:defRPr/>
            </a:pPr>
            <a:r>
              <a:rPr lang="en-US" sz="2000" i="1" dirty="0" smtClean="0"/>
              <a:t>Federal &amp; NGO guidelines</a:t>
            </a:r>
            <a:endParaRPr lang="en-US" sz="2000" i="1" dirty="0"/>
          </a:p>
          <a:p>
            <a:pPr lvl="1">
              <a:defRPr/>
            </a:pPr>
            <a:endParaRPr lang="en-US" sz="1800" dirty="0"/>
          </a:p>
          <a:p>
            <a:pPr>
              <a:defRPr/>
            </a:pPr>
            <a:endParaRPr lang="en-US" sz="2000" dirty="0"/>
          </a:p>
        </p:txBody>
      </p:sp>
      <p:sp>
        <p:nvSpPr>
          <p:cNvPr id="19" name="Text Placeholder 2"/>
          <p:cNvSpPr>
            <a:spLocks noGrp="1"/>
          </p:cNvSpPr>
          <p:nvPr>
            <p:ph type="body" sz="quarter" idx="3"/>
          </p:nvPr>
        </p:nvSpPr>
        <p:spPr>
          <a:xfrm>
            <a:off x="4645025" y="1484784"/>
            <a:ext cx="4041775" cy="639763"/>
          </a:xfrm>
        </p:spPr>
        <p:txBody>
          <a:bodyPr anchor="ctr"/>
          <a:lstStyle/>
          <a:p>
            <a:pPr algn="ctr"/>
            <a:r>
              <a:rPr lang="en-US" altLang="en-US" b="0" u="sng" dirty="0" smtClean="0"/>
              <a:t>Germany (EU)</a:t>
            </a:r>
          </a:p>
        </p:txBody>
      </p:sp>
      <p:sp>
        <p:nvSpPr>
          <p:cNvPr id="20" name="Content Placeholder 3"/>
          <p:cNvSpPr>
            <a:spLocks noGrp="1"/>
          </p:cNvSpPr>
          <p:nvPr>
            <p:ph sz="quarter" idx="4"/>
          </p:nvPr>
        </p:nvSpPr>
        <p:spPr>
          <a:xfrm>
            <a:off x="4498975" y="2119784"/>
            <a:ext cx="4645025" cy="4394795"/>
          </a:xfrm>
        </p:spPr>
        <p:txBody>
          <a:bodyPr>
            <a:normAutofit/>
          </a:bodyPr>
          <a:lstStyle/>
          <a:p>
            <a:pPr>
              <a:buFont typeface="Arial" panose="020B0604020202020204" pitchFamily="34" charset="0"/>
              <a:buChar char="•"/>
              <a:defRPr/>
            </a:pPr>
            <a:r>
              <a:rPr lang="en-US" sz="2000" dirty="0" smtClean="0"/>
              <a:t>EU’s EIA </a:t>
            </a:r>
            <a:r>
              <a:rPr lang="en-US" sz="2000" dirty="0"/>
              <a:t>Directive </a:t>
            </a:r>
            <a:r>
              <a:rPr lang="en-US" sz="1600" dirty="0"/>
              <a:t>(amend. 2009)</a:t>
            </a:r>
          </a:p>
          <a:p>
            <a:pPr>
              <a:buFont typeface="Arial" panose="020B0604020202020204" pitchFamily="34" charset="0"/>
              <a:buChar char="•"/>
              <a:defRPr/>
            </a:pPr>
            <a:r>
              <a:rPr lang="en-US" sz="2000" dirty="0"/>
              <a:t>EU Habitats Directive </a:t>
            </a:r>
            <a:r>
              <a:rPr lang="en-US" sz="1600" dirty="0" smtClean="0"/>
              <a:t>(1992)</a:t>
            </a:r>
          </a:p>
          <a:p>
            <a:pPr lvl="1">
              <a:defRPr/>
            </a:pPr>
            <a:r>
              <a:rPr lang="en-US" sz="1600" dirty="0"/>
              <a:t>Annexes II, IV</a:t>
            </a:r>
          </a:p>
          <a:p>
            <a:pPr lvl="1">
              <a:defRPr/>
            </a:pPr>
            <a:r>
              <a:rPr lang="en-US" sz="1600" dirty="0" smtClean="0"/>
              <a:t>Article 12:  FCS, </a:t>
            </a:r>
            <a:r>
              <a:rPr lang="en-US" sz="1600" dirty="0"/>
              <a:t>CEF </a:t>
            </a:r>
            <a:r>
              <a:rPr lang="en-US" sz="1600" dirty="0" smtClean="0"/>
              <a:t>measures</a:t>
            </a:r>
            <a:endParaRPr lang="en-US" sz="1600" dirty="0"/>
          </a:p>
          <a:p>
            <a:pPr>
              <a:buFont typeface="Arial" panose="020B0604020202020204" pitchFamily="34" charset="0"/>
              <a:buChar char="•"/>
              <a:defRPr/>
            </a:pPr>
            <a:r>
              <a:rPr lang="en-US" sz="2000" dirty="0" smtClean="0"/>
              <a:t>EU </a:t>
            </a:r>
            <a:r>
              <a:rPr lang="en-US" sz="2000" dirty="0"/>
              <a:t>Birds </a:t>
            </a:r>
            <a:r>
              <a:rPr lang="en-US" sz="2000" dirty="0" smtClean="0"/>
              <a:t>Directive </a:t>
            </a:r>
            <a:r>
              <a:rPr lang="en-US" sz="1600" dirty="0" smtClean="0"/>
              <a:t>(1979 amend. 2009)</a:t>
            </a:r>
          </a:p>
          <a:p>
            <a:pPr lvl="1">
              <a:defRPr/>
            </a:pPr>
            <a:r>
              <a:rPr lang="en-US" sz="1600" dirty="0" smtClean="0"/>
              <a:t>Natura 2000</a:t>
            </a:r>
            <a:endParaRPr lang="en-US" sz="1600" dirty="0"/>
          </a:p>
          <a:p>
            <a:pPr>
              <a:buFont typeface="Arial" panose="020B0604020202020204" pitchFamily="34" charset="0"/>
              <a:buChar char="•"/>
              <a:defRPr/>
            </a:pPr>
            <a:r>
              <a:rPr lang="en-US" sz="2000" dirty="0" smtClean="0"/>
              <a:t>Germany EIA Act (UVPG) </a:t>
            </a:r>
            <a:r>
              <a:rPr lang="en-US" sz="1600" dirty="0" smtClean="0"/>
              <a:t>(1990)</a:t>
            </a:r>
            <a:endParaRPr lang="en-US" sz="1600" dirty="0"/>
          </a:p>
          <a:p>
            <a:pPr>
              <a:buFont typeface="Arial" panose="020B0604020202020204" pitchFamily="34" charset="0"/>
              <a:buChar char="•"/>
              <a:defRPr/>
            </a:pPr>
            <a:r>
              <a:rPr lang="en-US" sz="2000" dirty="0" smtClean="0"/>
              <a:t>BNatSchG</a:t>
            </a:r>
            <a:r>
              <a:rPr lang="en-US" dirty="0" smtClean="0"/>
              <a:t> </a:t>
            </a:r>
            <a:r>
              <a:rPr lang="en-US" sz="1600" dirty="0" smtClean="0"/>
              <a:t>(1976 revised 2009) </a:t>
            </a:r>
          </a:p>
          <a:p>
            <a:pPr lvl="1">
              <a:buFont typeface="Arial" panose="020B0604020202020204" pitchFamily="34" charset="0"/>
              <a:buChar char="•"/>
              <a:defRPr/>
            </a:pPr>
            <a:r>
              <a:rPr lang="en-US" sz="1600" dirty="0" smtClean="0"/>
              <a:t>§15, 31-36, 44-45</a:t>
            </a:r>
          </a:p>
          <a:p>
            <a:pPr lvl="1">
              <a:defRPr/>
            </a:pPr>
            <a:r>
              <a:rPr lang="en-US" sz="1600" dirty="0" smtClean="0"/>
              <a:t>Artenschutzprüfung </a:t>
            </a:r>
            <a:r>
              <a:rPr lang="en-US" sz="1600" dirty="0"/>
              <a:t>(ASP</a:t>
            </a:r>
            <a:r>
              <a:rPr lang="en-US" sz="1600" dirty="0" smtClean="0"/>
              <a:t>)</a:t>
            </a:r>
          </a:p>
          <a:p>
            <a:pPr marL="342900" indent="-342900">
              <a:buClr>
                <a:srgbClr val="FF0000"/>
              </a:buClr>
              <a:buFont typeface="Wingdings" panose="05000000000000000000" pitchFamily="2" charset="2"/>
              <a:buChar char="Ø"/>
              <a:defRPr/>
            </a:pPr>
            <a:r>
              <a:rPr lang="en-US" sz="2000" i="1" dirty="0" smtClean="0"/>
              <a:t>German State guidelines</a:t>
            </a:r>
            <a:endParaRPr lang="en-US" sz="2000" i="1" dirty="0"/>
          </a:p>
        </p:txBody>
      </p:sp>
      <p:sp>
        <p:nvSpPr>
          <p:cNvPr id="21" name="Oval 4"/>
          <p:cNvSpPr/>
          <p:nvPr/>
        </p:nvSpPr>
        <p:spPr>
          <a:xfrm>
            <a:off x="5076056" y="2996952"/>
            <a:ext cx="3077592" cy="519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11"/>
          <p:cNvSpPr/>
          <p:nvPr/>
        </p:nvSpPr>
        <p:spPr>
          <a:xfrm>
            <a:off x="5076057" y="4869160"/>
            <a:ext cx="2736304" cy="58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extfeld 23"/>
          <p:cNvSpPr txBox="1"/>
          <p:nvPr/>
        </p:nvSpPr>
        <p:spPr>
          <a:xfrm>
            <a:off x="971600" y="1700808"/>
            <a:ext cx="3168352" cy="2862322"/>
          </a:xfrm>
          <a:prstGeom prst="rect">
            <a:avLst/>
          </a:prstGeom>
          <a:solidFill>
            <a:schemeClr val="tx2">
              <a:lumMod val="20000"/>
              <a:lumOff val="80000"/>
            </a:schemeClr>
          </a:solidFill>
        </p:spPr>
        <p:txBody>
          <a:bodyPr wrap="square" rtlCol="0">
            <a:spAutoFit/>
          </a:bodyPr>
          <a:lstStyle/>
          <a:p>
            <a:r>
              <a:rPr lang="en-US" altLang="en-US" u="sng" dirty="0" smtClean="0"/>
              <a:t>Guidelines for WE</a:t>
            </a:r>
          </a:p>
          <a:p>
            <a:pPr lvl="1"/>
            <a:r>
              <a:rPr lang="en-US" altLang="en-US" dirty="0" smtClean="0"/>
              <a:t>BLM, USFWS, USFS, NGOs</a:t>
            </a:r>
          </a:p>
          <a:p>
            <a:pPr lvl="1"/>
            <a:r>
              <a:rPr lang="en-US" altLang="en-US" dirty="0" smtClean="0"/>
              <a:t>German state guidelines</a:t>
            </a:r>
          </a:p>
          <a:p>
            <a:pPr>
              <a:defRPr/>
            </a:pPr>
            <a:r>
              <a:rPr lang="en-US" altLang="en-US" u="sng" kern="0" dirty="0" smtClean="0"/>
              <a:t>Species Protection</a:t>
            </a:r>
          </a:p>
          <a:p>
            <a:pPr lvl="1">
              <a:defRPr/>
            </a:pPr>
            <a:r>
              <a:rPr lang="en-US" altLang="en-US" kern="0" dirty="0" smtClean="0"/>
              <a:t>EU’s Annex II, IV</a:t>
            </a:r>
          </a:p>
          <a:p>
            <a:pPr lvl="1">
              <a:defRPr/>
            </a:pPr>
            <a:r>
              <a:rPr lang="en-US" altLang="en-US" kern="0" dirty="0" smtClean="0"/>
              <a:t>Germany’s </a:t>
            </a:r>
            <a:r>
              <a:rPr lang="en-US" altLang="en-US" kern="0" dirty="0" err="1" smtClean="0"/>
              <a:t>BNatSchG</a:t>
            </a:r>
            <a:endParaRPr lang="en-US" altLang="en-US" kern="0" dirty="0" smtClean="0"/>
          </a:p>
          <a:p>
            <a:pPr lvl="1">
              <a:defRPr/>
            </a:pPr>
            <a:r>
              <a:rPr lang="en-US" kern="0" dirty="0" smtClean="0"/>
              <a:t>United States’ ESA</a:t>
            </a:r>
          </a:p>
          <a:p>
            <a:pPr lvl="2">
              <a:defRPr/>
            </a:pPr>
            <a:r>
              <a:rPr lang="en-US" i="1" kern="0" dirty="0" smtClean="0"/>
              <a:t>ITP</a:t>
            </a:r>
          </a:p>
          <a:p>
            <a:pPr lvl="2">
              <a:defRPr/>
            </a:pPr>
            <a:endParaRPr lang="en-US" i="1" kern="0" dirty="0" smtClean="0"/>
          </a:p>
          <a:p>
            <a:pPr>
              <a:defRPr/>
            </a:pPr>
            <a:endParaRPr lang="en-US" i="1" dirty="0"/>
          </a:p>
        </p:txBody>
      </p:sp>
      <p:sp>
        <p:nvSpPr>
          <p:cNvPr id="25" name="Textfeld 24"/>
          <p:cNvSpPr txBox="1"/>
          <p:nvPr/>
        </p:nvSpPr>
        <p:spPr>
          <a:xfrm>
            <a:off x="3779912" y="2924944"/>
            <a:ext cx="4824536" cy="3528392"/>
          </a:xfrm>
          <a:prstGeom prst="rect">
            <a:avLst/>
          </a:prstGeom>
          <a:solidFill>
            <a:schemeClr val="tx2">
              <a:lumMod val="20000"/>
              <a:lumOff val="80000"/>
            </a:schemeClr>
          </a:solidFill>
        </p:spPr>
        <p:txBody>
          <a:bodyPr wrap="square" rtlCol="0">
            <a:spAutoFit/>
          </a:bodyPr>
          <a:lstStyle/>
          <a:p>
            <a:pPr>
              <a:defRPr/>
            </a:pPr>
            <a:r>
              <a:rPr lang="en-US" altLang="en-US" u="sng" dirty="0" smtClean="0"/>
              <a:t>Instruments </a:t>
            </a:r>
            <a:r>
              <a:rPr lang="en-US" altLang="en-US" u="sng" dirty="0" smtClean="0"/>
              <a:t>&amp; Measures</a:t>
            </a:r>
          </a:p>
          <a:p>
            <a:pPr lvl="1">
              <a:defRPr/>
            </a:pPr>
            <a:r>
              <a:rPr lang="en-US" altLang="en-US" dirty="0" smtClean="0"/>
              <a:t>Habitat Conservation Plans (HCP)</a:t>
            </a:r>
          </a:p>
          <a:p>
            <a:pPr lvl="2">
              <a:defRPr/>
            </a:pPr>
            <a:r>
              <a:rPr lang="en-US" altLang="en-US" i="1" dirty="0" smtClean="0"/>
              <a:t>Biological Opinion = ITP</a:t>
            </a:r>
          </a:p>
          <a:p>
            <a:pPr lvl="1">
              <a:defRPr/>
            </a:pPr>
            <a:r>
              <a:rPr lang="en-US" altLang="en-US" dirty="0" err="1" smtClean="0"/>
              <a:t>Artenschutzprüfung</a:t>
            </a:r>
            <a:r>
              <a:rPr lang="en-US" altLang="en-US" dirty="0" smtClean="0"/>
              <a:t> (ASP) </a:t>
            </a:r>
            <a:r>
              <a:rPr lang="en-US" altLang="en-US" sz="2000" dirty="0" smtClean="0"/>
              <a:t>(endangered species impact assessment)</a:t>
            </a:r>
          </a:p>
          <a:p>
            <a:pPr lvl="2">
              <a:defRPr/>
            </a:pPr>
            <a:r>
              <a:rPr lang="en-US" altLang="en-US" i="1" dirty="0" smtClean="0"/>
              <a:t>Review of area/region</a:t>
            </a:r>
          </a:p>
          <a:p>
            <a:pPr lvl="1">
              <a:defRPr/>
            </a:pPr>
            <a:r>
              <a:rPr lang="en-US" altLang="en-US" dirty="0" smtClean="0"/>
              <a:t>Continued Ecological Functionality (CEF)</a:t>
            </a:r>
          </a:p>
          <a:p>
            <a:pPr lvl="2">
              <a:defRPr/>
            </a:pPr>
            <a:r>
              <a:rPr lang="en-US" altLang="en-US" i="1" dirty="0" smtClean="0"/>
              <a:t>Measures to offset impacts within ASP</a:t>
            </a:r>
          </a:p>
          <a:p>
            <a:pPr lvl="1">
              <a:defRPr/>
            </a:pPr>
            <a:r>
              <a:rPr lang="en-US" altLang="en-US" dirty="0" smtClean="0"/>
              <a:t>Avoidance and Minimization</a:t>
            </a:r>
          </a:p>
          <a:p>
            <a:pPr lvl="2">
              <a:defRPr/>
            </a:pPr>
            <a:r>
              <a:rPr lang="en-US" altLang="en-US" i="1" dirty="0" smtClean="0"/>
              <a:t>Within HCP and </a:t>
            </a:r>
            <a:r>
              <a:rPr lang="en-US" altLang="en-US" i="1" dirty="0" smtClean="0"/>
              <a:t>ASP</a:t>
            </a:r>
            <a:endParaRPr lang="en-US" i="1" dirty="0"/>
          </a:p>
        </p:txBody>
      </p:sp>
      <p:pic>
        <p:nvPicPr>
          <p:cNvPr id="15" name="Picture 2" descr="T:\01 Formulare und Vorlagen\Logo TU\TU_Logo_kurz_RGB_rot.png"/>
          <p:cNvPicPr>
            <a:picLocks noChangeAspect="1" noChangeArrowheads="1"/>
          </p:cNvPicPr>
          <p:nvPr/>
        </p:nvPicPr>
        <p:blipFill>
          <a:blip r:embed="rId3" cstate="print"/>
          <a:srcRect/>
          <a:stretch>
            <a:fillRect/>
          </a:stretch>
        </p:blipFill>
        <p:spPr bwMode="auto">
          <a:xfrm>
            <a:off x="1" y="6295908"/>
            <a:ext cx="755576" cy="5620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Materials &amp; Methods </a:t>
            </a:r>
            <a:r>
              <a:rPr lang="en-US" noProof="0" dirty="0" smtClean="0"/>
              <a:t>–Steps taken!</a:t>
            </a:r>
            <a:endParaRPr lang="en-US" noProof="0" dirty="0"/>
          </a:p>
        </p:txBody>
      </p:sp>
      <p:sp>
        <p:nvSpPr>
          <p:cNvPr id="5" name="Inhaltsplatzhalter 4"/>
          <p:cNvSpPr>
            <a:spLocks noGrp="1"/>
          </p:cNvSpPr>
          <p:nvPr>
            <p:ph sz="half" idx="1"/>
          </p:nvPr>
        </p:nvSpPr>
        <p:spPr/>
        <p:txBody>
          <a:bodyPr>
            <a:normAutofit/>
          </a:bodyPr>
          <a:lstStyle/>
          <a:p>
            <a:pPr>
              <a:defRPr/>
            </a:pPr>
            <a:r>
              <a:rPr lang="en-US" altLang="en-US" u="sng" kern="0" dirty="0" smtClean="0"/>
              <a:t>Explanatory </a:t>
            </a:r>
            <a:r>
              <a:rPr lang="en-US" altLang="en-US" u="sng" kern="0" dirty="0" smtClean="0"/>
              <a:t>and Comparative </a:t>
            </a:r>
            <a:r>
              <a:rPr lang="en-US" altLang="en-US" u="sng" kern="0" dirty="0" smtClean="0"/>
              <a:t>Case Study Analysis </a:t>
            </a:r>
            <a:r>
              <a:rPr lang="en-US" altLang="en-US" sz="1800" kern="0" dirty="0" smtClean="0"/>
              <a:t>(Yin 2009)</a:t>
            </a:r>
          </a:p>
          <a:p>
            <a:pPr lvl="1">
              <a:defRPr/>
            </a:pPr>
            <a:r>
              <a:rPr lang="en-US" altLang="en-US" kern="0" dirty="0" smtClean="0"/>
              <a:t>Explanation Building</a:t>
            </a:r>
          </a:p>
          <a:p>
            <a:pPr lvl="1">
              <a:defRPr/>
            </a:pPr>
            <a:r>
              <a:rPr lang="en-US" altLang="en-US" kern="0" dirty="0" smtClean="0"/>
              <a:t>Multiple-cases </a:t>
            </a:r>
            <a:r>
              <a:rPr lang="en-US" altLang="en-US" kern="0" dirty="0" smtClean="0"/>
              <a:t>study</a:t>
            </a:r>
          </a:p>
          <a:p>
            <a:pPr lvl="1">
              <a:defRPr/>
            </a:pPr>
            <a:r>
              <a:rPr lang="en-US" altLang="en-US" kern="0" dirty="0" smtClean="0"/>
              <a:t>Comparative </a:t>
            </a:r>
            <a:r>
              <a:rPr lang="en-US" altLang="en-US" kern="0" dirty="0" smtClean="0"/>
              <a:t>Analysis</a:t>
            </a:r>
          </a:p>
          <a:p>
            <a:endParaRPr lang="en-US" dirty="0"/>
          </a:p>
        </p:txBody>
      </p:sp>
      <p:sp>
        <p:nvSpPr>
          <p:cNvPr id="6" name="Inhaltsplatzhalter 5"/>
          <p:cNvSpPr>
            <a:spLocks noGrp="1"/>
          </p:cNvSpPr>
          <p:nvPr>
            <p:ph sz="half" idx="2"/>
          </p:nvPr>
        </p:nvSpPr>
        <p:spPr/>
        <p:txBody>
          <a:bodyPr>
            <a:normAutofit/>
          </a:bodyPr>
          <a:lstStyle/>
          <a:p>
            <a:pPr>
              <a:defRPr/>
            </a:pPr>
            <a:r>
              <a:rPr lang="en-US" altLang="en-US" u="sng" dirty="0" smtClean="0"/>
              <a:t>Criteria and Conditions</a:t>
            </a:r>
          </a:p>
          <a:p>
            <a:pPr lvl="1">
              <a:defRPr/>
            </a:pPr>
            <a:r>
              <a:rPr lang="en-US" altLang="en-US" dirty="0" smtClean="0"/>
              <a:t>Literature Research</a:t>
            </a:r>
          </a:p>
          <a:p>
            <a:pPr lvl="1">
              <a:defRPr/>
            </a:pPr>
            <a:r>
              <a:rPr lang="en-US" altLang="en-US" dirty="0" smtClean="0"/>
              <a:t>Onshore </a:t>
            </a:r>
            <a:r>
              <a:rPr lang="en-US" altLang="en-US" dirty="0" smtClean="0"/>
              <a:t>wind facilities</a:t>
            </a:r>
          </a:p>
          <a:p>
            <a:pPr lvl="1">
              <a:defRPr/>
            </a:pPr>
            <a:r>
              <a:rPr lang="en-US" altLang="en-US" dirty="0" smtClean="0"/>
              <a:t>Federally and internationally endangered species of birds, mammals, insects</a:t>
            </a:r>
          </a:p>
          <a:p>
            <a:endParaRPr lang="en-US" dirty="0"/>
          </a:p>
        </p:txBody>
      </p:sp>
      <p:sp>
        <p:nvSpPr>
          <p:cNvPr id="4" name="Foliennummernplatzhalter 3"/>
          <p:cNvSpPr>
            <a:spLocks noGrp="1"/>
          </p:cNvSpPr>
          <p:nvPr>
            <p:ph type="sldNum" sz="quarter" idx="4294967295"/>
          </p:nvPr>
        </p:nvSpPr>
        <p:spPr>
          <a:xfrm>
            <a:off x="8450088" y="6453336"/>
            <a:ext cx="514400" cy="268139"/>
          </a:xfrm>
          <a:prstGeom prst="rect">
            <a:avLst/>
          </a:prstGeom>
        </p:spPr>
        <p:txBody>
          <a:bodyPr/>
          <a:lstStyle/>
          <a:p>
            <a:fld id="{9B122337-2F62-40CA-87D6-DD2FA2788348}" type="slidenum">
              <a:rPr lang="de-DE" smtClean="0"/>
              <a:pPr/>
              <a:t>5</a:t>
            </a:fld>
            <a:endParaRPr lang="de-DE" dirty="0"/>
          </a:p>
        </p:txBody>
      </p:sp>
      <p:pic>
        <p:nvPicPr>
          <p:cNvPr id="7" name="Picture 6"/>
          <p:cNvPicPr>
            <a:picLocks noChangeAspect="1" noChangeArrowheads="1"/>
          </p:cNvPicPr>
          <p:nvPr/>
        </p:nvPicPr>
        <p:blipFill>
          <a:blip r:embed="rId3" cstate="print"/>
          <a:srcRect/>
          <a:stretch>
            <a:fillRect/>
          </a:stretch>
        </p:blipFill>
        <p:spPr bwMode="auto">
          <a:xfrm>
            <a:off x="2915816" y="4293096"/>
            <a:ext cx="3071813" cy="2081213"/>
          </a:xfrm>
          <a:prstGeom prst="rect">
            <a:avLst/>
          </a:prstGeom>
          <a:noFill/>
          <a:ln w="9525">
            <a:noFill/>
            <a:miter lim="800000"/>
            <a:headEnd/>
            <a:tailEnd/>
          </a:ln>
        </p:spPr>
      </p:pic>
      <p:sp>
        <p:nvSpPr>
          <p:cNvPr id="8" name="TextBox 1"/>
          <p:cNvSpPr txBox="1">
            <a:spLocks noChangeArrowheads="1"/>
          </p:cNvSpPr>
          <p:nvPr/>
        </p:nvSpPr>
        <p:spPr bwMode="auto">
          <a:xfrm>
            <a:off x="3311104" y="6374309"/>
            <a:ext cx="2676525" cy="246062"/>
          </a:xfrm>
          <a:prstGeom prst="rect">
            <a:avLst/>
          </a:prstGeom>
          <a:noFill/>
          <a:ln w="9525">
            <a:noFill/>
            <a:miter lim="800000"/>
            <a:headEnd/>
            <a:tailEnd/>
          </a:ln>
        </p:spPr>
        <p:txBody>
          <a:bodyPr>
            <a:spAutoFit/>
          </a:bodyPr>
          <a:lstStyle/>
          <a:p>
            <a:pPr algn="r"/>
            <a:r>
              <a:rPr lang="en-US" altLang="en-US" sz="1000" dirty="0"/>
              <a:t>Eurasian Kestrel. Photo by: Austin Teague</a:t>
            </a:r>
          </a:p>
        </p:txBody>
      </p:sp>
      <p:pic>
        <p:nvPicPr>
          <p:cNvPr id="9" name="Picture 2" descr="T:\01 Formulare und Vorlagen\Logo TU\TU_Logo_kurz_RGB_rot.png"/>
          <p:cNvPicPr>
            <a:picLocks noChangeAspect="1" noChangeArrowheads="1"/>
          </p:cNvPicPr>
          <p:nvPr/>
        </p:nvPicPr>
        <p:blipFill>
          <a:blip r:embed="rId4" cstate="print"/>
          <a:srcRect/>
          <a:stretch>
            <a:fillRect/>
          </a:stretch>
        </p:blipFill>
        <p:spPr bwMode="auto">
          <a:xfrm>
            <a:off x="1" y="6295908"/>
            <a:ext cx="755576" cy="56209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01 Formulare und Vorlagen\Logo TU\TU_Logo_kurz_RGB_rot.png"/>
          <p:cNvPicPr>
            <a:picLocks noChangeAspect="1" noChangeArrowheads="1"/>
          </p:cNvPicPr>
          <p:nvPr/>
        </p:nvPicPr>
        <p:blipFill>
          <a:blip r:embed="rId3" cstate="print"/>
          <a:srcRect/>
          <a:stretch>
            <a:fillRect/>
          </a:stretch>
        </p:blipFill>
        <p:spPr bwMode="auto">
          <a:xfrm>
            <a:off x="1" y="6295908"/>
            <a:ext cx="755576" cy="562092"/>
          </a:xfrm>
          <a:prstGeom prst="rect">
            <a:avLst/>
          </a:prstGeom>
          <a:noFill/>
        </p:spPr>
      </p:pic>
      <p:sp>
        <p:nvSpPr>
          <p:cNvPr id="2" name="Titel 1"/>
          <p:cNvSpPr>
            <a:spLocks noGrp="1"/>
          </p:cNvSpPr>
          <p:nvPr>
            <p:ph type="title"/>
          </p:nvPr>
        </p:nvSpPr>
        <p:spPr>
          <a:xfrm>
            <a:off x="251520" y="404664"/>
            <a:ext cx="8229600" cy="1066800"/>
          </a:xfrm>
        </p:spPr>
        <p:txBody>
          <a:bodyPr>
            <a:normAutofit fontScale="90000"/>
          </a:bodyPr>
          <a:lstStyle/>
          <a:p>
            <a:r>
              <a:rPr lang="en-US" noProof="0" dirty="0" smtClean="0"/>
              <a:t>Materials &amp; Methods </a:t>
            </a:r>
            <a:r>
              <a:rPr lang="en-US" noProof="0" dirty="0" smtClean="0"/>
              <a:t>–Study Area/Cases</a:t>
            </a:r>
            <a:endParaRPr lang="en-US" noProof="0" dirty="0"/>
          </a:p>
        </p:txBody>
      </p:sp>
      <p:sp>
        <p:nvSpPr>
          <p:cNvPr id="5" name="Foliennummernplatzhalter 4"/>
          <p:cNvSpPr>
            <a:spLocks noGrp="1"/>
          </p:cNvSpPr>
          <p:nvPr>
            <p:ph type="sldNum" sz="quarter" idx="4294967295"/>
          </p:nvPr>
        </p:nvSpPr>
        <p:spPr>
          <a:xfrm>
            <a:off x="8450088" y="6453336"/>
            <a:ext cx="514400" cy="268139"/>
          </a:xfrm>
          <a:prstGeom prst="rect">
            <a:avLst/>
          </a:prstGeom>
        </p:spPr>
        <p:txBody>
          <a:bodyPr/>
          <a:lstStyle/>
          <a:p>
            <a:fld id="{9B122337-2F62-40CA-87D6-DD2FA2788348}" type="slidenum">
              <a:rPr lang="de-DE" smtClean="0"/>
              <a:pPr/>
              <a:t>6</a:t>
            </a:fld>
            <a:endParaRPr lang="de-DE" dirty="0"/>
          </a:p>
        </p:txBody>
      </p:sp>
      <p:pic>
        <p:nvPicPr>
          <p:cNvPr id="6" name="Picture 10" descr="C:\Users\Victoria\Desktop\Thesis Papers\Thesis Graphs, Charts, Images\US Cases Google Map.jpg"/>
          <p:cNvPicPr>
            <a:picLocks noChangeAspect="1" noChangeArrowheads="1"/>
          </p:cNvPicPr>
          <p:nvPr/>
        </p:nvPicPr>
        <p:blipFill>
          <a:blip r:embed="rId4" cstate="print"/>
          <a:srcRect/>
          <a:stretch>
            <a:fillRect/>
          </a:stretch>
        </p:blipFill>
        <p:spPr bwMode="auto">
          <a:xfrm>
            <a:off x="1577697" y="2420888"/>
            <a:ext cx="7494295" cy="3899613"/>
          </a:xfrm>
          <a:prstGeom prst="rect">
            <a:avLst/>
          </a:prstGeom>
          <a:noFill/>
          <a:ln w="9525">
            <a:noFill/>
            <a:miter lim="800000"/>
            <a:headEnd/>
            <a:tailEnd/>
          </a:ln>
        </p:spPr>
      </p:pic>
      <p:graphicFrame>
        <p:nvGraphicFramePr>
          <p:cNvPr id="7" name="Table 6"/>
          <p:cNvGraphicFramePr>
            <a:graphicFrameLocks noGrp="1"/>
          </p:cNvGraphicFramePr>
          <p:nvPr/>
        </p:nvGraphicFramePr>
        <p:xfrm>
          <a:off x="1475656" y="1268760"/>
          <a:ext cx="3096343" cy="4114820"/>
        </p:xfrm>
        <a:graphic>
          <a:graphicData uri="http://schemas.openxmlformats.org/drawingml/2006/table">
            <a:tbl>
              <a:tblPr firstRow="1" bandRow="1">
                <a:tableStyleId>{5C22544A-7EE6-4342-B048-85BDC9FD1C3A}</a:tableStyleId>
              </a:tblPr>
              <a:tblGrid>
                <a:gridCol w="3096343"/>
              </a:tblGrid>
              <a:tr h="286896">
                <a:tc>
                  <a:txBody>
                    <a:bodyPr/>
                    <a:lstStyle/>
                    <a:p>
                      <a:r>
                        <a:rPr lang="en-US" sz="1400" dirty="0" smtClean="0"/>
                        <a:t>Win</a:t>
                      </a:r>
                      <a:r>
                        <a:rPr lang="en-US" sz="1400" baseline="0" dirty="0" smtClean="0"/>
                        <a:t>d Facility</a:t>
                      </a:r>
                      <a:endParaRPr lang="en-US" sz="1400" dirty="0"/>
                    </a:p>
                  </a:txBody>
                  <a:tcPr marL="91459" marR="91459" marT="45721" marB="45721"/>
                </a:tc>
              </a:tr>
              <a:tr h="286896">
                <a:tc>
                  <a:txBody>
                    <a:bodyPr/>
                    <a:lstStyle/>
                    <a:p>
                      <a:r>
                        <a:rPr lang="en-US" sz="1400" dirty="0" smtClean="0"/>
                        <a:t>Alta East Wind Energy Project (CA)</a:t>
                      </a:r>
                      <a:endParaRPr lang="en-US" sz="1400" dirty="0"/>
                    </a:p>
                  </a:txBody>
                  <a:tcPr marL="91459" marR="91459" marT="45721" marB="45721"/>
                </a:tc>
              </a:tr>
              <a:tr h="487723">
                <a:tc>
                  <a:txBody>
                    <a:bodyPr/>
                    <a:lstStyle/>
                    <a:p>
                      <a:r>
                        <a:rPr lang="en-US" sz="1400" dirty="0" smtClean="0"/>
                        <a:t>Beech</a:t>
                      </a:r>
                      <a:r>
                        <a:rPr lang="en-US" sz="1400" baseline="0" dirty="0" smtClean="0"/>
                        <a:t> Ridge Wind Energy Project (WV)</a:t>
                      </a:r>
                      <a:endParaRPr lang="en-US" sz="1400" dirty="0"/>
                    </a:p>
                  </a:txBody>
                  <a:tcPr marL="91459" marR="91459" marT="45721" marB="45721"/>
                </a:tc>
              </a:tr>
              <a:tr h="286896">
                <a:tc>
                  <a:txBody>
                    <a:bodyPr/>
                    <a:lstStyle/>
                    <a:p>
                      <a:r>
                        <a:rPr lang="en-US" sz="1400" dirty="0" smtClean="0"/>
                        <a:t>Buckeye Wind Power Project (OH)</a:t>
                      </a:r>
                      <a:endParaRPr lang="en-US" sz="1400" dirty="0"/>
                    </a:p>
                  </a:txBody>
                  <a:tcPr marL="91459" marR="91459" marT="45721" marB="45721"/>
                </a:tc>
              </a:tr>
              <a:tr h="487723">
                <a:tc>
                  <a:txBody>
                    <a:bodyPr/>
                    <a:lstStyle/>
                    <a:p>
                      <a:r>
                        <a:rPr lang="en-US" sz="1400" dirty="0" smtClean="0"/>
                        <a:t>Chokecherry &amp; Sierra Madre</a:t>
                      </a:r>
                      <a:r>
                        <a:rPr lang="en-US" sz="1400" baseline="0" dirty="0" smtClean="0"/>
                        <a:t> Wind Energy Project (WY)</a:t>
                      </a:r>
                      <a:endParaRPr lang="en-US" sz="1400" dirty="0"/>
                    </a:p>
                  </a:txBody>
                  <a:tcPr marL="91459" marR="91459" marT="45721" marB="45721"/>
                </a:tc>
              </a:tr>
              <a:tr h="487723">
                <a:tc>
                  <a:txBody>
                    <a:bodyPr/>
                    <a:lstStyle/>
                    <a:p>
                      <a:r>
                        <a:rPr lang="en-US" sz="1400" dirty="0" smtClean="0"/>
                        <a:t>Kaheawa Pastures Wind Energy Generation Facility (HI)</a:t>
                      </a:r>
                      <a:endParaRPr lang="en-US" sz="1400" dirty="0"/>
                    </a:p>
                  </a:txBody>
                  <a:tcPr marL="91459" marR="91459" marT="45721" marB="45721"/>
                </a:tc>
              </a:tr>
              <a:tr h="487723">
                <a:tc>
                  <a:txBody>
                    <a:bodyPr/>
                    <a:lstStyle/>
                    <a:p>
                      <a:r>
                        <a:rPr lang="en-US" sz="1400" dirty="0" smtClean="0"/>
                        <a:t>Monarch Warren County Wind Turbine Project (IL)</a:t>
                      </a:r>
                      <a:endParaRPr lang="en-US" sz="1400" dirty="0"/>
                    </a:p>
                  </a:txBody>
                  <a:tcPr marL="91459" marR="91459" marT="45721" marB="45721"/>
                </a:tc>
              </a:tr>
              <a:tr h="302233">
                <a:tc>
                  <a:txBody>
                    <a:bodyPr/>
                    <a:lstStyle/>
                    <a:p>
                      <a:r>
                        <a:rPr lang="en-US" sz="1400" dirty="0" smtClean="0"/>
                        <a:t>Ocotillo Express Wind Project (CA)</a:t>
                      </a:r>
                    </a:p>
                  </a:txBody>
                  <a:tcPr marL="91459" marR="91459" marT="45721" marB="45721"/>
                </a:tc>
              </a:tr>
              <a:tr h="487723">
                <a:tc>
                  <a:txBody>
                    <a:bodyPr/>
                    <a:lstStyle/>
                    <a:p>
                      <a:r>
                        <a:rPr lang="en-US" sz="1400" dirty="0" smtClean="0"/>
                        <a:t>Searchlight Wind Energy Project (NV)</a:t>
                      </a:r>
                      <a:endParaRPr lang="en-US" sz="1400" dirty="0"/>
                    </a:p>
                  </a:txBody>
                  <a:tcPr marL="91459" marR="91459" marT="45721" marB="45721"/>
                </a:tc>
              </a:tr>
              <a:tr h="286896">
                <a:tc>
                  <a:txBody>
                    <a:bodyPr/>
                    <a:lstStyle/>
                    <a:p>
                      <a:r>
                        <a:rPr lang="en-US" sz="1400" dirty="0" smtClean="0"/>
                        <a:t>Tule Wind Project (CA)</a:t>
                      </a:r>
                      <a:endParaRPr lang="en-US" sz="1400" dirty="0"/>
                    </a:p>
                  </a:txBody>
                  <a:tcPr marL="91459" marR="91459" marT="45721" marB="45721"/>
                </a:tc>
              </a:tr>
            </a:tbl>
          </a:graphicData>
        </a:graphic>
      </p:graphicFrame>
      <p:pic>
        <p:nvPicPr>
          <p:cNvPr id="8" name="Picture 9" descr="C:\Users\Victoria\Desktop\Thesis Papers\Thesis Graphs, Charts, Images\Germany Cases Google Map.jpg"/>
          <p:cNvPicPr>
            <a:picLocks noChangeAspect="1" noChangeArrowheads="1"/>
          </p:cNvPicPr>
          <p:nvPr/>
        </p:nvPicPr>
        <p:blipFill>
          <a:blip r:embed="rId5" cstate="print"/>
          <a:srcRect/>
          <a:stretch>
            <a:fillRect/>
          </a:stretch>
        </p:blipFill>
        <p:spPr bwMode="auto">
          <a:xfrm>
            <a:off x="611560" y="1772816"/>
            <a:ext cx="8277870" cy="4730850"/>
          </a:xfrm>
          <a:prstGeom prst="rect">
            <a:avLst/>
          </a:prstGeom>
          <a:noFill/>
          <a:ln w="9525">
            <a:noFill/>
            <a:miter lim="800000"/>
            <a:headEnd/>
            <a:tailEnd/>
          </a:ln>
        </p:spPr>
      </p:pic>
      <p:graphicFrame>
        <p:nvGraphicFramePr>
          <p:cNvPr id="9" name="Content Placeholder 3"/>
          <p:cNvGraphicFramePr>
            <a:graphicFrameLocks noGrp="1"/>
          </p:cNvGraphicFramePr>
          <p:nvPr>
            <p:ph idx="1"/>
          </p:nvPr>
        </p:nvGraphicFramePr>
        <p:xfrm>
          <a:off x="467544" y="1628800"/>
          <a:ext cx="2975208" cy="4105375"/>
        </p:xfrm>
        <a:graphic>
          <a:graphicData uri="http://schemas.openxmlformats.org/drawingml/2006/table">
            <a:tbl>
              <a:tblPr firstRow="1" bandRow="1">
                <a:tableStyleId>{5C22544A-7EE6-4342-B048-85BDC9FD1C3A}</a:tableStyleId>
              </a:tblPr>
              <a:tblGrid>
                <a:gridCol w="2975208"/>
              </a:tblGrid>
              <a:tr h="398577">
                <a:tc>
                  <a:txBody>
                    <a:bodyPr/>
                    <a:lstStyle/>
                    <a:p>
                      <a:r>
                        <a:rPr lang="en-US" sz="1400" dirty="0" smtClean="0"/>
                        <a:t>Windpark</a:t>
                      </a:r>
                      <a:r>
                        <a:rPr lang="en-US" sz="1400" baseline="0" dirty="0" smtClean="0"/>
                        <a:t> Locations</a:t>
                      </a:r>
                      <a:endParaRPr lang="en-US" sz="1400" dirty="0"/>
                    </a:p>
                  </a:txBody>
                  <a:tcPr marL="91460" marR="91460" marT="45731" marB="45731"/>
                </a:tc>
              </a:tr>
              <a:tr h="398577">
                <a:tc>
                  <a:txBody>
                    <a:bodyPr/>
                    <a:lstStyle/>
                    <a:p>
                      <a:r>
                        <a:rPr lang="en-US" sz="1400" dirty="0" smtClean="0"/>
                        <a:t>Himmelsleiter</a:t>
                      </a:r>
                      <a:r>
                        <a:rPr lang="en-US" sz="1400" baseline="0" dirty="0" smtClean="0"/>
                        <a:t> (Aachen, NRW)</a:t>
                      </a:r>
                      <a:endParaRPr lang="en-US" sz="1400" dirty="0"/>
                    </a:p>
                  </a:txBody>
                  <a:tcPr marL="91460" marR="91460" marT="45731" marB="45731"/>
                </a:tc>
              </a:tr>
              <a:tr h="398577">
                <a:tc>
                  <a:txBody>
                    <a:bodyPr/>
                    <a:lstStyle/>
                    <a:p>
                      <a:r>
                        <a:rPr lang="en-US" sz="1400" dirty="0" smtClean="0"/>
                        <a:t>Bergkamp (Rosendahl, NRW)</a:t>
                      </a:r>
                      <a:endParaRPr lang="en-US" sz="1400" dirty="0"/>
                    </a:p>
                  </a:txBody>
                  <a:tcPr marL="91460" marR="91460" marT="45731" marB="45731"/>
                </a:tc>
              </a:tr>
              <a:tr h="398577">
                <a:tc>
                  <a:txBody>
                    <a:bodyPr/>
                    <a:lstStyle/>
                    <a:p>
                      <a:r>
                        <a:rPr lang="en-US" sz="1400" dirty="0" smtClean="0"/>
                        <a:t>Holtwicker Mark (Rosendahl, NRW)</a:t>
                      </a:r>
                      <a:endParaRPr lang="en-US" sz="1400" dirty="0"/>
                    </a:p>
                  </a:txBody>
                  <a:tcPr marL="91460" marR="91460" marT="45731" marB="45731"/>
                </a:tc>
              </a:tr>
              <a:tr h="398577">
                <a:tc>
                  <a:txBody>
                    <a:bodyPr/>
                    <a:lstStyle/>
                    <a:p>
                      <a:r>
                        <a:rPr lang="en-US" sz="1400" dirty="0" smtClean="0"/>
                        <a:t>Midlich (Rosendahl, NRW)</a:t>
                      </a:r>
                      <a:endParaRPr lang="en-US" sz="1400" dirty="0"/>
                    </a:p>
                  </a:txBody>
                  <a:tcPr marL="91460" marR="91460" marT="45731" marB="45731"/>
                </a:tc>
              </a:tr>
              <a:tr h="398577">
                <a:tc>
                  <a:txBody>
                    <a:bodyPr/>
                    <a:lstStyle/>
                    <a:p>
                      <a:r>
                        <a:rPr lang="en-US" sz="1400" dirty="0" smtClean="0"/>
                        <a:t>Kapfenburg (Aalen, Bayern)</a:t>
                      </a:r>
                      <a:endParaRPr lang="en-US" sz="1400" dirty="0"/>
                    </a:p>
                  </a:txBody>
                  <a:tcPr marL="91460" marR="91460" marT="45731" marB="45731"/>
                </a:tc>
              </a:tr>
              <a:tr h="398577">
                <a:tc>
                  <a:txBody>
                    <a:bodyPr/>
                    <a:lstStyle/>
                    <a:p>
                      <a:r>
                        <a:rPr lang="en-US" sz="1400" dirty="0" smtClean="0"/>
                        <a:t>Pilsach W2, W3 (Bayern)</a:t>
                      </a:r>
                      <a:endParaRPr lang="en-US" sz="1400" dirty="0"/>
                    </a:p>
                  </a:txBody>
                  <a:tcPr marL="91460" marR="91460" marT="45731" marB="45731"/>
                </a:tc>
              </a:tr>
              <a:tr h="398577">
                <a:tc>
                  <a:txBody>
                    <a:bodyPr/>
                    <a:lstStyle/>
                    <a:p>
                      <a:r>
                        <a:rPr lang="en-US" sz="1400" dirty="0" smtClean="0"/>
                        <a:t> Riepsdorf (SH)</a:t>
                      </a:r>
                      <a:endParaRPr lang="en-US" sz="1400" dirty="0"/>
                    </a:p>
                  </a:txBody>
                  <a:tcPr marL="91460" marR="91460" marT="45731" marB="45731"/>
                </a:tc>
              </a:tr>
              <a:tr h="398577">
                <a:tc>
                  <a:txBody>
                    <a:bodyPr/>
                    <a:lstStyle/>
                    <a:p>
                      <a:r>
                        <a:rPr lang="en-US" sz="1400" dirty="0" smtClean="0"/>
                        <a:t>Unkel (Neuwied, NRW)</a:t>
                      </a:r>
                      <a:endParaRPr lang="en-US" sz="1400" dirty="0"/>
                    </a:p>
                  </a:txBody>
                  <a:tcPr marL="91460" marR="91460" marT="45731" marB="45731"/>
                </a:tc>
              </a:tr>
              <a:tr h="398577">
                <a:tc>
                  <a:txBody>
                    <a:bodyPr/>
                    <a:lstStyle/>
                    <a:p>
                      <a:r>
                        <a:rPr lang="en-US" sz="1400" dirty="0" smtClean="0"/>
                        <a:t>Weßling (Starnberg, Bayern)</a:t>
                      </a:r>
                      <a:endParaRPr lang="en-US" sz="1400" dirty="0"/>
                    </a:p>
                  </a:txBody>
                  <a:tcPr marL="91460" marR="91460" marT="45731" marB="45731"/>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T:\01 Formulare und Vorlagen\Logo TU\TU_Logo_kurz_RGB_rot.png"/>
          <p:cNvPicPr>
            <a:picLocks noChangeAspect="1" noChangeArrowheads="1"/>
          </p:cNvPicPr>
          <p:nvPr/>
        </p:nvPicPr>
        <p:blipFill>
          <a:blip r:embed="rId3" cstate="print"/>
          <a:srcRect/>
          <a:stretch>
            <a:fillRect/>
          </a:stretch>
        </p:blipFill>
        <p:spPr bwMode="auto">
          <a:xfrm>
            <a:off x="1" y="6295908"/>
            <a:ext cx="755576" cy="562092"/>
          </a:xfrm>
          <a:prstGeom prst="rect">
            <a:avLst/>
          </a:prstGeom>
          <a:noFill/>
        </p:spPr>
      </p:pic>
      <p:sp>
        <p:nvSpPr>
          <p:cNvPr id="2" name="Titel 1"/>
          <p:cNvSpPr>
            <a:spLocks noGrp="1"/>
          </p:cNvSpPr>
          <p:nvPr>
            <p:ph type="title"/>
          </p:nvPr>
        </p:nvSpPr>
        <p:spPr>
          <a:xfrm>
            <a:off x="0" y="404664"/>
            <a:ext cx="8229600" cy="1066800"/>
          </a:xfrm>
        </p:spPr>
        <p:txBody>
          <a:bodyPr/>
          <a:lstStyle/>
          <a:p>
            <a:r>
              <a:rPr lang="en-US" noProof="0" dirty="0" smtClean="0"/>
              <a:t>Results</a:t>
            </a:r>
            <a:endParaRPr lang="en-US" noProof="0" dirty="0"/>
          </a:p>
        </p:txBody>
      </p:sp>
      <p:sp>
        <p:nvSpPr>
          <p:cNvPr id="3" name="Inhaltsplatzhalter 2"/>
          <p:cNvSpPr>
            <a:spLocks noGrp="1"/>
          </p:cNvSpPr>
          <p:nvPr>
            <p:ph idx="1"/>
          </p:nvPr>
        </p:nvSpPr>
        <p:spPr/>
        <p:txBody>
          <a:bodyPr/>
          <a:lstStyle/>
          <a:p>
            <a:endParaRPr lang="en-US" dirty="0"/>
          </a:p>
        </p:txBody>
      </p:sp>
      <p:sp>
        <p:nvSpPr>
          <p:cNvPr id="4" name="Foliennummernplatzhalter 3"/>
          <p:cNvSpPr>
            <a:spLocks noGrp="1"/>
          </p:cNvSpPr>
          <p:nvPr>
            <p:ph type="sldNum" sz="quarter" idx="4294967295"/>
          </p:nvPr>
        </p:nvSpPr>
        <p:spPr>
          <a:xfrm>
            <a:off x="8450088" y="6453336"/>
            <a:ext cx="514400" cy="268139"/>
          </a:xfrm>
          <a:prstGeom prst="rect">
            <a:avLst/>
          </a:prstGeom>
        </p:spPr>
        <p:txBody>
          <a:bodyPr/>
          <a:lstStyle/>
          <a:p>
            <a:fld id="{9B122337-2F62-40CA-87D6-DD2FA2788348}" type="slidenum">
              <a:rPr lang="de-DE" smtClean="0"/>
              <a:pPr/>
              <a:t>7</a:t>
            </a:fld>
            <a:endParaRPr lang="de-DE" dirty="0"/>
          </a:p>
        </p:txBody>
      </p:sp>
      <p:graphicFrame>
        <p:nvGraphicFramePr>
          <p:cNvPr id="5" name="Table 8"/>
          <p:cNvGraphicFramePr>
            <a:graphicFrameLocks noGrp="1"/>
          </p:cNvGraphicFramePr>
          <p:nvPr/>
        </p:nvGraphicFramePr>
        <p:xfrm>
          <a:off x="755576" y="1556792"/>
          <a:ext cx="7769226" cy="2103184"/>
        </p:xfrm>
        <a:graphic>
          <a:graphicData uri="http://schemas.openxmlformats.org/drawingml/2006/table">
            <a:tbl>
              <a:tblPr firstRow="1" bandRow="1">
                <a:tableStyleId>{6E25E649-3F16-4E02-A733-19D2CDBF48F0}</a:tableStyleId>
              </a:tblPr>
              <a:tblGrid>
                <a:gridCol w="2589742"/>
                <a:gridCol w="2589742"/>
                <a:gridCol w="2589742"/>
              </a:tblGrid>
              <a:tr h="640091">
                <a:tc>
                  <a:txBody>
                    <a:bodyPr/>
                    <a:lstStyle/>
                    <a:p>
                      <a:pPr algn="ctr"/>
                      <a:r>
                        <a:rPr lang="en-US" sz="1800" dirty="0" smtClean="0"/>
                        <a:t>U.S. Wind facilities</a:t>
                      </a:r>
                      <a:endParaRPr lang="en-US" sz="1800" b="0" dirty="0"/>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Approximate</a:t>
                      </a:r>
                      <a:r>
                        <a:rPr lang="en-US" sz="1800" baseline="0" dirty="0" smtClean="0"/>
                        <a:t> capacity &amp; area</a:t>
                      </a:r>
                      <a:endParaRPr lang="en-US" sz="1800" b="0" dirty="0"/>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Legal Take at WF</a:t>
                      </a:r>
                      <a:endParaRPr lang="en-US" sz="1800" b="0" dirty="0"/>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8709">
                <a:tc>
                  <a:txBody>
                    <a:bodyPr/>
                    <a:lstStyle/>
                    <a:p>
                      <a:pPr algn="ctr"/>
                      <a:r>
                        <a:rPr lang="en-US" sz="1800" dirty="0" smtClean="0"/>
                        <a:t>1,153 wind turbines at </a:t>
                      </a:r>
                    </a:p>
                    <a:p>
                      <a:pPr algn="ctr"/>
                      <a:r>
                        <a:rPr lang="en-US" sz="1800" dirty="0" smtClean="0"/>
                        <a:t>nine</a:t>
                      </a:r>
                      <a:r>
                        <a:rPr lang="en-US" sz="1800" baseline="0" dirty="0" smtClean="0"/>
                        <a:t> facilities</a:t>
                      </a:r>
                      <a:endParaRPr lang="en-US" sz="1800" b="0" dirty="0"/>
                    </a:p>
                  </a:txBody>
                  <a:tcPr marL="91434" marR="9143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Maximum 3,025.2 MW,</a:t>
                      </a:r>
                    </a:p>
                    <a:p>
                      <a:pPr algn="ctr"/>
                      <a:r>
                        <a:rPr lang="en-US" sz="1800" dirty="0" smtClean="0"/>
                        <a:t>284,677 acres (115,204 ha)</a:t>
                      </a:r>
                    </a:p>
                    <a:p>
                      <a:pPr algn="ctr"/>
                      <a:endParaRPr lang="en-US" sz="1800" b="0" dirty="0"/>
                    </a:p>
                  </a:txBody>
                  <a:tcPr marL="91434" marR="9143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6 bird</a:t>
                      </a:r>
                      <a:r>
                        <a:rPr lang="en-US" sz="1800" baseline="0" dirty="0" smtClean="0"/>
                        <a:t> species</a:t>
                      </a:r>
                      <a:r>
                        <a:rPr lang="en-US" sz="1800" dirty="0" smtClean="0"/>
                        <a:t>, 3 bat</a:t>
                      </a:r>
                      <a:r>
                        <a:rPr lang="en-US" sz="1800" baseline="0" dirty="0" smtClean="0"/>
                        <a:t> species</a:t>
                      </a:r>
                      <a:r>
                        <a:rPr lang="en-US" sz="1800" dirty="0" smtClean="0"/>
                        <a:t>, 1 mammal</a:t>
                      </a:r>
                      <a:r>
                        <a:rPr lang="en-US" sz="1800" baseline="0" dirty="0" smtClean="0"/>
                        <a:t> species 1 reptile species, 1 insect species</a:t>
                      </a:r>
                      <a:endParaRPr lang="en-US" sz="1800" b="0" dirty="0"/>
                    </a:p>
                  </a:txBody>
                  <a:tcPr marL="91434" marR="91434"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6"/>
          <p:cNvGraphicFramePr>
            <a:graphicFrameLocks noGrp="1"/>
          </p:cNvGraphicFramePr>
          <p:nvPr/>
        </p:nvGraphicFramePr>
        <p:xfrm>
          <a:off x="755576" y="3947567"/>
          <a:ext cx="7769226" cy="2103437"/>
        </p:xfrm>
        <a:graphic>
          <a:graphicData uri="http://schemas.openxmlformats.org/drawingml/2006/table">
            <a:tbl>
              <a:tblPr firstRow="1" bandRow="1">
                <a:tableStyleId>{6E25E649-3F16-4E02-A733-19D2CDBF48F0}</a:tableStyleId>
              </a:tblPr>
              <a:tblGrid>
                <a:gridCol w="2589742"/>
                <a:gridCol w="2589742"/>
                <a:gridCol w="2589742"/>
              </a:tblGrid>
              <a:tr h="640191">
                <a:tc>
                  <a:txBody>
                    <a:bodyPr/>
                    <a:lstStyle/>
                    <a:p>
                      <a:pPr algn="ctr"/>
                      <a:r>
                        <a:rPr lang="en-US" sz="1800" dirty="0" smtClean="0"/>
                        <a:t>Germany windparks</a:t>
                      </a:r>
                      <a:endParaRPr lang="en-US" sz="1800" b="0" dirty="0"/>
                    </a:p>
                  </a:txBody>
                  <a:tcPr marL="91434" marR="91434"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Approximate</a:t>
                      </a:r>
                      <a:r>
                        <a:rPr lang="en-US" sz="1800" baseline="0" dirty="0" smtClean="0"/>
                        <a:t> capacity &amp; area</a:t>
                      </a:r>
                      <a:endParaRPr lang="en-US" sz="1800" b="0" dirty="0"/>
                    </a:p>
                  </a:txBody>
                  <a:tcPr marL="91434" marR="91434"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Identified at WP</a:t>
                      </a:r>
                      <a:r>
                        <a:rPr lang="en-US" sz="1800" baseline="0" dirty="0" smtClean="0"/>
                        <a:t> locations</a:t>
                      </a:r>
                      <a:endParaRPr lang="en-US" sz="1800" b="0" dirty="0" smtClean="0"/>
                    </a:p>
                  </a:txBody>
                  <a:tcPr marL="91434" marR="91434"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3246">
                <a:tc>
                  <a:txBody>
                    <a:bodyPr/>
                    <a:lstStyle/>
                    <a:p>
                      <a:pPr algn="ctr"/>
                      <a:r>
                        <a:rPr lang="en-US" sz="1800" dirty="0" smtClean="0"/>
                        <a:t>Up to</a:t>
                      </a:r>
                      <a:r>
                        <a:rPr lang="en-US" sz="1800" baseline="0" dirty="0" smtClean="0"/>
                        <a:t> </a:t>
                      </a:r>
                      <a:r>
                        <a:rPr lang="en-US" sz="1800" dirty="0" smtClean="0"/>
                        <a:t>42 wind turbines (no definite number) at nine locations </a:t>
                      </a:r>
                      <a:endParaRPr lang="en-US" sz="1800" b="0" dirty="0"/>
                    </a:p>
                  </a:txBody>
                  <a:tcPr marL="91434" marR="91434"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Unknown in </a:t>
                      </a:r>
                      <a:r>
                        <a:rPr lang="en-US" sz="1800" baseline="0" dirty="0" smtClean="0"/>
                        <a:t>capacities, unknown in land area</a:t>
                      </a:r>
                      <a:endParaRPr lang="en-US" sz="1800" b="0" dirty="0"/>
                    </a:p>
                  </a:txBody>
                  <a:tcPr marL="91434" marR="91434"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79 bird species, 16 bat species, 2 mammal species, 5 amphibian</a:t>
                      </a:r>
                      <a:r>
                        <a:rPr lang="en-US" sz="1800" baseline="0" dirty="0" smtClean="0"/>
                        <a:t> &amp; reptile species, 1 insect species</a:t>
                      </a:r>
                      <a:endParaRPr lang="en-US" sz="1800" b="0" dirty="0" smtClean="0"/>
                    </a:p>
                  </a:txBody>
                  <a:tcPr marL="91434" marR="91434"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5"/>
          <p:cNvGraphicFramePr>
            <a:graphicFrameLocks noGrp="1"/>
          </p:cNvGraphicFramePr>
          <p:nvPr/>
        </p:nvGraphicFramePr>
        <p:xfrm>
          <a:off x="539552" y="1124744"/>
          <a:ext cx="8194674" cy="5587566"/>
        </p:xfrm>
        <a:graphic>
          <a:graphicData uri="http://schemas.openxmlformats.org/drawingml/2006/table">
            <a:tbl>
              <a:tblPr firstRow="1" bandRow="1">
                <a:tableStyleId>{5C22544A-7EE6-4342-B048-85BDC9FD1C3A}</a:tableStyleId>
              </a:tblPr>
              <a:tblGrid>
                <a:gridCol w="1543923"/>
                <a:gridCol w="3919193"/>
                <a:gridCol w="2731558"/>
              </a:tblGrid>
              <a:tr h="136322">
                <a:tc>
                  <a:txBody>
                    <a:bodyPr/>
                    <a:lstStyle/>
                    <a:p>
                      <a:pPr algn="ctr"/>
                      <a:r>
                        <a:rPr lang="en-US" sz="1800" dirty="0" smtClean="0"/>
                        <a:t>Measures</a:t>
                      </a:r>
                      <a:endParaRPr lang="en-US" sz="1800" dirty="0"/>
                    </a:p>
                  </a:txBody>
                  <a:tcPr marL="91448" marR="91448" marT="45729" marB="45729" anchor="ctr"/>
                </a:tc>
                <a:tc>
                  <a:txBody>
                    <a:bodyPr/>
                    <a:lstStyle/>
                    <a:p>
                      <a:pPr algn="ctr"/>
                      <a:r>
                        <a:rPr lang="en-US" sz="1800" dirty="0" smtClean="0"/>
                        <a:t>The</a:t>
                      </a:r>
                      <a:r>
                        <a:rPr lang="en-US" sz="1800" baseline="0" dirty="0" smtClean="0"/>
                        <a:t> U.S.</a:t>
                      </a:r>
                      <a:endParaRPr lang="en-US" sz="1800" dirty="0"/>
                    </a:p>
                  </a:txBody>
                  <a:tcPr marL="91448" marR="91448" marT="45729" marB="45729" anchor="ctr"/>
                </a:tc>
                <a:tc>
                  <a:txBody>
                    <a:bodyPr/>
                    <a:lstStyle/>
                    <a:p>
                      <a:pPr algn="ctr"/>
                      <a:r>
                        <a:rPr lang="en-US" sz="1800" dirty="0" smtClean="0"/>
                        <a:t>Germany</a:t>
                      </a:r>
                      <a:endParaRPr lang="en-US" sz="1800" dirty="0"/>
                    </a:p>
                  </a:txBody>
                  <a:tcPr marL="91448" marR="91448" marT="45729" marB="45729" anchor="ctr"/>
                </a:tc>
              </a:tr>
              <a:tr h="823116">
                <a:tc>
                  <a:txBody>
                    <a:bodyPr/>
                    <a:lstStyle/>
                    <a:p>
                      <a:pPr algn="ctr"/>
                      <a:r>
                        <a:rPr lang="en-US" sz="1600" b="1" dirty="0" smtClean="0"/>
                        <a:t>Micro-Siting (land optimization)</a:t>
                      </a:r>
                      <a:endParaRPr lang="en-US" sz="1600" b="1" dirty="0"/>
                    </a:p>
                  </a:txBody>
                  <a:tcPr marL="91448" marR="91448" marT="45729" marB="45729" anchor="ctr"/>
                </a:tc>
                <a:tc>
                  <a:txBody>
                    <a:bodyPr/>
                    <a:lstStyle/>
                    <a:p>
                      <a:pPr lvl="0" algn="ctr" eaLnBrk="1" hangingPunct="1"/>
                      <a:r>
                        <a:rPr lang="en-US" altLang="en-US" sz="1600" dirty="0" smtClean="0"/>
                        <a:t>Roosting areas, hibernacula, linear, small grouping of WT</a:t>
                      </a:r>
                      <a:endParaRPr lang="en-US" sz="1600" dirty="0"/>
                    </a:p>
                  </a:txBody>
                  <a:tcPr marL="91448" marR="91448" marT="45729" marB="45729" anchor="ctr"/>
                </a:tc>
                <a:tc>
                  <a:txBody>
                    <a:bodyPr/>
                    <a:lstStyle/>
                    <a:p>
                      <a:pPr lvl="0" algn="ctr" eaLnBrk="1" hangingPunct="1"/>
                      <a:r>
                        <a:rPr lang="en-US" altLang="en-US" sz="1600" dirty="0" smtClean="0"/>
                        <a:t>Breeding/ foraging areas, nesting, FFH, agricultural fields, singular </a:t>
                      </a:r>
                    </a:p>
                  </a:txBody>
                  <a:tcPr marL="91448" marR="91448" marT="45729" marB="45729" anchor="ctr"/>
                </a:tc>
              </a:tr>
              <a:tr h="823116">
                <a:tc>
                  <a:txBody>
                    <a:bodyPr/>
                    <a:lstStyle/>
                    <a:p>
                      <a:pPr algn="ctr"/>
                      <a:r>
                        <a:rPr lang="en-US" sz="1600" b="1" dirty="0" smtClean="0"/>
                        <a:t>Wind Turbine Logistics</a:t>
                      </a:r>
                      <a:endParaRPr lang="en-US" sz="1600" b="1" dirty="0"/>
                    </a:p>
                  </a:txBody>
                  <a:tcPr marL="91448" marR="91448" marT="45729" marB="45729"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dirty="0" smtClean="0"/>
                        <a:t>Number of WT, monopoles, lighting measures </a:t>
                      </a:r>
                    </a:p>
                  </a:txBody>
                  <a:tcPr marL="91448" marR="91448" marT="45729" marB="45729"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dirty="0" smtClean="0"/>
                        <a:t>Replacement of old WT, few turbines, monopoles, painting, gaps</a:t>
                      </a:r>
                    </a:p>
                  </a:txBody>
                  <a:tcPr marL="91448" marR="91448" marT="45729" marB="45729" anchor="ctr"/>
                </a:tc>
              </a:tr>
              <a:tr h="618896">
                <a:tc>
                  <a:txBody>
                    <a:bodyPr/>
                    <a:lstStyle/>
                    <a:p>
                      <a:pPr algn="ctr"/>
                      <a:r>
                        <a:rPr lang="en-US" sz="1600" b="1" dirty="0" smtClean="0"/>
                        <a:t>Construction</a:t>
                      </a:r>
                    </a:p>
                  </a:txBody>
                  <a:tcPr marL="91448" marR="91448" marT="45729" marB="45729"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dirty="0" smtClean="0"/>
                        <a:t>Seasonal, speed limits, WEAP, cables</a:t>
                      </a:r>
                    </a:p>
                  </a:txBody>
                  <a:tcPr marL="91448" marR="91448" marT="45729" marB="45729"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dirty="0" smtClean="0"/>
                        <a:t>Seasonal, tree checking, existing roads, cables</a:t>
                      </a:r>
                    </a:p>
                  </a:txBody>
                  <a:tcPr marL="91448" marR="91448" marT="45729" marB="45729" anchor="ctr"/>
                </a:tc>
              </a:tr>
              <a:tr h="618896">
                <a:tc>
                  <a:txBody>
                    <a:bodyPr/>
                    <a:lstStyle/>
                    <a:p>
                      <a:pPr algn="ctr"/>
                      <a:r>
                        <a:rPr lang="en-US" sz="1600" b="1" dirty="0" smtClean="0"/>
                        <a:t>Surveying</a:t>
                      </a:r>
                      <a:endParaRPr lang="en-US" sz="1600" b="1" dirty="0"/>
                    </a:p>
                  </a:txBody>
                  <a:tcPr marL="91448" marR="91448" marT="45729" marB="45729"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dirty="0" smtClean="0"/>
                        <a:t>Pre- &amp; Post- Monitoring, Biological Monitors (Biologists), “Response Team” </a:t>
                      </a:r>
                    </a:p>
                  </a:txBody>
                  <a:tcPr marL="91448" marR="91448" marT="45729" marB="45729"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dirty="0" smtClean="0"/>
                        <a:t>Pre-construction, monitoring, turn-off periods</a:t>
                      </a:r>
                    </a:p>
                  </a:txBody>
                  <a:tcPr marL="91448" marR="91448" marT="45729" marB="45729" anchor="ctr"/>
                </a:tc>
              </a:tr>
              <a:tr h="618896">
                <a:tc>
                  <a:txBody>
                    <a:bodyPr/>
                    <a:lstStyle/>
                    <a:p>
                      <a:pPr algn="ctr"/>
                      <a:r>
                        <a:rPr lang="en-US" sz="1600" b="1" dirty="0" smtClean="0"/>
                        <a:t>Attractiveness</a:t>
                      </a:r>
                      <a:endParaRPr lang="en-US" sz="1600" b="1" dirty="0"/>
                    </a:p>
                  </a:txBody>
                  <a:tcPr marL="91448" marR="91448" marT="45729" marB="45729"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dirty="0" smtClean="0"/>
                        <a:t>Carcass removal, limiting on-site vegetation, native vegetation, dust abatement</a:t>
                      </a:r>
                    </a:p>
                  </a:txBody>
                  <a:tcPr marL="91448" marR="91448" marT="45729" marB="45729"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dirty="0" smtClean="0"/>
                        <a:t>Food management for raptors, Luderplätzen</a:t>
                      </a:r>
                    </a:p>
                  </a:txBody>
                  <a:tcPr marL="91448" marR="91448" marT="45729" marB="45729" anchor="ctr"/>
                </a:tc>
              </a:tr>
              <a:tr h="10670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Additional Measures</a:t>
                      </a:r>
                    </a:p>
                  </a:txBody>
                  <a:tcPr marL="91448" marR="91448" marT="45729" marB="45729"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b="1" dirty="0" smtClean="0"/>
                        <a:t>Plans,</a:t>
                      </a:r>
                      <a:r>
                        <a:rPr lang="en-US" altLang="en-US" sz="1600" b="1" baseline="0" dirty="0" smtClean="0"/>
                        <a:t> Programs</a:t>
                      </a:r>
                      <a:r>
                        <a:rPr lang="en-US" altLang="en-US" sz="1600" baseline="0" dirty="0" smtClean="0"/>
                        <a:t>: </a:t>
                      </a:r>
                      <a:r>
                        <a:rPr lang="en-US" altLang="en-US" sz="1600" dirty="0" smtClean="0"/>
                        <a:t>Condor Monitoring &amp; Avoidance Plan, Eagle Conservation Plan, Bighorn Sheep Monitoring Program, Avian &amp; Bat Protection Plan</a:t>
                      </a:r>
                    </a:p>
                  </a:txBody>
                  <a:tcPr marL="91448" marR="91448" marT="45729" marB="45729"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b="1" dirty="0" smtClean="0"/>
                        <a:t>Vegetation</a:t>
                      </a:r>
                      <a:r>
                        <a:rPr lang="en-US" altLang="en-US" sz="1600" dirty="0" smtClean="0"/>
                        <a:t>: Seasonal mowing, hedges, “food-poor” area, re-vegetation, re-cultivation, fallow lands</a:t>
                      </a:r>
                    </a:p>
                  </a:txBody>
                  <a:tcPr marL="91448" marR="91448" marT="45729" marB="45729" anchor="ctr"/>
                </a:tc>
              </a:tr>
            </a:tbl>
          </a:graphicData>
        </a:graphic>
      </p:graphicFrame>
      <p:sp>
        <p:nvSpPr>
          <p:cNvPr id="9" name="Oval 4"/>
          <p:cNvSpPr/>
          <p:nvPr/>
        </p:nvSpPr>
        <p:spPr>
          <a:xfrm>
            <a:off x="3851920" y="2708920"/>
            <a:ext cx="107791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6"/>
          <p:cNvSpPr/>
          <p:nvPr/>
        </p:nvSpPr>
        <p:spPr>
          <a:xfrm>
            <a:off x="7236296" y="2780928"/>
            <a:ext cx="1101155"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7"/>
          <p:cNvSpPr/>
          <p:nvPr/>
        </p:nvSpPr>
        <p:spPr>
          <a:xfrm>
            <a:off x="2411760" y="4149080"/>
            <a:ext cx="432048" cy="308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8"/>
          <p:cNvSpPr/>
          <p:nvPr/>
        </p:nvSpPr>
        <p:spPr>
          <a:xfrm>
            <a:off x="6444208" y="4005064"/>
            <a:ext cx="606872" cy="308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9"/>
          <p:cNvSpPr/>
          <p:nvPr/>
        </p:nvSpPr>
        <p:spPr>
          <a:xfrm>
            <a:off x="7740352" y="5877272"/>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0"/>
          <p:cNvSpPr/>
          <p:nvPr/>
        </p:nvSpPr>
        <p:spPr>
          <a:xfrm>
            <a:off x="2195736" y="5589240"/>
            <a:ext cx="180020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1"/>
          <p:cNvSpPr/>
          <p:nvPr/>
        </p:nvSpPr>
        <p:spPr>
          <a:xfrm>
            <a:off x="6228184" y="3356992"/>
            <a:ext cx="902717"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2"/>
          <p:cNvSpPr/>
          <p:nvPr/>
        </p:nvSpPr>
        <p:spPr>
          <a:xfrm>
            <a:off x="6876256" y="1844824"/>
            <a:ext cx="576064" cy="308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4"/>
          <p:cNvSpPr/>
          <p:nvPr/>
        </p:nvSpPr>
        <p:spPr>
          <a:xfrm>
            <a:off x="3563888" y="1700808"/>
            <a:ext cx="115252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5"/>
          <p:cNvSpPr/>
          <p:nvPr/>
        </p:nvSpPr>
        <p:spPr>
          <a:xfrm>
            <a:off x="4355976" y="3573016"/>
            <a:ext cx="825500" cy="2968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8229600" cy="1066800"/>
          </a:xfrm>
        </p:spPr>
        <p:txBody>
          <a:bodyPr/>
          <a:lstStyle/>
          <a:p>
            <a:r>
              <a:rPr lang="en-US" noProof="0" dirty="0" smtClean="0"/>
              <a:t>Results, Discussion</a:t>
            </a:r>
            <a:endParaRPr lang="en-US" noProof="0" dirty="0"/>
          </a:p>
        </p:txBody>
      </p:sp>
      <p:sp>
        <p:nvSpPr>
          <p:cNvPr id="3" name="Inhaltsplatzhalter 2"/>
          <p:cNvSpPr>
            <a:spLocks noGrp="1"/>
          </p:cNvSpPr>
          <p:nvPr>
            <p:ph idx="1"/>
          </p:nvPr>
        </p:nvSpPr>
        <p:spPr>
          <a:xfrm>
            <a:off x="251520" y="1484784"/>
            <a:ext cx="8229600" cy="4325112"/>
          </a:xfrm>
        </p:spPr>
        <p:txBody>
          <a:bodyPr>
            <a:normAutofit lnSpcReduction="10000"/>
          </a:bodyPr>
          <a:lstStyle/>
          <a:p>
            <a:pPr lvl="1">
              <a:defRPr/>
            </a:pPr>
            <a:r>
              <a:rPr lang="en-US" altLang="en-US" kern="0" dirty="0" smtClean="0"/>
              <a:t>Strong federal (and international) laws pertaining to species protection </a:t>
            </a:r>
          </a:p>
          <a:p>
            <a:pPr lvl="1">
              <a:defRPr/>
            </a:pPr>
            <a:r>
              <a:rPr lang="en-US" altLang="en-US" kern="0" dirty="0" smtClean="0"/>
              <a:t>Little regulation for wind facilities</a:t>
            </a:r>
          </a:p>
          <a:p>
            <a:pPr lvl="2">
              <a:defRPr/>
            </a:pPr>
            <a:r>
              <a:rPr lang="en-US" altLang="en-US" sz="1800" kern="0" dirty="0" smtClean="0"/>
              <a:t>Guidelines, land development plans </a:t>
            </a:r>
          </a:p>
          <a:p>
            <a:pPr lvl="1">
              <a:defRPr/>
            </a:pPr>
            <a:r>
              <a:rPr lang="en-US" altLang="en-US" kern="0" dirty="0" smtClean="0"/>
              <a:t>Cases</a:t>
            </a:r>
          </a:p>
          <a:p>
            <a:pPr lvl="2">
              <a:defRPr/>
            </a:pPr>
            <a:r>
              <a:rPr lang="en-US" altLang="en-US" sz="1800" kern="0" dirty="0" smtClean="0"/>
              <a:t>Detail, documentation</a:t>
            </a:r>
          </a:p>
          <a:p>
            <a:pPr lvl="1">
              <a:defRPr/>
            </a:pPr>
            <a:r>
              <a:rPr lang="en-US" altLang="en-US" kern="0" dirty="0" smtClean="0"/>
              <a:t>Illegal/legal take </a:t>
            </a:r>
          </a:p>
          <a:p>
            <a:pPr lvl="2">
              <a:defRPr/>
            </a:pPr>
            <a:r>
              <a:rPr lang="en-US" altLang="en-US" sz="1800" kern="0" dirty="0" smtClean="0"/>
              <a:t>U.S. Incidental Take Permit</a:t>
            </a:r>
          </a:p>
          <a:p>
            <a:pPr lvl="2">
              <a:defRPr/>
            </a:pPr>
            <a:r>
              <a:rPr lang="en-US" altLang="en-US" sz="1800" kern="0" dirty="0" smtClean="0"/>
              <a:t>Germany / EU CEF measure</a:t>
            </a:r>
            <a:r>
              <a:rPr lang="en-US" altLang="en-US" sz="1600" kern="0" dirty="0" smtClean="0"/>
              <a:t>s</a:t>
            </a:r>
          </a:p>
          <a:p>
            <a:pPr lvl="1">
              <a:defRPr/>
            </a:pPr>
            <a:r>
              <a:rPr lang="en-US" altLang="en-US" kern="0" dirty="0" smtClean="0"/>
              <a:t>Availability</a:t>
            </a:r>
          </a:p>
          <a:p>
            <a:pPr lvl="2">
              <a:defRPr/>
            </a:pPr>
            <a:r>
              <a:rPr lang="en-US" altLang="en-US" sz="1800" kern="0" dirty="0" smtClean="0"/>
              <a:t>Land – energy distribution</a:t>
            </a:r>
          </a:p>
          <a:p>
            <a:pPr lvl="2">
              <a:defRPr/>
            </a:pPr>
            <a:r>
              <a:rPr lang="en-US" altLang="en-US" sz="1800" kern="0" dirty="0" smtClean="0"/>
              <a:t>Public information </a:t>
            </a:r>
          </a:p>
          <a:p>
            <a:endParaRPr lang="en-US" dirty="0"/>
          </a:p>
        </p:txBody>
      </p:sp>
      <p:sp>
        <p:nvSpPr>
          <p:cNvPr id="4" name="Foliennummernplatzhalter 3"/>
          <p:cNvSpPr>
            <a:spLocks noGrp="1"/>
          </p:cNvSpPr>
          <p:nvPr>
            <p:ph type="sldNum" sz="quarter" idx="4294967295"/>
          </p:nvPr>
        </p:nvSpPr>
        <p:spPr>
          <a:xfrm>
            <a:off x="8450088" y="6453336"/>
            <a:ext cx="514400" cy="268139"/>
          </a:xfrm>
          <a:prstGeom prst="rect">
            <a:avLst/>
          </a:prstGeom>
        </p:spPr>
        <p:txBody>
          <a:bodyPr/>
          <a:lstStyle/>
          <a:p>
            <a:fld id="{9B122337-2F62-40CA-87D6-DD2FA2788348}" type="slidenum">
              <a:rPr lang="de-DE" smtClean="0"/>
              <a:pPr/>
              <a:t>8</a:t>
            </a:fld>
            <a:endParaRPr lang="de-DE" dirty="0"/>
          </a:p>
        </p:txBody>
      </p:sp>
      <p:graphicFrame>
        <p:nvGraphicFramePr>
          <p:cNvPr id="5" name="Tabelle 4"/>
          <p:cNvGraphicFramePr>
            <a:graphicFrameLocks noGrp="1"/>
          </p:cNvGraphicFramePr>
          <p:nvPr/>
        </p:nvGraphicFramePr>
        <p:xfrm>
          <a:off x="2627784" y="1340768"/>
          <a:ext cx="6096000" cy="50952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u="sng" dirty="0" smtClean="0"/>
                        <a:t>U.S. Compensation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Germany CEF</a:t>
                      </a:r>
                    </a:p>
                  </a:txBody>
                  <a:tcPr/>
                </a:tc>
              </a:tr>
              <a:tr h="370840">
                <a:tc>
                  <a:txBody>
                    <a:bodyPr/>
                    <a:lstStyle/>
                    <a:p>
                      <a:pPr eaLnBrk="1" hangingPunct="1"/>
                      <a:r>
                        <a:rPr lang="en-US" altLang="en-US" sz="1600" dirty="0" smtClean="0"/>
                        <a:t>Beech Ridge: </a:t>
                      </a:r>
                    </a:p>
                    <a:p>
                      <a:pPr eaLnBrk="1" hangingPunct="1"/>
                      <a:r>
                        <a:rPr lang="en-US" altLang="en-US" sz="1600" dirty="0" smtClean="0"/>
                        <a:t>Complete an offsite conservation project within 1</a:t>
                      </a:r>
                      <a:r>
                        <a:rPr lang="en-US" altLang="en-US" sz="1600" baseline="30000" dirty="0" smtClean="0"/>
                        <a:t>st</a:t>
                      </a:r>
                      <a:r>
                        <a:rPr lang="en-US" altLang="en-US" sz="1600" dirty="0" smtClean="0"/>
                        <a:t> two years of receiving ITP</a:t>
                      </a:r>
                    </a:p>
                    <a:p>
                      <a:pPr eaLnBrk="1" hangingPunct="1"/>
                      <a:endParaRPr lang="en-US" altLang="en-US" sz="1600" dirty="0" smtClean="0"/>
                    </a:p>
                    <a:p>
                      <a:pPr eaLnBrk="1" hangingPunct="1"/>
                      <a:r>
                        <a:rPr lang="en-US" altLang="en-US" sz="1600" dirty="0" err="1" smtClean="0"/>
                        <a:t>Kaheawa</a:t>
                      </a:r>
                      <a:r>
                        <a:rPr lang="en-US" altLang="en-US" sz="1600" dirty="0" smtClean="0"/>
                        <a:t>: </a:t>
                      </a:r>
                    </a:p>
                    <a:p>
                      <a:pPr eaLnBrk="1" hangingPunct="1"/>
                      <a:r>
                        <a:rPr lang="en-US" altLang="en-US" sz="1600" dirty="0" smtClean="0"/>
                        <a:t>Construct a release facility, $200,000 hoary bat research</a:t>
                      </a:r>
                    </a:p>
                    <a:p>
                      <a:pPr eaLnBrk="1" hangingPunct="1"/>
                      <a:endParaRPr lang="en-US" altLang="en-US" sz="1600" dirty="0" smtClean="0"/>
                    </a:p>
                    <a:p>
                      <a:pPr eaLnBrk="1" hangingPunct="1"/>
                      <a:r>
                        <a:rPr lang="en-US" altLang="en-US" sz="1600" dirty="0" smtClean="0"/>
                        <a:t>Ocotillo: </a:t>
                      </a:r>
                    </a:p>
                    <a:p>
                      <a:pPr eaLnBrk="1" hangingPunct="1"/>
                      <a:r>
                        <a:rPr lang="en-US" altLang="en-US" sz="1600" dirty="0" smtClean="0"/>
                        <a:t>$200,000 Bighorn sheep research, $500,000 Carrizo Marsh restoration</a:t>
                      </a:r>
                    </a:p>
                    <a:p>
                      <a:endParaRPr lang="en-US" dirty="0"/>
                    </a:p>
                  </a:txBody>
                  <a:tcPr/>
                </a:tc>
                <a:tc>
                  <a:txBody>
                    <a:bodyPr/>
                    <a:lstStyle/>
                    <a:p>
                      <a:r>
                        <a:rPr lang="en-US" sz="1600" dirty="0" err="1" smtClean="0"/>
                        <a:t>Himmelsleiter</a:t>
                      </a:r>
                      <a:r>
                        <a:rPr lang="en-US" sz="1600" dirty="0" smtClean="0"/>
                        <a:t>:</a:t>
                      </a:r>
                    </a:p>
                    <a:p>
                      <a:r>
                        <a:rPr lang="en-US" sz="1600" dirty="0" smtClean="0"/>
                        <a:t>     Bat boxes</a:t>
                      </a:r>
                    </a:p>
                    <a:p>
                      <a:r>
                        <a:rPr lang="en-US" sz="1600" dirty="0" err="1" smtClean="0"/>
                        <a:t>Holtwicker</a:t>
                      </a:r>
                      <a:r>
                        <a:rPr lang="en-US" sz="1600" dirty="0" smtClean="0"/>
                        <a:t> Mark:</a:t>
                      </a:r>
                    </a:p>
                    <a:p>
                      <a:r>
                        <a:rPr lang="en-US" sz="1600" dirty="0" smtClean="0"/>
                        <a:t>     Veg. strips, fallow lands </a:t>
                      </a:r>
                    </a:p>
                    <a:p>
                      <a:r>
                        <a:rPr lang="en-US" sz="1600" dirty="0" err="1" smtClean="0"/>
                        <a:t>Midlich</a:t>
                      </a:r>
                      <a:r>
                        <a:rPr lang="en-US" sz="1600" dirty="0" smtClean="0"/>
                        <a:t>:</a:t>
                      </a:r>
                    </a:p>
                    <a:p>
                      <a:r>
                        <a:rPr lang="en-US" sz="1600" dirty="0" smtClean="0"/>
                        <a:t>     Veg. strips, fallow lands</a:t>
                      </a:r>
                    </a:p>
                    <a:p>
                      <a:r>
                        <a:rPr lang="en-US" sz="1600" dirty="0" err="1" smtClean="0"/>
                        <a:t>Kapfenburg</a:t>
                      </a:r>
                      <a:r>
                        <a:rPr lang="en-US" sz="1600" dirty="0" smtClean="0"/>
                        <a:t>:</a:t>
                      </a:r>
                    </a:p>
                    <a:p>
                      <a:r>
                        <a:rPr lang="en-US" sz="1600" dirty="0" smtClean="0"/>
                        <a:t>     Bird boxes (</a:t>
                      </a:r>
                      <a:r>
                        <a:rPr lang="en-US" sz="1600" dirty="0" err="1" smtClean="0"/>
                        <a:t>Baumfalken</a:t>
                      </a:r>
                      <a:r>
                        <a:rPr lang="en-US" sz="1600" dirty="0" smtClean="0"/>
                        <a:t>)</a:t>
                      </a:r>
                    </a:p>
                    <a:p>
                      <a:r>
                        <a:rPr lang="en-US" sz="1600" dirty="0" smtClean="0"/>
                        <a:t> </a:t>
                      </a:r>
                      <a:r>
                        <a:rPr lang="en-US" sz="1600" dirty="0" err="1" smtClean="0"/>
                        <a:t>Pilsach</a:t>
                      </a:r>
                      <a:r>
                        <a:rPr lang="en-US" sz="1600" dirty="0" smtClean="0"/>
                        <a:t> W2, W3:</a:t>
                      </a:r>
                    </a:p>
                    <a:p>
                      <a:r>
                        <a:rPr lang="en-US" sz="1600" dirty="0" smtClean="0"/>
                        <a:t>     Bat boxes, fallow lands outside </a:t>
                      </a:r>
                      <a:r>
                        <a:rPr lang="en-US" sz="1600" dirty="0" err="1" smtClean="0"/>
                        <a:t>windpark</a:t>
                      </a:r>
                      <a:endParaRPr lang="en-US" sz="1600" dirty="0" smtClean="0"/>
                    </a:p>
                    <a:p>
                      <a:r>
                        <a:rPr lang="en-US" sz="1600" dirty="0" err="1" smtClean="0"/>
                        <a:t>Riepsdorf</a:t>
                      </a:r>
                      <a:r>
                        <a:rPr lang="en-US" sz="1600" dirty="0" smtClean="0"/>
                        <a:t>:</a:t>
                      </a:r>
                    </a:p>
                    <a:p>
                      <a:r>
                        <a:rPr lang="en-US" sz="1600" dirty="0" smtClean="0"/>
                        <a:t>     Expand reed vegetation</a:t>
                      </a:r>
                    </a:p>
                    <a:p>
                      <a:r>
                        <a:rPr lang="en-US" sz="1600" dirty="0" err="1" smtClean="0"/>
                        <a:t>Unkel</a:t>
                      </a:r>
                      <a:r>
                        <a:rPr lang="en-US" sz="1600" dirty="0" smtClean="0"/>
                        <a:t>:</a:t>
                      </a:r>
                    </a:p>
                    <a:p>
                      <a:r>
                        <a:rPr lang="en-US" sz="1600" dirty="0" smtClean="0"/>
                        <a:t>     Reforest. of damaged </a:t>
                      </a:r>
                      <a:r>
                        <a:rPr lang="en-US" sz="1600" dirty="0" err="1" smtClean="0"/>
                        <a:t>envir</a:t>
                      </a:r>
                      <a:r>
                        <a:rPr lang="en-US" sz="1600" dirty="0" smtClean="0"/>
                        <a:t>.</a:t>
                      </a:r>
                    </a:p>
                    <a:p>
                      <a:r>
                        <a:rPr lang="en-US" sz="1600" dirty="0" smtClean="0"/>
                        <a:t>     Aid for </a:t>
                      </a:r>
                      <a:r>
                        <a:rPr lang="en-US" sz="1600" dirty="0" err="1" smtClean="0"/>
                        <a:t>Gelbbauchunke</a:t>
                      </a:r>
                      <a:endParaRPr lang="en-US" sz="1600" dirty="0" smtClean="0"/>
                    </a:p>
                    <a:p>
                      <a:r>
                        <a:rPr lang="en-US" sz="1600" dirty="0" err="1" smtClean="0"/>
                        <a:t>Weßling</a:t>
                      </a:r>
                      <a:r>
                        <a:rPr lang="en-US" sz="1600" dirty="0" smtClean="0"/>
                        <a:t>:</a:t>
                      </a:r>
                    </a:p>
                    <a:p>
                      <a:r>
                        <a:rPr lang="en-US" sz="1600" dirty="0" smtClean="0"/>
                        <a:t>     Bat boxes</a:t>
                      </a:r>
                    </a:p>
                    <a:p>
                      <a:r>
                        <a:rPr lang="en-US" sz="1600" dirty="0" smtClean="0"/>
                        <a:t>     Recreational areas</a:t>
                      </a:r>
                      <a:endParaRPr lang="en-US" sz="1600" dirty="0"/>
                    </a:p>
                  </a:txBody>
                  <a:tcPr/>
                </a:tc>
              </a:tr>
            </a:tbl>
          </a:graphicData>
        </a:graphic>
      </p:graphicFrame>
      <p:sp>
        <p:nvSpPr>
          <p:cNvPr id="6" name="Oval 5"/>
          <p:cNvSpPr/>
          <p:nvPr/>
        </p:nvSpPr>
        <p:spPr>
          <a:xfrm>
            <a:off x="5868144" y="5877272"/>
            <a:ext cx="10801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940152" y="3933056"/>
            <a:ext cx="100811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940152" y="1988840"/>
            <a:ext cx="93610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631207" y="3429000"/>
            <a:ext cx="1076698" cy="3803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5940152" y="3429000"/>
            <a:ext cx="108012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2627785" y="4149080"/>
            <a:ext cx="108012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563888" y="4437112"/>
            <a:ext cx="1008112" cy="307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T:\01 Formulare und Vorlagen\Logo TU\TU_Logo_kurz_RGB_rot.png"/>
          <p:cNvPicPr>
            <a:picLocks noChangeAspect="1" noChangeArrowheads="1"/>
          </p:cNvPicPr>
          <p:nvPr/>
        </p:nvPicPr>
        <p:blipFill>
          <a:blip r:embed="rId3" cstate="print"/>
          <a:srcRect/>
          <a:stretch>
            <a:fillRect/>
          </a:stretch>
        </p:blipFill>
        <p:spPr bwMode="auto">
          <a:xfrm>
            <a:off x="1" y="6295908"/>
            <a:ext cx="755576" cy="5620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3" presetClass="exit" presetSubtype="10" fill="hold" grpId="1" nodeType="withEffect">
                                  <p:stCondLst>
                                    <p:cond delay="0"/>
                                  </p:stCondLst>
                                  <p:childTnLst>
                                    <p:animEffect transition="out" filter="blinds(horizontal)">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89992"/>
            <a:ext cx="8229600" cy="1066800"/>
          </a:xfrm>
        </p:spPr>
        <p:txBody>
          <a:bodyPr>
            <a:normAutofit fontScale="90000"/>
          </a:bodyPr>
          <a:lstStyle/>
          <a:p>
            <a:r>
              <a:rPr lang="en-US" noProof="0" dirty="0" smtClean="0"/>
              <a:t>Future research- </a:t>
            </a:r>
            <a:br>
              <a:rPr lang="en-US" noProof="0" dirty="0" smtClean="0"/>
            </a:br>
            <a:r>
              <a:rPr lang="en-US" noProof="0" dirty="0" smtClean="0"/>
              <a:t>How does this impact YOU?</a:t>
            </a:r>
            <a:endParaRPr lang="en-US" noProof="0" dirty="0"/>
          </a:p>
        </p:txBody>
      </p:sp>
      <p:sp>
        <p:nvSpPr>
          <p:cNvPr id="5" name="Inhaltsplatzhalter 4"/>
          <p:cNvSpPr>
            <a:spLocks noGrp="1"/>
          </p:cNvSpPr>
          <p:nvPr>
            <p:ph sz="half" idx="1"/>
          </p:nvPr>
        </p:nvSpPr>
        <p:spPr>
          <a:xfrm>
            <a:off x="323528" y="1700808"/>
            <a:ext cx="4038600" cy="4896544"/>
          </a:xfrm>
        </p:spPr>
        <p:txBody>
          <a:bodyPr/>
          <a:lstStyle/>
          <a:p>
            <a:pPr lvl="1"/>
            <a:r>
              <a:rPr lang="en-US" altLang="en-US" dirty="0" smtClean="0"/>
              <a:t>Are current measures working?</a:t>
            </a:r>
          </a:p>
          <a:p>
            <a:pPr lvl="2"/>
            <a:r>
              <a:rPr lang="en-US" altLang="en-US" dirty="0" smtClean="0"/>
              <a:t>Large collaboration, data collection over time</a:t>
            </a:r>
          </a:p>
          <a:p>
            <a:pPr lvl="1"/>
            <a:r>
              <a:rPr lang="en-US" altLang="en-US" dirty="0" smtClean="0"/>
              <a:t>What measures can be trans-Atlantic?</a:t>
            </a:r>
          </a:p>
          <a:p>
            <a:pPr lvl="2"/>
            <a:r>
              <a:rPr lang="en-US" altLang="en-US" dirty="0" smtClean="0"/>
              <a:t>Small-scale approach v. regulatory national approach</a:t>
            </a:r>
          </a:p>
          <a:p>
            <a:pPr lvl="2"/>
            <a:r>
              <a:rPr lang="en-US" altLang="en-US" dirty="0" smtClean="0"/>
              <a:t>Continued tax-breaks, subsidies, incentives</a:t>
            </a:r>
          </a:p>
          <a:p>
            <a:pPr lvl="1"/>
            <a:r>
              <a:rPr lang="en-US" altLang="en-US" dirty="0" smtClean="0"/>
              <a:t>Can private lands be comparable?</a:t>
            </a:r>
          </a:p>
          <a:p>
            <a:pPr lvl="2"/>
            <a:r>
              <a:rPr lang="en-US" altLang="en-US" dirty="0" smtClean="0"/>
              <a:t>Would they even be comparable at all?</a:t>
            </a:r>
            <a:endParaRPr lang="en-US" altLang="en-US" dirty="0" smtClean="0"/>
          </a:p>
        </p:txBody>
      </p:sp>
      <p:sp>
        <p:nvSpPr>
          <p:cNvPr id="6" name="Inhaltsplatzhalter 5"/>
          <p:cNvSpPr>
            <a:spLocks noGrp="1"/>
          </p:cNvSpPr>
          <p:nvPr>
            <p:ph sz="half" idx="2"/>
          </p:nvPr>
        </p:nvSpPr>
        <p:spPr>
          <a:xfrm>
            <a:off x="4283968" y="1916832"/>
            <a:ext cx="4038600" cy="1872208"/>
          </a:xfrm>
        </p:spPr>
        <p:txBody>
          <a:bodyPr/>
          <a:lstStyle/>
          <a:p>
            <a:pPr lvl="1"/>
            <a:r>
              <a:rPr lang="en-US" altLang="en-US" dirty="0" smtClean="0"/>
              <a:t>Would </a:t>
            </a:r>
            <a:r>
              <a:rPr lang="en-US" altLang="en-US" dirty="0" smtClean="0"/>
              <a:t>conclusions be different if Germany made similar information more available?</a:t>
            </a:r>
          </a:p>
          <a:p>
            <a:pPr lvl="2"/>
            <a:r>
              <a:rPr lang="en-US" altLang="en-US" dirty="0" smtClean="0"/>
              <a:t>Public information, development </a:t>
            </a:r>
            <a:r>
              <a:rPr lang="en-US" altLang="en-US" dirty="0" smtClean="0"/>
              <a:t>process</a:t>
            </a:r>
            <a:endParaRPr lang="en-US" altLang="en-US" dirty="0" smtClean="0"/>
          </a:p>
        </p:txBody>
      </p:sp>
      <p:sp>
        <p:nvSpPr>
          <p:cNvPr id="4" name="Foliennummernplatzhalter 3"/>
          <p:cNvSpPr>
            <a:spLocks noGrp="1"/>
          </p:cNvSpPr>
          <p:nvPr>
            <p:ph type="sldNum" sz="quarter" idx="12"/>
          </p:nvPr>
        </p:nvSpPr>
        <p:spPr>
          <a:prstGeom prst="rect">
            <a:avLst/>
          </a:prstGeom>
        </p:spPr>
        <p:txBody>
          <a:bodyPr/>
          <a:lstStyle/>
          <a:p>
            <a:fld id="{9B122337-2F62-40CA-87D6-DD2FA2788348}" type="slidenum">
              <a:rPr lang="de-DE" smtClean="0"/>
              <a:pPr/>
              <a:t>9</a:t>
            </a:fld>
            <a:endParaRPr lang="de-DE" dirty="0"/>
          </a:p>
        </p:txBody>
      </p:sp>
      <p:sp>
        <p:nvSpPr>
          <p:cNvPr id="9" name="Inhaltsplatzhalter 5"/>
          <p:cNvSpPr txBox="1">
            <a:spLocks/>
          </p:cNvSpPr>
          <p:nvPr/>
        </p:nvSpPr>
        <p:spPr>
          <a:xfrm>
            <a:off x="4283968" y="4149080"/>
            <a:ext cx="4392488" cy="2232248"/>
          </a:xfrm>
          <a:prstGeom prst="rect">
            <a:avLst/>
          </a:prstGeom>
          <a:solidFill>
            <a:schemeClr val="accent2">
              <a:lumMod val="20000"/>
              <a:lumOff val="80000"/>
            </a:schemeClr>
          </a:solidFill>
          <a:ln>
            <a:solidFill>
              <a:schemeClr val="accent2">
                <a:lumMod val="75000"/>
              </a:schemeClr>
            </a:solidFill>
          </a:ln>
          <a:effectLst>
            <a:outerShdw blurRad="50800" dist="50800" dir="5400000" algn="ctr" rotWithShape="0">
              <a:schemeClr val="bg1"/>
            </a:outerShdw>
          </a:effectLst>
        </p:spPr>
        <p:txBody>
          <a:bodyPr vert="horz">
            <a:normAutofit fontScale="92500" lnSpcReduction="10000"/>
          </a:bodyPr>
          <a:lstStyle/>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lang="de-DE" altLang="en-US" sz="1900" dirty="0" err="1" smtClean="0">
                <a:solidFill>
                  <a:schemeClr val="accent2"/>
                </a:solidFill>
              </a:rPr>
              <a:t>Recommendations</a:t>
            </a:r>
            <a:endParaRPr kumimoji="0" lang="en-US" altLang="en-US" sz="1900" b="0" i="0" u="none" strike="noStrike" kern="1200" cap="none" spc="0" normalizeH="0" baseline="0" noProof="0" dirty="0" smtClean="0">
              <a:ln>
                <a:noFill/>
              </a:ln>
              <a:solidFill>
                <a:schemeClr val="accent2"/>
              </a:solidFill>
              <a:effectLst/>
              <a:uLnTx/>
              <a:uFillTx/>
              <a:latin typeface="+mn-lt"/>
              <a:ea typeface="+mn-ea"/>
              <a:cs typeface="+mn-cs"/>
            </a:endParaRPr>
          </a:p>
          <a:p>
            <a:pPr marL="923544" lvl="2" indent="-219456">
              <a:spcBef>
                <a:spcPts val="300"/>
              </a:spcBef>
              <a:buClr>
                <a:schemeClr val="accent1"/>
              </a:buClr>
              <a:buFont typeface="Wingdings 2"/>
              <a:buChar char=""/>
            </a:pPr>
            <a:r>
              <a:rPr lang="en-US" altLang="en-US" dirty="0" smtClean="0">
                <a:solidFill>
                  <a:schemeClr val="accent1"/>
                </a:solidFill>
              </a:rPr>
              <a:t>“Development by Design”</a:t>
            </a:r>
          </a:p>
          <a:p>
            <a:pPr marL="923544" lvl="2" indent="-219456">
              <a:spcBef>
                <a:spcPts val="300"/>
              </a:spcBef>
              <a:buClr>
                <a:schemeClr val="accent1"/>
              </a:buClr>
              <a:buFont typeface="Wingdings 2"/>
              <a:buChar char=""/>
            </a:pPr>
            <a:r>
              <a:rPr lang="en-US" altLang="en-US" dirty="0" smtClean="0">
                <a:solidFill>
                  <a:schemeClr val="accent1"/>
                </a:solidFill>
              </a:rPr>
              <a:t>Strategies to optimize low-impact development</a:t>
            </a:r>
          </a:p>
          <a:p>
            <a:pPr marL="658368" lvl="1" indent="-246888">
              <a:spcBef>
                <a:spcPts val="300"/>
              </a:spcBef>
              <a:buClr>
                <a:schemeClr val="accent2"/>
              </a:buClr>
              <a:buFont typeface="Georgia"/>
              <a:buChar char="▫"/>
              <a:defRPr/>
            </a:pPr>
            <a:r>
              <a:rPr lang="de-DE" altLang="en-US" sz="1900" dirty="0" err="1" smtClean="0">
                <a:solidFill>
                  <a:schemeClr val="accent2"/>
                </a:solidFill>
              </a:rPr>
              <a:t>Current</a:t>
            </a:r>
            <a:r>
              <a:rPr lang="de-DE" altLang="en-US" sz="1900" dirty="0" smtClean="0">
                <a:solidFill>
                  <a:schemeClr val="accent2"/>
                </a:solidFill>
              </a:rPr>
              <a:t> Research</a:t>
            </a:r>
            <a:endParaRPr lang="en-US" altLang="en-US" sz="1900" dirty="0" smtClean="0">
              <a:solidFill>
                <a:schemeClr val="accent2"/>
              </a:solidFill>
            </a:endParaRPr>
          </a:p>
          <a:p>
            <a:pPr marL="923544" lvl="2" indent="-219456">
              <a:spcBef>
                <a:spcPts val="300"/>
              </a:spcBef>
              <a:buClr>
                <a:schemeClr val="accent1"/>
              </a:buClr>
              <a:buFont typeface="Wingdings 2"/>
              <a:buChar char=""/>
            </a:pPr>
            <a:r>
              <a:rPr lang="en-US" altLang="en-US" dirty="0" err="1" smtClean="0">
                <a:solidFill>
                  <a:schemeClr val="accent1"/>
                </a:solidFill>
              </a:rPr>
              <a:t>Transdisciplinarity</a:t>
            </a:r>
            <a:endParaRPr lang="en-US" altLang="en-US" dirty="0" smtClean="0">
              <a:solidFill>
                <a:schemeClr val="accent1"/>
              </a:solidFill>
            </a:endParaRPr>
          </a:p>
          <a:p>
            <a:pPr marL="923544" lvl="2" indent="-219456">
              <a:spcBef>
                <a:spcPts val="300"/>
              </a:spcBef>
              <a:buClr>
                <a:schemeClr val="accent1"/>
              </a:buClr>
              <a:buFont typeface="Wingdings 2"/>
              <a:buChar char=""/>
            </a:pPr>
            <a:r>
              <a:rPr lang="en-US" altLang="en-US" dirty="0" smtClean="0">
                <a:solidFill>
                  <a:schemeClr val="accent1"/>
                </a:solidFill>
              </a:rPr>
              <a:t>Optimize ways to implement science into practice</a:t>
            </a:r>
            <a:endParaRPr lang="en-US" altLang="en-US" dirty="0" smtClean="0">
              <a:solidFill>
                <a:schemeClr val="accent1"/>
              </a:solidFill>
            </a:endParaRPr>
          </a:p>
          <a:p>
            <a:pPr marL="466344" lvl="1" indent="-219456">
              <a:spcBef>
                <a:spcPts val="300"/>
              </a:spcBef>
              <a:buClr>
                <a:schemeClr val="accent1"/>
              </a:buClr>
              <a:buFont typeface="Wingdings 2"/>
              <a:buChar char=""/>
            </a:pPr>
            <a:endParaRPr lang="en-US" altLang="en-US" dirty="0" smtClean="0">
              <a:solidFill>
                <a:schemeClr val="accent1"/>
              </a:solidFill>
            </a:endParaRPr>
          </a:p>
        </p:txBody>
      </p:sp>
      <p:pic>
        <p:nvPicPr>
          <p:cNvPr id="10" name="Picture 2" descr="T:\01 Formulare und Vorlagen\Logo TU\TU_Logo_kurz_RGB_rot.png"/>
          <p:cNvPicPr>
            <a:picLocks noChangeAspect="1" noChangeArrowheads="1"/>
          </p:cNvPicPr>
          <p:nvPr/>
        </p:nvPicPr>
        <p:blipFill>
          <a:blip r:embed="rId3" cstate="print"/>
          <a:srcRect/>
          <a:stretch>
            <a:fillRect/>
          </a:stretch>
        </p:blipFill>
        <p:spPr bwMode="auto">
          <a:xfrm>
            <a:off x="1" y="6295908"/>
            <a:ext cx="755576" cy="5620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3207</Words>
  <Application>Microsoft Office PowerPoint</Application>
  <PresentationFormat>Bildschirmpräsentation (4:3)</PresentationFormat>
  <Paragraphs>299</Paragraphs>
  <Slides>10</Slides>
  <Notes>9</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Urban</vt:lpstr>
      <vt:lpstr>Wind energy and species protection in Germany and the U.S.</vt:lpstr>
      <vt:lpstr>Outline</vt:lpstr>
      <vt:lpstr>Intro – Why is this good to know? </vt:lpstr>
      <vt:lpstr>Intro – Policy &amp; Wind in U.S. &amp; Germany</vt:lpstr>
      <vt:lpstr>Materials &amp; Methods –Steps taken!</vt:lpstr>
      <vt:lpstr>Materials &amp; Methods –Study Area/Cases</vt:lpstr>
      <vt:lpstr>Results</vt:lpstr>
      <vt:lpstr>Results, Discussion</vt:lpstr>
      <vt:lpstr>Future research-  How does this impact YOU?</vt:lpstr>
      <vt:lpstr>Thank you for your attention!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 energy and species protection in Germany and the U.S.</dc:title>
  <dc:creator>Victoria.gartman</dc:creator>
  <cp:lastModifiedBy>Victoria.gartman</cp:lastModifiedBy>
  <cp:revision>11</cp:revision>
  <dcterms:created xsi:type="dcterms:W3CDTF">2015-04-14T11:05:39Z</dcterms:created>
  <dcterms:modified xsi:type="dcterms:W3CDTF">2015-04-14T12:46:44Z</dcterms:modified>
</cp:coreProperties>
</file>