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15"/>
  </p:notesMasterIdLst>
  <p:sldIdLst>
    <p:sldId id="256" r:id="rId2"/>
    <p:sldId id="257" r:id="rId3"/>
    <p:sldId id="258" r:id="rId4"/>
    <p:sldId id="274" r:id="rId5"/>
    <p:sldId id="272" r:id="rId6"/>
    <p:sldId id="279" r:id="rId7"/>
    <p:sldId id="271" r:id="rId8"/>
    <p:sldId id="259" r:id="rId9"/>
    <p:sldId id="280" r:id="rId10"/>
    <p:sldId id="281" r:id="rId11"/>
    <p:sldId id="282" r:id="rId12"/>
    <p:sldId id="283" r:id="rId13"/>
    <p:sldId id="270" r:id="rId1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3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911" autoAdjust="0"/>
    <p:restoredTop sz="82265" autoAdjust="0"/>
  </p:normalViewPr>
  <p:slideViewPr>
    <p:cSldViewPr>
      <p:cViewPr varScale="1">
        <p:scale>
          <a:sx n="61" d="100"/>
          <a:sy n="61" d="100"/>
        </p:scale>
        <p:origin x="1014"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9E206-5EDE-4E09-916A-E49E6196B48B}" type="datetimeFigureOut">
              <a:rPr lang="pt-BR" smtClean="0"/>
              <a:pPr/>
              <a:t>21/04/2015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F1EEA-9F38-4981-87FE-3A600F1D2A34}" type="slidenum">
              <a:rPr lang="pt-BR" smtClean="0"/>
              <a:pPr/>
              <a:t>‹nº›</a:t>
            </a:fld>
            <a:endParaRPr lang="pt-BR"/>
          </a:p>
        </p:txBody>
      </p:sp>
    </p:spTree>
    <p:extLst>
      <p:ext uri="{BB962C8B-B14F-4D97-AF65-F5344CB8AC3E}">
        <p14:creationId xmlns:p14="http://schemas.microsoft.com/office/powerpoint/2010/main" val="301189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D1F1EEA-9F38-4981-87FE-3A600F1D2A34}" type="slidenum">
              <a:rPr lang="pt-BR" smtClean="0"/>
              <a:pPr/>
              <a:t>1</a:t>
            </a:fld>
            <a:endParaRPr lang="pt-BR"/>
          </a:p>
        </p:txBody>
      </p:sp>
    </p:spTree>
    <p:extLst>
      <p:ext uri="{BB962C8B-B14F-4D97-AF65-F5344CB8AC3E}">
        <p14:creationId xmlns:p14="http://schemas.microsoft.com/office/powerpoint/2010/main" val="229649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D1F1EEA-9F38-4981-87FE-3A600F1D2A34}" type="slidenum">
              <a:rPr lang="pt-BR" smtClean="0"/>
              <a:pPr/>
              <a:t>10</a:t>
            </a:fld>
            <a:endParaRPr lang="pt-BR"/>
          </a:p>
        </p:txBody>
      </p:sp>
    </p:spTree>
    <p:extLst>
      <p:ext uri="{BB962C8B-B14F-4D97-AF65-F5344CB8AC3E}">
        <p14:creationId xmlns:p14="http://schemas.microsoft.com/office/powerpoint/2010/main" val="3922087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D1F1EEA-9F38-4981-87FE-3A600F1D2A34}" type="slidenum">
              <a:rPr lang="pt-BR" smtClean="0"/>
              <a:pPr/>
              <a:t>11</a:t>
            </a:fld>
            <a:endParaRPr lang="pt-BR"/>
          </a:p>
        </p:txBody>
      </p:sp>
    </p:spTree>
    <p:extLst>
      <p:ext uri="{BB962C8B-B14F-4D97-AF65-F5344CB8AC3E}">
        <p14:creationId xmlns:p14="http://schemas.microsoft.com/office/powerpoint/2010/main" val="3984508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D1F1EEA-9F38-4981-87FE-3A600F1D2A34}" type="slidenum">
              <a:rPr lang="pt-BR" smtClean="0"/>
              <a:pPr/>
              <a:t>12</a:t>
            </a:fld>
            <a:endParaRPr lang="pt-BR"/>
          </a:p>
        </p:txBody>
      </p:sp>
    </p:spTree>
    <p:extLst>
      <p:ext uri="{BB962C8B-B14F-4D97-AF65-F5344CB8AC3E}">
        <p14:creationId xmlns:p14="http://schemas.microsoft.com/office/powerpoint/2010/main" val="3840127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D1F1EEA-9F38-4981-87FE-3A600F1D2A34}" type="slidenum">
              <a:rPr lang="pt-BR" smtClean="0"/>
              <a:pPr/>
              <a:t>13</a:t>
            </a:fld>
            <a:endParaRPr lang="pt-BR"/>
          </a:p>
        </p:txBody>
      </p:sp>
    </p:spTree>
    <p:extLst>
      <p:ext uri="{BB962C8B-B14F-4D97-AF65-F5344CB8AC3E}">
        <p14:creationId xmlns:p14="http://schemas.microsoft.com/office/powerpoint/2010/main" val="3922087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BD1F1EEA-9F38-4981-87FE-3A600F1D2A34}" type="slidenum">
              <a:rPr lang="pt-BR" smtClean="0"/>
              <a:pPr/>
              <a:t>2</a:t>
            </a:fld>
            <a:endParaRPr lang="pt-BR"/>
          </a:p>
        </p:txBody>
      </p:sp>
    </p:spTree>
    <p:extLst>
      <p:ext uri="{BB962C8B-B14F-4D97-AF65-F5344CB8AC3E}">
        <p14:creationId xmlns:p14="http://schemas.microsoft.com/office/powerpoint/2010/main" val="392208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D1F1EEA-9F38-4981-87FE-3A600F1D2A34}" type="slidenum">
              <a:rPr lang="pt-BR" smtClean="0"/>
              <a:pPr/>
              <a:t>3</a:t>
            </a:fld>
            <a:endParaRPr lang="pt-BR"/>
          </a:p>
        </p:txBody>
      </p:sp>
    </p:spTree>
    <p:extLst>
      <p:ext uri="{BB962C8B-B14F-4D97-AF65-F5344CB8AC3E}">
        <p14:creationId xmlns:p14="http://schemas.microsoft.com/office/powerpoint/2010/main" val="392208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D1F1EEA-9F38-4981-87FE-3A600F1D2A34}" type="slidenum">
              <a:rPr lang="pt-BR" smtClean="0"/>
              <a:pPr/>
              <a:t>4</a:t>
            </a:fld>
            <a:endParaRPr lang="pt-BR"/>
          </a:p>
        </p:txBody>
      </p:sp>
    </p:spTree>
    <p:extLst>
      <p:ext uri="{BB962C8B-B14F-4D97-AF65-F5344CB8AC3E}">
        <p14:creationId xmlns:p14="http://schemas.microsoft.com/office/powerpoint/2010/main" val="392208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D1F1EEA-9F38-4981-87FE-3A600F1D2A34}" type="slidenum">
              <a:rPr lang="pt-BR" smtClean="0"/>
              <a:pPr/>
              <a:t>5</a:t>
            </a:fld>
            <a:endParaRPr lang="pt-BR"/>
          </a:p>
        </p:txBody>
      </p:sp>
    </p:spTree>
    <p:extLst>
      <p:ext uri="{BB962C8B-B14F-4D97-AF65-F5344CB8AC3E}">
        <p14:creationId xmlns:p14="http://schemas.microsoft.com/office/powerpoint/2010/main" val="3922087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20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D1F1EEA-9F38-4981-87FE-3A600F1D2A34}" type="slidenum">
              <a:rPr lang="pt-BR" smtClean="0"/>
              <a:pPr/>
              <a:t>6</a:t>
            </a:fld>
            <a:endParaRPr lang="pt-BR"/>
          </a:p>
        </p:txBody>
      </p:sp>
    </p:spTree>
    <p:extLst>
      <p:ext uri="{BB962C8B-B14F-4D97-AF65-F5344CB8AC3E}">
        <p14:creationId xmlns:p14="http://schemas.microsoft.com/office/powerpoint/2010/main" val="392208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20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D1F1EEA-9F38-4981-87FE-3A600F1D2A34}" type="slidenum">
              <a:rPr lang="pt-BR" smtClean="0"/>
              <a:pPr/>
              <a:t>7</a:t>
            </a:fld>
            <a:endParaRPr lang="pt-BR"/>
          </a:p>
        </p:txBody>
      </p:sp>
    </p:spTree>
    <p:extLst>
      <p:ext uri="{BB962C8B-B14F-4D97-AF65-F5344CB8AC3E}">
        <p14:creationId xmlns:p14="http://schemas.microsoft.com/office/powerpoint/2010/main" val="3922087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D1F1EEA-9F38-4981-87FE-3A600F1D2A34}" type="slidenum">
              <a:rPr lang="pt-BR" smtClean="0"/>
              <a:pPr/>
              <a:t>8</a:t>
            </a:fld>
            <a:endParaRPr lang="pt-BR"/>
          </a:p>
        </p:txBody>
      </p:sp>
    </p:spTree>
    <p:extLst>
      <p:ext uri="{BB962C8B-B14F-4D97-AF65-F5344CB8AC3E}">
        <p14:creationId xmlns:p14="http://schemas.microsoft.com/office/powerpoint/2010/main" val="3922087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D1F1EEA-9F38-4981-87FE-3A600F1D2A34}" type="slidenum">
              <a:rPr lang="pt-BR" smtClean="0"/>
              <a:pPr/>
              <a:t>9</a:t>
            </a:fld>
            <a:endParaRPr lang="pt-BR"/>
          </a:p>
        </p:txBody>
      </p:sp>
    </p:spTree>
    <p:extLst>
      <p:ext uri="{BB962C8B-B14F-4D97-AF65-F5344CB8AC3E}">
        <p14:creationId xmlns:p14="http://schemas.microsoft.com/office/powerpoint/2010/main" val="392208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7" name="Retângu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2339752" y="6081246"/>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dirty="0" smtClean="0"/>
              <a:t>Clique para editar o estilo do subtítulo mestre</a:t>
            </a:r>
            <a:endParaRPr kumimoji="0" lang="en-US" dirty="0"/>
          </a:p>
        </p:txBody>
      </p:sp>
      <p:sp>
        <p:nvSpPr>
          <p:cNvPr id="28" name="Espaço Reservado para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EC36A17-B0B4-4823-B910-86A8FCA04250}" type="datetimeFigureOut">
              <a:rPr lang="pt-BR" smtClean="0"/>
              <a:pPr/>
              <a:t>21/04/2015</a:t>
            </a:fld>
            <a:endParaRPr lang="pt-BR"/>
          </a:p>
        </p:txBody>
      </p:sp>
      <p:sp>
        <p:nvSpPr>
          <p:cNvPr id="17" name="Espaço Reservado para Rodapé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t-BR"/>
          </a:p>
        </p:txBody>
      </p:sp>
      <p:sp>
        <p:nvSpPr>
          <p:cNvPr id="29" name="Espaço Reservado para Número de Slide 28"/>
          <p:cNvSpPr>
            <a:spLocks noGrp="1"/>
          </p:cNvSpPr>
          <p:nvPr>
            <p:ph type="sldNum" sz="quarter" idx="12"/>
          </p:nvPr>
        </p:nvSpPr>
        <p:spPr>
          <a:xfrm>
            <a:off x="8001000" y="228600"/>
            <a:ext cx="838200" cy="381000"/>
          </a:xfrm>
        </p:spPr>
        <p:txBody>
          <a:bodyPr/>
          <a:lstStyle>
            <a:lvl1pPr>
              <a:defRPr>
                <a:solidFill>
                  <a:schemeClr val="tx2"/>
                </a:solidFill>
              </a:defRPr>
            </a:lvl1pPr>
          </a:lstStyle>
          <a:p>
            <a:fld id="{5EB33553-19E4-4A2B-B164-70030BBF999E}"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 texto mestre</a:t>
            </a:r>
          </a:p>
        </p:txBody>
      </p:sp>
      <p:sp>
        <p:nvSpPr>
          <p:cNvPr id="8" name="Retângu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t-BR" smtClean="0"/>
              <a:t>Clique para editar o título mestre</a:t>
            </a:r>
            <a:endParaRPr kumimoji="0" lang="en-US"/>
          </a:p>
        </p:txBody>
      </p:sp>
      <p:sp>
        <p:nvSpPr>
          <p:cNvPr id="11" name="Retângu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6248400"/>
            <a:ext cx="2667000" cy="365125"/>
          </a:xfrm>
        </p:spPr>
        <p:txBody>
          <a:bodyPr rtlCol="0"/>
          <a:lstStyle/>
          <a:p>
            <a:fld id="{7EC36A17-B0B4-4823-B910-86A8FCA04250}" type="datetimeFigureOut">
              <a:rPr lang="pt-BR" smtClean="0"/>
              <a:pPr/>
              <a:t>21/04/2015</a:t>
            </a:fld>
            <a:endParaRPr lang="pt-BR"/>
          </a:p>
        </p:txBody>
      </p:sp>
      <p:sp>
        <p:nvSpPr>
          <p:cNvPr id="13" name="Espaço Reservado para Número de Slide 12"/>
          <p:cNvSpPr>
            <a:spLocks noGrp="1"/>
          </p:cNvSpPr>
          <p:nvPr>
            <p:ph type="sldNum" sz="quarter" idx="11"/>
          </p:nvPr>
        </p:nvSpPr>
        <p:spPr>
          <a:xfrm>
            <a:off x="0" y="4667249"/>
            <a:ext cx="1447800" cy="663578"/>
          </a:xfrm>
        </p:spPr>
        <p:txBody>
          <a:bodyPr rtlCol="0"/>
          <a:lstStyle>
            <a:lvl1pPr>
              <a:defRPr sz="2800"/>
            </a:lvl1pPr>
          </a:lstStyle>
          <a:p>
            <a:fld id="{5EB33553-19E4-4A2B-B164-70030BBF999E}" type="slidenum">
              <a:rPr lang="pt-BR" smtClean="0"/>
              <a:pPr/>
              <a:t>‹nº›</a:t>
            </a:fld>
            <a:endParaRPr lang="pt-BR"/>
          </a:p>
        </p:txBody>
      </p:sp>
      <p:sp>
        <p:nvSpPr>
          <p:cNvPr id="14" name="Espaço Reservado para Rodapé 13"/>
          <p:cNvSpPr>
            <a:spLocks noGrp="1"/>
          </p:cNvSpPr>
          <p:nvPr>
            <p:ph type="ftr" sz="quarter" idx="12"/>
          </p:nvPr>
        </p:nvSpPr>
        <p:spPr>
          <a:xfrm>
            <a:off x="1600200" y="6248206"/>
            <a:ext cx="4572000" cy="365125"/>
          </a:xfrm>
        </p:spPr>
        <p:txBody>
          <a:bodyPr rtlCol="0"/>
          <a:lstStyle/>
          <a:p>
            <a:endParaRPr lang="pt-BR"/>
          </a:p>
        </p:txBody>
      </p:sp>
      <p:sp>
        <p:nvSpPr>
          <p:cNvPr id="3" name="Espaço Reservado para Imagem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t-BR" smtClean="0"/>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EC36A17-B0B4-4823-B910-86A8FCA04250}" type="datetimeFigureOut">
              <a:rPr lang="pt-BR" smtClean="0"/>
              <a:pPr/>
              <a:t>21/04/2015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B33553-19E4-4A2B-B164-70030BBF999E}"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609600"/>
            <a:ext cx="2057400" cy="5516563"/>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609600"/>
            <a:ext cx="5562600" cy="5516564"/>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6248402"/>
            <a:ext cx="2209800" cy="365125"/>
          </a:xfrm>
        </p:spPr>
        <p:txBody>
          <a:bodyPr/>
          <a:lstStyle/>
          <a:p>
            <a:fld id="{7EC36A17-B0B4-4823-B910-86A8FCA04250}" type="datetimeFigureOut">
              <a:rPr lang="pt-BR" smtClean="0"/>
              <a:pPr/>
              <a:t>21/04/2015</a:t>
            </a:fld>
            <a:endParaRPr lang="pt-BR"/>
          </a:p>
        </p:txBody>
      </p:sp>
      <p:sp>
        <p:nvSpPr>
          <p:cNvPr id="5" name="Espaço Reservado para Rodapé 4"/>
          <p:cNvSpPr>
            <a:spLocks noGrp="1"/>
          </p:cNvSpPr>
          <p:nvPr>
            <p:ph type="ftr" sz="quarter" idx="11"/>
          </p:nvPr>
        </p:nvSpPr>
        <p:spPr>
          <a:xfrm>
            <a:off x="457201" y="6248207"/>
            <a:ext cx="5573483" cy="365125"/>
          </a:xfrm>
        </p:spPr>
        <p:txBody>
          <a:bodyPr/>
          <a:lstStyle/>
          <a:p>
            <a:endParaRPr lang="pt-BR"/>
          </a:p>
        </p:txBody>
      </p:sp>
      <p:sp>
        <p:nvSpPr>
          <p:cNvPr id="7" name="Retângu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5989638" y="144462"/>
            <a:ext cx="533400" cy="244476"/>
          </a:xfrm>
        </p:spPr>
        <p:txBody>
          <a:bodyPr/>
          <a:lstStyle/>
          <a:p>
            <a:fld id="{5EB33553-19E4-4A2B-B164-70030BBF999E}"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kumimoji="0" lang="pt-BR" dirty="0" smtClean="0"/>
              <a:t>Clique para editar o título mestre</a:t>
            </a:r>
            <a:endParaRPr kumimoji="0" lang="en-US" dirty="0"/>
          </a:p>
        </p:txBody>
      </p:sp>
      <p:sp>
        <p:nvSpPr>
          <p:cNvPr id="4" name="Espaço Reservado para Data 3"/>
          <p:cNvSpPr>
            <a:spLocks noGrp="1"/>
          </p:cNvSpPr>
          <p:nvPr>
            <p:ph type="dt" sz="half" idx="10"/>
          </p:nvPr>
        </p:nvSpPr>
        <p:spPr/>
        <p:txBody>
          <a:bodyPr/>
          <a:lstStyle/>
          <a:p>
            <a:fld id="{7EC36A17-B0B4-4823-B910-86A8FCA04250}" type="datetimeFigureOut">
              <a:rPr lang="pt-BR" smtClean="0"/>
              <a:pPr/>
              <a:t>21/04/2015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fld id="{5EB33553-19E4-4A2B-B164-70030BBF999E}" type="slidenum">
              <a:rPr lang="pt-BR" smtClean="0"/>
              <a:pPr/>
              <a:t>‹nº›</a:t>
            </a:fld>
            <a:endParaRPr lang="pt-BR"/>
          </a:p>
        </p:txBody>
      </p:sp>
      <p:sp>
        <p:nvSpPr>
          <p:cNvPr id="8" name="Espaço Reservado para Conteúdo 7"/>
          <p:cNvSpPr>
            <a:spLocks noGrp="1"/>
          </p:cNvSpPr>
          <p:nvPr>
            <p:ph sz="quarter" idx="1"/>
          </p:nvPr>
        </p:nvSpPr>
        <p:spPr>
          <a:xfrm>
            <a:off x="612648" y="1600200"/>
            <a:ext cx="8153400" cy="44958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7" name="Retângu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t-BR" smtClean="0"/>
              <a:t>Clique para editar o título mestre</a:t>
            </a:r>
            <a:endParaRPr kumimoji="0" lang="en-US"/>
          </a:p>
        </p:txBody>
      </p:sp>
      <p:sp>
        <p:nvSpPr>
          <p:cNvPr id="12" name="Espaço Reservado para Data 11"/>
          <p:cNvSpPr>
            <a:spLocks noGrp="1"/>
          </p:cNvSpPr>
          <p:nvPr>
            <p:ph type="dt" sz="half" idx="10"/>
          </p:nvPr>
        </p:nvSpPr>
        <p:spPr/>
        <p:txBody>
          <a:bodyPr/>
          <a:lstStyle/>
          <a:p>
            <a:fld id="{7EC36A17-B0B4-4823-B910-86A8FCA04250}" type="datetimeFigureOut">
              <a:rPr lang="pt-BR" smtClean="0"/>
              <a:pPr/>
              <a:t>21/04/2015</a:t>
            </a:fld>
            <a:endParaRPr lang="pt-BR"/>
          </a:p>
        </p:txBody>
      </p:sp>
      <p:sp>
        <p:nvSpPr>
          <p:cNvPr id="13" name="Espaço Reservado para Número de Slid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EB33553-19E4-4A2B-B164-70030BBF999E}" type="slidenum">
              <a:rPr lang="pt-BR" smtClean="0"/>
              <a:pPr/>
              <a:t>‹nº›</a:t>
            </a:fld>
            <a:endParaRPr lang="pt-BR"/>
          </a:p>
        </p:txBody>
      </p:sp>
      <p:sp>
        <p:nvSpPr>
          <p:cNvPr id="14" name="Espaço Reservado para Rodapé 13"/>
          <p:cNvSpPr>
            <a:spLocks noGrp="1"/>
          </p:cNvSpPr>
          <p:nvPr>
            <p:ph type="ftr" sz="quarter" idx="12"/>
          </p:nvPr>
        </p:nvSpPr>
        <p:spPr/>
        <p:txBody>
          <a:bodyPr/>
          <a:lstStyle/>
          <a:p>
            <a:endParaRPr lang="pt-B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9" name="Espaço Reservado para Conteúdo 8"/>
          <p:cNvSpPr>
            <a:spLocks noGrp="1"/>
          </p:cNvSpPr>
          <p:nvPr>
            <p:ph sz="quarter" idx="1"/>
          </p:nvPr>
        </p:nvSpPr>
        <p:spPr>
          <a:xfrm>
            <a:off x="609600" y="1589567"/>
            <a:ext cx="38862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589567"/>
            <a:ext cx="38862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fld id="{7EC36A17-B0B4-4823-B910-86A8FCA04250}" type="datetimeFigureOut">
              <a:rPr lang="pt-BR" smtClean="0"/>
              <a:pPr/>
              <a:t>21/04/2015</a:t>
            </a:fld>
            <a:endParaRPr lang="pt-BR"/>
          </a:p>
        </p:txBody>
      </p:sp>
      <p:sp>
        <p:nvSpPr>
          <p:cNvPr id="10" name="Espaço Reservado para Número de Slide 9"/>
          <p:cNvSpPr>
            <a:spLocks noGrp="1"/>
          </p:cNvSpPr>
          <p:nvPr>
            <p:ph type="sldNum" sz="quarter" idx="16"/>
          </p:nvPr>
        </p:nvSpPr>
        <p:spPr/>
        <p:txBody>
          <a:bodyPr rtlCol="0"/>
          <a:lstStyle/>
          <a:p>
            <a:fld id="{5EB33553-19E4-4A2B-B164-70030BBF999E}" type="slidenum">
              <a:rPr lang="pt-BR" smtClean="0"/>
              <a:pPr/>
              <a:t>‹nº›</a:t>
            </a:fld>
            <a:endParaRPr lang="pt-BR"/>
          </a:p>
        </p:txBody>
      </p:sp>
      <p:sp>
        <p:nvSpPr>
          <p:cNvPr id="12" name="Espaço Reservado para Rodapé 11"/>
          <p:cNvSpPr>
            <a:spLocks noGrp="1"/>
          </p:cNvSpPr>
          <p:nvPr>
            <p:ph type="ftr" sz="quarter" idx="17"/>
          </p:nvPr>
        </p:nvSpPr>
        <p:spPr/>
        <p:txBody>
          <a:bodyPr rtlCol="0"/>
          <a:lstStyle/>
          <a:p>
            <a:endParaRPr lang="pt-B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EC36A17-B0B4-4823-B910-86A8FCA04250}" type="datetimeFigureOut">
              <a:rPr lang="pt-BR" smtClean="0"/>
              <a:pPr/>
              <a:t>21/04/2015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EB33553-19E4-4A2B-B164-70030BBF999E}" type="slidenum">
              <a:rPr lang="pt-BR" smtClean="0"/>
              <a:pPr/>
              <a:t>‹nº›</a:t>
            </a:fld>
            <a:endParaRPr lang="pt-BR"/>
          </a:p>
        </p:txBody>
      </p:sp>
    </p:spTree>
    <p:extLst>
      <p:ext uri="{BB962C8B-B14F-4D97-AF65-F5344CB8AC3E}">
        <p14:creationId xmlns:p14="http://schemas.microsoft.com/office/powerpoint/2010/main" val="8657147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nchor="ctr"/>
          <a:lstStyle>
            <a:lvl1pPr>
              <a:defRPr/>
            </a:lvl1pPr>
          </a:lstStyle>
          <a:p>
            <a:r>
              <a:rPr kumimoji="0" lang="pt-BR" smtClean="0"/>
              <a:t>Clique para editar o título mestre</a:t>
            </a:r>
            <a:endParaRPr kumimoji="0" lang="en-US"/>
          </a:p>
        </p:txBody>
      </p:sp>
      <p:sp>
        <p:nvSpPr>
          <p:cNvPr id="11" name="Espaço Reservado para Conteúdo 10"/>
          <p:cNvSpPr>
            <a:spLocks noGrp="1"/>
          </p:cNvSpPr>
          <p:nvPr>
            <p:ph sz="quarter" idx="2"/>
          </p:nvPr>
        </p:nvSpPr>
        <p:spPr>
          <a:xfrm>
            <a:off x="609600" y="2438400"/>
            <a:ext cx="3886200" cy="35814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2438400"/>
            <a:ext cx="3886200" cy="35814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fld id="{7EC36A17-B0B4-4823-B910-86A8FCA04250}" type="datetimeFigureOut">
              <a:rPr lang="pt-BR" smtClean="0"/>
              <a:pPr/>
              <a:t>21/04/2015</a:t>
            </a:fld>
            <a:endParaRPr lang="pt-BR"/>
          </a:p>
        </p:txBody>
      </p:sp>
      <p:sp>
        <p:nvSpPr>
          <p:cNvPr id="12" name="Espaço Reservado para Número de Slide 11"/>
          <p:cNvSpPr>
            <a:spLocks noGrp="1"/>
          </p:cNvSpPr>
          <p:nvPr>
            <p:ph type="sldNum" sz="quarter" idx="16"/>
          </p:nvPr>
        </p:nvSpPr>
        <p:spPr/>
        <p:txBody>
          <a:bodyPr rtlCol="0"/>
          <a:lstStyle/>
          <a:p>
            <a:fld id="{5EB33553-19E4-4A2B-B164-70030BBF999E}" type="slidenum">
              <a:rPr lang="pt-BR" smtClean="0"/>
              <a:pPr/>
              <a:t>‹nº›</a:t>
            </a:fld>
            <a:endParaRPr lang="pt-BR"/>
          </a:p>
        </p:txBody>
      </p:sp>
      <p:sp>
        <p:nvSpPr>
          <p:cNvPr id="14" name="Espaço Reservado para Rodapé 13"/>
          <p:cNvSpPr>
            <a:spLocks noGrp="1"/>
          </p:cNvSpPr>
          <p:nvPr>
            <p:ph type="ftr" sz="quarter" idx="17"/>
          </p:nvPr>
        </p:nvSpPr>
        <p:spPr/>
        <p:txBody>
          <a:bodyPr rtlCol="0"/>
          <a:lstStyle/>
          <a:p>
            <a:endParaRPr lang="pt-BR"/>
          </a:p>
        </p:txBody>
      </p:sp>
      <p:sp>
        <p:nvSpPr>
          <p:cNvPr id="16" name="Espaço Reservado para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
        <p:nvSpPr>
          <p:cNvPr id="15" name="Espaço Reservado para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7EC36A17-B0B4-4823-B910-86A8FCA04250}" type="datetimeFigureOut">
              <a:rPr lang="pt-BR" smtClean="0"/>
              <a:pPr/>
              <a:t>21/04/2015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fld id="{5EB33553-19E4-4A2B-B164-70030BBF999E}"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EC36A17-B0B4-4823-B910-86A8FCA04250}" type="datetimeFigureOut">
              <a:rPr lang="pt-BR" smtClean="0"/>
              <a:pPr/>
              <a:t>21/04/2015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0" y="6248400"/>
            <a:ext cx="533400" cy="381000"/>
          </a:xfrm>
        </p:spPr>
        <p:txBody>
          <a:bodyPr/>
          <a:lstStyle>
            <a:lvl1pPr>
              <a:defRPr>
                <a:solidFill>
                  <a:schemeClr val="tx2"/>
                </a:solidFill>
              </a:defRPr>
            </a:lvl1pPr>
          </a:lstStyle>
          <a:p>
            <a:fld id="{5EB33553-19E4-4A2B-B164-70030BBF999E}"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nchor="ctr"/>
          <a:lstStyle>
            <a:lvl1pPr algn="l">
              <a:buNone/>
              <a:defRPr sz="4400" b="0"/>
            </a:lvl1p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fld id="{7EC36A17-B0B4-4823-B910-86A8FCA04250}" type="datetimeFigureOut">
              <a:rPr lang="pt-BR" smtClean="0"/>
              <a:pPr/>
              <a:t>21/04/2015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fld id="{5EB33553-19E4-4A2B-B164-70030BBF999E}" type="slidenum">
              <a:rPr lang="pt-BR" smtClean="0"/>
              <a:pPr/>
              <a:t>‹nº›</a:t>
            </a:fld>
            <a:endParaRPr lang="pt-BR"/>
          </a:p>
        </p:txBody>
      </p:sp>
      <p:sp>
        <p:nvSpPr>
          <p:cNvPr id="3" name="Espaço Reservado para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9" name="Espaço Reservado para Conteúdo 8"/>
          <p:cNvSpPr>
            <a:spLocks noGrp="1"/>
          </p:cNvSpPr>
          <p:nvPr>
            <p:ph sz="quarter" idx="1"/>
          </p:nvPr>
        </p:nvSpPr>
        <p:spPr>
          <a:xfrm>
            <a:off x="2362200" y="1752600"/>
            <a:ext cx="6400800" cy="44196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228600"/>
            <a:ext cx="8153400" cy="990600"/>
          </a:xfrm>
          <a:prstGeom prst="rect">
            <a:avLst/>
          </a:prstGeom>
        </p:spPr>
        <p:txBody>
          <a:bodyPr vert="horz" anchor="ctr">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EC36A17-B0B4-4823-B910-86A8FCA04250}" type="datetimeFigureOut">
              <a:rPr lang="pt-BR" smtClean="0"/>
              <a:pPr/>
              <a:t>21/04/2015</a:t>
            </a:fld>
            <a:endParaRPr lang="pt-BR"/>
          </a:p>
        </p:txBody>
      </p:sp>
      <p:sp>
        <p:nvSpPr>
          <p:cNvPr id="3" name="Espaço Reservado para Rodapé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t-BR"/>
          </a:p>
        </p:txBody>
      </p:sp>
      <p:sp>
        <p:nvSpPr>
          <p:cNvPr id="7" name="Retângu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1280160"/>
            <a:ext cx="8553450" cy="228600"/>
          </a:xfrm>
          <a:prstGeom prst="rect">
            <a:avLst/>
          </a:prstGeom>
          <a:solidFill>
            <a:schemeClr val="accent4">
              <a:lumMod val="60000"/>
              <a:lumOff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EB33553-19E4-4A2B-B164-70030BBF999E}"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24" r:id="rId5"/>
    <p:sldLayoutId id="2147484217" r:id="rId6"/>
    <p:sldLayoutId id="2147484218" r:id="rId7"/>
    <p:sldLayoutId id="2147484219" r:id="rId8"/>
    <p:sldLayoutId id="2147484220" r:id="rId9"/>
    <p:sldLayoutId id="2147484221" r:id="rId10"/>
    <p:sldLayoutId id="2147484222" r:id="rId11"/>
    <p:sldLayoutId id="2147484223" r:id="rId12"/>
  </p:sldLayoutIdLst>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gfaria@iema.es.gov.br" TargetMode="External"/><Relationship Id="rId5" Type="http://schemas.openxmlformats.org/officeDocument/2006/relationships/hyperlink" Target="mailto:giuliannacalmon@hotmail.com"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1" y="0"/>
            <a:ext cx="9144000" cy="2363372"/>
          </a:xfrm>
          <a:prstGeom prst="rect">
            <a:avLst/>
          </a:prstGeom>
        </p:spPr>
      </p:pic>
      <p:sp>
        <p:nvSpPr>
          <p:cNvPr id="13" name="Título 1"/>
          <p:cNvSpPr txBox="1">
            <a:spLocks/>
          </p:cNvSpPr>
          <p:nvPr/>
        </p:nvSpPr>
        <p:spPr>
          <a:xfrm>
            <a:off x="467544" y="2383208"/>
            <a:ext cx="8496944" cy="1656184"/>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sz="3600" dirty="0" smtClean="0"/>
              <a:t>SOCIAL PARTICIPATION AS FOLLOW UP STRATEGY OF ENVIRONMENTAL IMPACTS</a:t>
            </a:r>
            <a:endParaRPr lang="pt-BR" sz="3600" dirty="0"/>
          </a:p>
        </p:txBody>
      </p:sp>
      <p:sp>
        <p:nvSpPr>
          <p:cNvPr id="14" name="Subtítulo 2"/>
          <p:cNvSpPr txBox="1">
            <a:spLocks/>
          </p:cNvSpPr>
          <p:nvPr/>
        </p:nvSpPr>
        <p:spPr>
          <a:xfrm>
            <a:off x="498270" y="4293096"/>
            <a:ext cx="8825658" cy="1301448"/>
          </a:xfrm>
          <a:prstGeom prst="rect">
            <a:avLst/>
          </a:prstGeom>
        </p:spPr>
        <p:txBody>
          <a:bodyPr vert="horz" anchor="ctr">
            <a:normAutofit fontScale="92500" lnSpcReduction="10000"/>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pt-BR" dirty="0" smtClean="0"/>
              <a:t>Edna das Neves Silva</a:t>
            </a:r>
          </a:p>
          <a:p>
            <a:r>
              <a:rPr lang="pt-BR" u="sng" dirty="0" smtClean="0">
                <a:effectLst>
                  <a:outerShdw blurRad="38100" dist="38100" dir="2700000" algn="tl">
                    <a:srgbClr val="000000">
                      <a:alpha val="43137"/>
                    </a:srgbClr>
                  </a:outerShdw>
                </a:effectLst>
              </a:rPr>
              <a:t>Giulianna Calmon Faria</a:t>
            </a:r>
          </a:p>
          <a:p>
            <a:r>
              <a:rPr lang="pt-BR" dirty="0" smtClean="0"/>
              <a:t>Silvana Coutinho Ramos</a:t>
            </a:r>
            <a:endParaRPr lang="pt-BR" dirty="0"/>
          </a:p>
        </p:txBody>
      </p:sp>
      <p:pic>
        <p:nvPicPr>
          <p:cNvPr id="5" name="Picture 4" descr="ü"/>
          <p:cNvPicPr>
            <a:picLocks noChangeAspect="1" noChangeArrowheads="1"/>
          </p:cNvPicPr>
          <p:nvPr/>
        </p:nvPicPr>
        <p:blipFill>
          <a:blip r:embed="rId4" cstate="print">
            <a:clrChange>
              <a:clrFrom>
                <a:srgbClr val="089165"/>
              </a:clrFrom>
              <a:clrTo>
                <a:srgbClr val="089165">
                  <a:alpha val="0"/>
                </a:srgbClr>
              </a:clrTo>
            </a:clrChange>
            <a:extLst>
              <a:ext uri="{28A0092B-C50C-407E-A947-70E740481C1C}">
                <a14:useLocalDpi xmlns:a14="http://schemas.microsoft.com/office/drawing/2010/main" val="0"/>
              </a:ext>
            </a:extLst>
          </a:blip>
          <a:srcRect r="72227"/>
          <a:stretch>
            <a:fillRect/>
          </a:stretch>
        </p:blipFill>
        <p:spPr bwMode="auto">
          <a:xfrm>
            <a:off x="7506704" y="5996941"/>
            <a:ext cx="1479412" cy="85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849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ü"/>
          <p:cNvPicPr>
            <a:picLocks noChangeAspect="1" noChangeArrowheads="1"/>
          </p:cNvPicPr>
          <p:nvPr/>
        </p:nvPicPr>
        <p:blipFill>
          <a:blip r:embed="rId3" cstate="print">
            <a:clrChange>
              <a:clrFrom>
                <a:srgbClr val="089165"/>
              </a:clrFrom>
              <a:clrTo>
                <a:srgbClr val="089165">
                  <a:alpha val="0"/>
                </a:srgbClr>
              </a:clrTo>
            </a:clrChange>
            <a:extLst>
              <a:ext uri="{28A0092B-C50C-407E-A947-70E740481C1C}">
                <a14:useLocalDpi xmlns:a14="http://schemas.microsoft.com/office/drawing/2010/main" val="0"/>
              </a:ext>
            </a:extLst>
          </a:blip>
          <a:srcRect r="72227"/>
          <a:stretch>
            <a:fillRect/>
          </a:stretch>
        </p:blipFill>
        <p:spPr bwMode="auto">
          <a:xfrm>
            <a:off x="7700388" y="6006054"/>
            <a:ext cx="1435162" cy="82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6"/>
          <p:cNvSpPr>
            <a:spLocks noGrp="1"/>
          </p:cNvSpPr>
          <p:nvPr>
            <p:ph type="title"/>
          </p:nvPr>
        </p:nvSpPr>
        <p:spPr>
          <a:xfrm>
            <a:off x="1043608" y="161332"/>
            <a:ext cx="8070062" cy="990600"/>
          </a:xfrm>
        </p:spPr>
        <p:txBody>
          <a:bodyPr vert="horz" anchor="ctr">
            <a:normAutofit fontScale="90000"/>
          </a:bodyPr>
          <a:lstStyle/>
          <a:p>
            <a:r>
              <a:rPr lang="en-US" dirty="0" smtClean="0"/>
              <a:t>Results and Learning</a:t>
            </a:r>
            <a:br>
              <a:rPr lang="en-US" dirty="0" smtClean="0"/>
            </a:br>
            <a:endParaRPr lang="pt-BR" dirty="0"/>
          </a:p>
        </p:txBody>
      </p:sp>
      <p:pic>
        <p:nvPicPr>
          <p:cNvPr id="4" name="Espaço Reservado para Conteúdo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8451" y="6161442"/>
            <a:ext cx="1894474" cy="599423"/>
          </a:xfr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 y="-27384"/>
            <a:ext cx="1041384" cy="1179316"/>
          </a:xfrm>
          <a:prstGeom prst="rect">
            <a:avLst/>
          </a:prstGeom>
        </p:spPr>
      </p:pic>
      <p:cxnSp>
        <p:nvCxnSpPr>
          <p:cNvPr id="10" name="Conector reto 9"/>
          <p:cNvCxnSpPr/>
          <p:nvPr/>
        </p:nvCxnSpPr>
        <p:spPr>
          <a:xfrm>
            <a:off x="0" y="6165304"/>
            <a:ext cx="9135550" cy="0"/>
          </a:xfrm>
          <a:prstGeom prst="line">
            <a:avLst/>
          </a:prstGeom>
          <a:ln w="53975" cmpd="tri">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179512" y="1557502"/>
            <a:ext cx="8784976" cy="4247317"/>
          </a:xfrm>
          <a:prstGeom prst="rect">
            <a:avLst/>
          </a:prstGeom>
          <a:noFill/>
        </p:spPr>
        <p:txBody>
          <a:bodyPr wrap="square" rtlCol="0">
            <a:spAutoFit/>
          </a:bodyPr>
          <a:lstStyle/>
          <a:p>
            <a:pPr algn="just"/>
            <a:r>
              <a:rPr lang="en-US" dirty="0"/>
              <a:t>THE OBSERVATION OF MEETINGS SHOWS SOME RECENT SITUATIONS THAT DEMONSTRATE SOME WEAKNESSES IN THE PROCESS THAT MUST BE OVERCOME IN ORDER TO CONTRIBUTE TO THE ADVANCEMENT OF THE </a:t>
            </a:r>
            <a:r>
              <a:rPr lang="en-US" dirty="0" smtClean="0"/>
              <a:t>WORK</a:t>
            </a:r>
            <a:r>
              <a:rPr lang="en-US" dirty="0"/>
              <a:t>:</a:t>
            </a:r>
            <a:endParaRPr lang="en-US" dirty="0" smtClean="0"/>
          </a:p>
          <a:p>
            <a:pPr marL="285750" indent="-285750" algn="just">
              <a:buFont typeface="Arial" panose="020B0604020202020204" pitchFamily="34" charset="0"/>
              <a:buChar char="•"/>
            </a:pPr>
            <a:r>
              <a:rPr lang="en-US" dirty="0"/>
              <a:t>SOME REPRESENTATIVES ADVOCATING PERSONAL INTERESTS; </a:t>
            </a:r>
            <a:endParaRPr lang="en-US" dirty="0" smtClean="0"/>
          </a:p>
          <a:p>
            <a:pPr marL="285750" indent="-285750" algn="just">
              <a:buFont typeface="Arial" panose="020B0604020202020204" pitchFamily="34" charset="0"/>
              <a:buChar char="•"/>
            </a:pPr>
            <a:r>
              <a:rPr lang="en-US" dirty="0" smtClean="0"/>
              <a:t>REPRESENTATIVES </a:t>
            </a:r>
            <a:r>
              <a:rPr lang="en-US" dirty="0"/>
              <a:t>OF CIVIL SOCIETY ARE MOSTLY CONTINUOUS AND NOT ALTERNATE</a:t>
            </a:r>
            <a:r>
              <a:rPr lang="en-US" dirty="0" smtClean="0"/>
              <a:t>;</a:t>
            </a:r>
          </a:p>
          <a:p>
            <a:pPr marL="285750" indent="-285750" algn="just">
              <a:buFont typeface="Arial" panose="020B0604020202020204" pitchFamily="34" charset="0"/>
              <a:buChar char="•"/>
            </a:pPr>
            <a:r>
              <a:rPr lang="en-US" dirty="0" smtClean="0"/>
              <a:t>THERE </a:t>
            </a:r>
            <a:r>
              <a:rPr lang="en-US" dirty="0"/>
              <a:t>IS NOT MUCH ENGAGEMENT OF CIVIL SOCIETY PARTICIPATION IN </a:t>
            </a:r>
            <a:r>
              <a:rPr lang="en-US" dirty="0" smtClean="0"/>
              <a:t>MEETINGS;</a:t>
            </a:r>
          </a:p>
          <a:p>
            <a:pPr marL="285750" indent="-285750" algn="just">
              <a:buFont typeface="Arial" panose="020B0604020202020204" pitchFamily="34" charset="0"/>
              <a:buChar char="•"/>
            </a:pPr>
            <a:r>
              <a:rPr lang="en-US" dirty="0" smtClean="0"/>
              <a:t>DIFFICULTY </a:t>
            </a:r>
            <a:r>
              <a:rPr lang="en-US" dirty="0"/>
              <a:t>OF UNDERSTANDING BY THE REPRESENTATIVES WITH POOR EDUCATION </a:t>
            </a:r>
            <a:r>
              <a:rPr lang="en-US" dirty="0" smtClean="0"/>
              <a:t>LEVEL (ALTHOUGH </a:t>
            </a:r>
            <a:r>
              <a:rPr lang="en-US" dirty="0"/>
              <a:t>THERE ARE EFFORTS AND GUIDANCE FOR ADOPTION OF INFORMAL AND ACCESSIBLE LANGUAGE TO ALL </a:t>
            </a:r>
            <a:r>
              <a:rPr lang="en-US" dirty="0" smtClean="0"/>
              <a:t>PUBLIC)</a:t>
            </a:r>
          </a:p>
          <a:p>
            <a:pPr marL="285750" indent="-285750" algn="just">
              <a:buFont typeface="Arial" panose="020B0604020202020204" pitchFamily="34" charset="0"/>
              <a:buChar char="•"/>
            </a:pPr>
            <a:r>
              <a:rPr lang="en-US" dirty="0" smtClean="0"/>
              <a:t>EXISTENCE </a:t>
            </a:r>
            <a:r>
              <a:rPr lang="en-US" dirty="0"/>
              <a:t>OF SOCIAL LIABILITIES LEFT BY OTHER INDUSTRIAL PROJECTS IN THE REGION; </a:t>
            </a:r>
            <a:endParaRPr lang="en-US" dirty="0" smtClean="0"/>
          </a:p>
          <a:p>
            <a:pPr marL="285750" indent="-285750" algn="just">
              <a:buFont typeface="Arial" panose="020B0604020202020204" pitchFamily="34" charset="0"/>
              <a:buChar char="•"/>
            </a:pPr>
            <a:r>
              <a:rPr lang="en-US" dirty="0" smtClean="0"/>
              <a:t>EXCESSIVE </a:t>
            </a:r>
            <a:r>
              <a:rPr lang="en-US" dirty="0"/>
              <a:t>INTERVENTIONS WITHOUT CONTINUITY AND FURTHER RESULTS BY CONSULTING COMPANIES IN THE COMMUNITIES, TO PREPARE ASSESSMENTS AND STUDIES THAT CREATE EXPECTATIONS IN THE POPULATION, LEADING TO A SITUATION OF DISBELIEF</a:t>
            </a:r>
            <a:r>
              <a:rPr lang="en-US" dirty="0" smtClean="0"/>
              <a:t>;</a:t>
            </a:r>
          </a:p>
          <a:p>
            <a:pPr marL="285750" indent="-285750" algn="just">
              <a:buFont typeface="Arial" panose="020B0604020202020204" pitchFamily="34" charset="0"/>
              <a:buChar char="•"/>
            </a:pPr>
            <a:r>
              <a:rPr lang="en-US" dirty="0" smtClean="0"/>
              <a:t>AND OTHERS</a:t>
            </a:r>
          </a:p>
        </p:txBody>
      </p:sp>
    </p:spTree>
    <p:extLst>
      <p:ext uri="{BB962C8B-B14F-4D97-AF65-F5344CB8AC3E}">
        <p14:creationId xmlns:p14="http://schemas.microsoft.com/office/powerpoint/2010/main" val="4010038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ü"/>
          <p:cNvPicPr>
            <a:picLocks noChangeAspect="1" noChangeArrowheads="1"/>
          </p:cNvPicPr>
          <p:nvPr/>
        </p:nvPicPr>
        <p:blipFill>
          <a:blip r:embed="rId3" cstate="print">
            <a:clrChange>
              <a:clrFrom>
                <a:srgbClr val="089165"/>
              </a:clrFrom>
              <a:clrTo>
                <a:srgbClr val="089165">
                  <a:alpha val="0"/>
                </a:srgbClr>
              </a:clrTo>
            </a:clrChange>
            <a:extLst>
              <a:ext uri="{28A0092B-C50C-407E-A947-70E740481C1C}">
                <a14:useLocalDpi xmlns:a14="http://schemas.microsoft.com/office/drawing/2010/main" val="0"/>
              </a:ext>
            </a:extLst>
          </a:blip>
          <a:srcRect r="72227"/>
          <a:stretch>
            <a:fillRect/>
          </a:stretch>
        </p:blipFill>
        <p:spPr bwMode="auto">
          <a:xfrm>
            <a:off x="7700388" y="6006054"/>
            <a:ext cx="1435162" cy="82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6"/>
          <p:cNvSpPr>
            <a:spLocks noGrp="1"/>
          </p:cNvSpPr>
          <p:nvPr>
            <p:ph type="title"/>
          </p:nvPr>
        </p:nvSpPr>
        <p:spPr>
          <a:xfrm>
            <a:off x="1043608" y="161332"/>
            <a:ext cx="8070062" cy="990600"/>
          </a:xfrm>
        </p:spPr>
        <p:txBody>
          <a:bodyPr vert="horz" anchor="ctr">
            <a:normAutofit fontScale="90000"/>
          </a:bodyPr>
          <a:lstStyle/>
          <a:p>
            <a:r>
              <a:rPr lang="en-US" dirty="0" smtClean="0"/>
              <a:t>Results and Learning</a:t>
            </a:r>
            <a:br>
              <a:rPr lang="en-US" dirty="0" smtClean="0"/>
            </a:br>
            <a:endParaRPr lang="pt-BR" dirty="0"/>
          </a:p>
        </p:txBody>
      </p:sp>
      <p:pic>
        <p:nvPicPr>
          <p:cNvPr id="4" name="Espaço Reservado para Conteúdo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8451" y="6161442"/>
            <a:ext cx="1894474" cy="599423"/>
          </a:xfr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 y="-27384"/>
            <a:ext cx="1041384" cy="1179316"/>
          </a:xfrm>
          <a:prstGeom prst="rect">
            <a:avLst/>
          </a:prstGeom>
        </p:spPr>
      </p:pic>
      <p:cxnSp>
        <p:nvCxnSpPr>
          <p:cNvPr id="10" name="Conector reto 9"/>
          <p:cNvCxnSpPr/>
          <p:nvPr/>
        </p:nvCxnSpPr>
        <p:spPr>
          <a:xfrm>
            <a:off x="0" y="6165304"/>
            <a:ext cx="9135550" cy="0"/>
          </a:xfrm>
          <a:prstGeom prst="line">
            <a:avLst/>
          </a:prstGeom>
          <a:ln w="53975" cmpd="tri">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179512" y="1557502"/>
            <a:ext cx="8784976" cy="4401205"/>
          </a:xfrm>
          <a:prstGeom prst="rect">
            <a:avLst/>
          </a:prstGeom>
          <a:noFill/>
        </p:spPr>
        <p:txBody>
          <a:bodyPr wrap="square" rtlCol="0">
            <a:spAutoFit/>
          </a:bodyPr>
          <a:lstStyle/>
          <a:p>
            <a:pPr algn="just"/>
            <a:r>
              <a:rPr lang="en-US" sz="2000" dirty="0"/>
              <a:t>STRONG ASPECTS HAVE BEEN IDENTIFIED AS: </a:t>
            </a:r>
            <a:endParaRPr lang="en-US" sz="2000" dirty="0" smtClean="0"/>
          </a:p>
          <a:p>
            <a:pPr algn="just"/>
            <a:endParaRPr lang="en-US" sz="2000" dirty="0" smtClean="0"/>
          </a:p>
          <a:p>
            <a:pPr marL="285750" indent="-285750" algn="just">
              <a:buFont typeface="Arial" panose="020B0604020202020204" pitchFamily="34" charset="0"/>
              <a:buChar char="•"/>
            </a:pPr>
            <a:r>
              <a:rPr lang="en-US" sz="2000" dirty="0" smtClean="0"/>
              <a:t>HIGH </a:t>
            </a:r>
            <a:r>
              <a:rPr lang="en-US" sz="2000" dirty="0"/>
              <a:t>PERFORMANCE OF THE PUBLIC PROSECUTION SERVICE RESTRICTIONS; </a:t>
            </a:r>
            <a:endParaRPr lang="en-US" sz="2000" dirty="0" smtClean="0"/>
          </a:p>
          <a:p>
            <a:pPr marL="285750" indent="-285750" algn="just">
              <a:buFont typeface="Arial" panose="020B0604020202020204" pitchFamily="34" charset="0"/>
              <a:buChar char="•"/>
            </a:pPr>
            <a:r>
              <a:rPr lang="en-US" sz="2000" dirty="0" smtClean="0"/>
              <a:t>POSSIBILITY </a:t>
            </a:r>
            <a:r>
              <a:rPr lang="en-US" sz="2000" dirty="0"/>
              <a:t>OF UNDERTAKING JOINT ACTIONS BETWEEN COMPANIES OPERATING IN THE SAME TERRITORY, GIVEN THE COMMON GOALS OF CERTAIN RESTRICTIONS; </a:t>
            </a:r>
            <a:endParaRPr lang="en-US" sz="2000" dirty="0" smtClean="0"/>
          </a:p>
          <a:p>
            <a:pPr marL="285750" indent="-285750" algn="just">
              <a:buFont typeface="Arial" panose="020B0604020202020204" pitchFamily="34" charset="0"/>
              <a:buChar char="•"/>
            </a:pPr>
            <a:r>
              <a:rPr lang="en-US" sz="2000" dirty="0" smtClean="0"/>
              <a:t>EXISTENCE </a:t>
            </a:r>
            <a:r>
              <a:rPr lang="en-US" sz="2000" dirty="0"/>
              <a:t>OF A CHARTER THAT REGULATES THE ACTIONS AND RESPONSIBILITIES OF COMMISSIONERS; </a:t>
            </a:r>
            <a:endParaRPr lang="en-US" sz="2000" dirty="0" smtClean="0"/>
          </a:p>
          <a:p>
            <a:pPr marL="285750" indent="-285750" algn="just">
              <a:buFont typeface="Arial" panose="020B0604020202020204" pitchFamily="34" charset="0"/>
              <a:buChar char="•"/>
            </a:pPr>
            <a:r>
              <a:rPr lang="en-US" sz="2000" dirty="0" smtClean="0"/>
              <a:t>TECHNICAL </a:t>
            </a:r>
            <a:r>
              <a:rPr lang="en-US" sz="2000" dirty="0"/>
              <a:t>IMPROVEMENTS OF DISCUSSIONS REGARDING THE IMPACTS AND COMMAND AND CONTROL MEASURES; </a:t>
            </a:r>
            <a:endParaRPr lang="en-US" sz="2000" dirty="0" smtClean="0"/>
          </a:p>
          <a:p>
            <a:pPr marL="285750" indent="-285750" algn="just">
              <a:buFont typeface="Arial" panose="020B0604020202020204" pitchFamily="34" charset="0"/>
              <a:buChar char="•"/>
            </a:pPr>
            <a:r>
              <a:rPr lang="en-US" sz="2000" dirty="0" smtClean="0"/>
              <a:t>REAL-TIME </a:t>
            </a:r>
            <a:r>
              <a:rPr lang="en-US" sz="2000" dirty="0"/>
              <a:t>MONITORING OF SOCIO-COMMUNITARIAN IMPROVEMENT OF CONDITIONS</a:t>
            </a:r>
            <a:r>
              <a:rPr lang="en-US" sz="2000" dirty="0" smtClean="0"/>
              <a:t>;</a:t>
            </a:r>
          </a:p>
          <a:p>
            <a:pPr marL="285750" indent="-285750" algn="just">
              <a:buFont typeface="Arial" panose="020B0604020202020204" pitchFamily="34" charset="0"/>
              <a:buChar char="•"/>
            </a:pPr>
            <a:r>
              <a:rPr lang="en-US" sz="2000" dirty="0" smtClean="0"/>
              <a:t>FEEDBACK </a:t>
            </a:r>
            <a:r>
              <a:rPr lang="en-US" sz="2000" dirty="0"/>
              <a:t>OF SOCIETY IN RELATION TO MITIGATION MEASURES, OR </a:t>
            </a:r>
            <a:r>
              <a:rPr lang="en-US" sz="2000" dirty="0" smtClean="0"/>
              <a:t>MAXIMIZE POSITIVE IMPACTS. </a:t>
            </a:r>
            <a:endParaRPr lang="en-US" sz="2000" dirty="0" smtClean="0"/>
          </a:p>
        </p:txBody>
      </p:sp>
    </p:spTree>
    <p:extLst>
      <p:ext uri="{BB962C8B-B14F-4D97-AF65-F5344CB8AC3E}">
        <p14:creationId xmlns:p14="http://schemas.microsoft.com/office/powerpoint/2010/main" val="2096437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ü"/>
          <p:cNvPicPr>
            <a:picLocks noChangeAspect="1" noChangeArrowheads="1"/>
          </p:cNvPicPr>
          <p:nvPr/>
        </p:nvPicPr>
        <p:blipFill>
          <a:blip r:embed="rId3" cstate="print">
            <a:clrChange>
              <a:clrFrom>
                <a:srgbClr val="089165"/>
              </a:clrFrom>
              <a:clrTo>
                <a:srgbClr val="089165">
                  <a:alpha val="0"/>
                </a:srgbClr>
              </a:clrTo>
            </a:clrChange>
            <a:extLst>
              <a:ext uri="{28A0092B-C50C-407E-A947-70E740481C1C}">
                <a14:useLocalDpi xmlns:a14="http://schemas.microsoft.com/office/drawing/2010/main" val="0"/>
              </a:ext>
            </a:extLst>
          </a:blip>
          <a:srcRect r="72227"/>
          <a:stretch>
            <a:fillRect/>
          </a:stretch>
        </p:blipFill>
        <p:spPr bwMode="auto">
          <a:xfrm>
            <a:off x="7700388" y="6006054"/>
            <a:ext cx="1435162" cy="82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6"/>
          <p:cNvSpPr>
            <a:spLocks noGrp="1"/>
          </p:cNvSpPr>
          <p:nvPr>
            <p:ph type="title"/>
          </p:nvPr>
        </p:nvSpPr>
        <p:spPr>
          <a:xfrm>
            <a:off x="1043608" y="161332"/>
            <a:ext cx="8070062" cy="990600"/>
          </a:xfrm>
        </p:spPr>
        <p:txBody>
          <a:bodyPr vert="horz" anchor="ctr">
            <a:normAutofit/>
          </a:bodyPr>
          <a:lstStyle/>
          <a:p>
            <a:r>
              <a:rPr lang="pt-BR" dirty="0" err="1" smtClean="0"/>
              <a:t>Conclusion</a:t>
            </a:r>
            <a:r>
              <a:rPr lang="pt-BR" dirty="0" smtClean="0"/>
              <a:t> </a:t>
            </a:r>
            <a:endParaRPr lang="pt-BR" dirty="0"/>
          </a:p>
        </p:txBody>
      </p:sp>
      <p:pic>
        <p:nvPicPr>
          <p:cNvPr id="4" name="Espaço Reservado para Conteúdo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8451" y="6161442"/>
            <a:ext cx="1894474" cy="599423"/>
          </a:xfr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 y="-27384"/>
            <a:ext cx="1041384" cy="1179316"/>
          </a:xfrm>
          <a:prstGeom prst="rect">
            <a:avLst/>
          </a:prstGeom>
        </p:spPr>
      </p:pic>
      <p:cxnSp>
        <p:nvCxnSpPr>
          <p:cNvPr id="10" name="Conector reto 9"/>
          <p:cNvCxnSpPr/>
          <p:nvPr/>
        </p:nvCxnSpPr>
        <p:spPr>
          <a:xfrm>
            <a:off x="0" y="6165304"/>
            <a:ext cx="9135550" cy="0"/>
          </a:xfrm>
          <a:prstGeom prst="line">
            <a:avLst/>
          </a:prstGeom>
          <a:ln w="53975" cmpd="tri">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175287" y="1680612"/>
            <a:ext cx="8784976" cy="4401205"/>
          </a:xfrm>
          <a:prstGeom prst="rect">
            <a:avLst/>
          </a:prstGeom>
          <a:noFill/>
        </p:spPr>
        <p:txBody>
          <a:bodyPr wrap="square" rtlCol="0">
            <a:spAutoFit/>
          </a:bodyPr>
          <a:lstStyle/>
          <a:p>
            <a:r>
              <a:rPr lang="en-US" sz="2000" dirty="0"/>
              <a:t>THE EXPECTED RESULTS FOR THIS MONITORING METHODOLOGY OF IMPACT ARE: </a:t>
            </a:r>
            <a:endParaRPr lang="pt-BR" sz="2000" dirty="0"/>
          </a:p>
          <a:p>
            <a:r>
              <a:rPr lang="en-US" sz="2000" dirty="0"/>
              <a:t> </a:t>
            </a:r>
            <a:endParaRPr lang="pt-BR" sz="2000" dirty="0"/>
          </a:p>
          <a:p>
            <a:pPr marL="285750" lvl="0" indent="-285750">
              <a:buFont typeface="Arial" panose="020B0604020202020204" pitchFamily="34" charset="0"/>
              <a:buChar char="•"/>
            </a:pPr>
            <a:r>
              <a:rPr lang="en-US" sz="2000" dirty="0"/>
              <a:t>SHARING KNOWLEDGE ABOUT THE ENVIRONMENTAL IMPACTS IN A  MULTIDISCIPLINARY WAY; </a:t>
            </a:r>
            <a:endParaRPr lang="en-US" sz="2000" dirty="0" smtClean="0"/>
          </a:p>
          <a:p>
            <a:pPr lvl="0"/>
            <a:endParaRPr lang="pt-BR" sz="2000" dirty="0"/>
          </a:p>
          <a:p>
            <a:pPr marL="285750" lvl="0" indent="-285750">
              <a:buFont typeface="Arial" panose="020B0604020202020204" pitchFamily="34" charset="0"/>
              <a:buChar char="•"/>
            </a:pPr>
            <a:r>
              <a:rPr lang="en-US" sz="2000" dirty="0"/>
              <a:t>DECISION-MAKING JOINT MEASURES FOR THE MITIGATION OF NEGATIVE IMPACTS AND ENHANCEMENT OF POSITIVE IMPACTS; </a:t>
            </a:r>
            <a:endParaRPr lang="en-US" sz="2000" dirty="0" smtClean="0"/>
          </a:p>
          <a:p>
            <a:pPr lvl="0"/>
            <a:endParaRPr lang="pt-BR" sz="2000" dirty="0"/>
          </a:p>
          <a:p>
            <a:pPr marL="285750" lvl="0" indent="-285750">
              <a:buFont typeface="Arial" panose="020B0604020202020204" pitchFamily="34" charset="0"/>
              <a:buChar char="•"/>
            </a:pPr>
            <a:r>
              <a:rPr lang="en-US" sz="2000" dirty="0"/>
              <a:t>INVOLVE PUBLIC ENTITIES IN THE MONITORING AND EVALUATION OF SOCIAL AND ENVIRONMENTAL DEMANDS FROM THE LICENSING OF GREAT POTENTIAL POLLUTING / DEGRADING ACTIVITIES, SHARING AND DISCUSSING DATA FOR  FUTURE DEMANDS; </a:t>
            </a:r>
            <a:endParaRPr lang="en-US" sz="2000" dirty="0" smtClean="0"/>
          </a:p>
          <a:p>
            <a:pPr lvl="0"/>
            <a:endParaRPr lang="pt-BR" sz="2000" dirty="0"/>
          </a:p>
          <a:p>
            <a:pPr marL="285750" indent="-285750">
              <a:buFont typeface="Arial" panose="020B0604020202020204" pitchFamily="34" charset="0"/>
              <a:buChar char="•"/>
            </a:pPr>
            <a:r>
              <a:rPr lang="en-US" sz="2000" dirty="0"/>
              <a:t>IMPROVEMENT INSTITUTIONAL IMAGE OF IEMA. </a:t>
            </a:r>
            <a:endParaRPr lang="en-US" sz="2000" dirty="0" smtClean="0"/>
          </a:p>
        </p:txBody>
      </p:sp>
    </p:spTree>
    <p:extLst>
      <p:ext uri="{BB962C8B-B14F-4D97-AF65-F5344CB8AC3E}">
        <p14:creationId xmlns:p14="http://schemas.microsoft.com/office/powerpoint/2010/main" val="3078267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4" y="-27384"/>
            <a:ext cx="1041384" cy="1179316"/>
          </a:xfrm>
          <a:prstGeom prst="rect">
            <a:avLst/>
          </a:prstGeom>
        </p:spPr>
      </p:pic>
      <p:cxnSp>
        <p:nvCxnSpPr>
          <p:cNvPr id="10" name="Conector reto 9"/>
          <p:cNvCxnSpPr/>
          <p:nvPr/>
        </p:nvCxnSpPr>
        <p:spPr>
          <a:xfrm>
            <a:off x="0" y="6165304"/>
            <a:ext cx="9135550" cy="0"/>
          </a:xfrm>
          <a:prstGeom prst="line">
            <a:avLst/>
          </a:prstGeom>
          <a:ln w="53975" cmpd="tri">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1043608" y="228600"/>
            <a:ext cx="7722440" cy="990600"/>
          </a:xfrm>
        </p:spPr>
        <p:txBody>
          <a:bodyPr/>
          <a:lstStyle/>
          <a:p>
            <a:r>
              <a:rPr lang="pt-BR" dirty="0" err="1" smtClean="0"/>
              <a:t>Thank</a:t>
            </a:r>
            <a:r>
              <a:rPr lang="pt-BR" dirty="0" smtClean="0"/>
              <a:t> </a:t>
            </a:r>
            <a:r>
              <a:rPr lang="pt-BR" dirty="0" err="1" smtClean="0"/>
              <a:t>you</a:t>
            </a:r>
            <a:r>
              <a:rPr lang="pt-BR" dirty="0" smtClean="0"/>
              <a:t>!</a:t>
            </a:r>
            <a:endParaRPr lang="pt-BR" dirty="0"/>
          </a:p>
        </p:txBody>
      </p:sp>
      <p:pic>
        <p:nvPicPr>
          <p:cNvPr id="13" name="Espaço Reservado para Conteúdo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8451" y="6161442"/>
            <a:ext cx="1894474" cy="599423"/>
          </a:xfrm>
        </p:spPr>
      </p:pic>
      <p:sp>
        <p:nvSpPr>
          <p:cNvPr id="9" name="CaixaDeTexto 8"/>
          <p:cNvSpPr txBox="1"/>
          <p:nvPr/>
        </p:nvSpPr>
        <p:spPr>
          <a:xfrm>
            <a:off x="2191511" y="2183736"/>
            <a:ext cx="4752528" cy="1569660"/>
          </a:xfrm>
          <a:prstGeom prst="rect">
            <a:avLst/>
          </a:prstGeom>
          <a:noFill/>
        </p:spPr>
        <p:txBody>
          <a:bodyPr wrap="square" rtlCol="0">
            <a:spAutoFit/>
          </a:bodyPr>
          <a:lstStyle/>
          <a:p>
            <a:pPr algn="ctr"/>
            <a:r>
              <a:rPr lang="pt-BR" sz="2400" dirty="0" smtClean="0">
                <a:effectLst>
                  <a:outerShdw blurRad="38100" dist="38100" dir="2700000" algn="tl">
                    <a:srgbClr val="000000">
                      <a:alpha val="43137"/>
                    </a:srgbClr>
                  </a:outerShdw>
                </a:effectLst>
                <a:latin typeface="Arial Rounded MT Bold" panose="020F0704030504030204" pitchFamily="34" charset="0"/>
                <a:hlinkClick r:id="rId5"/>
              </a:rPr>
              <a:t>giuliannacalmon@hotmail.com</a:t>
            </a:r>
            <a:endParaRPr lang="pt-BR" sz="2400" dirty="0" smtClean="0">
              <a:effectLst>
                <a:outerShdw blurRad="38100" dist="38100" dir="2700000" algn="tl">
                  <a:srgbClr val="000000">
                    <a:alpha val="43137"/>
                  </a:srgbClr>
                </a:outerShdw>
              </a:effectLst>
              <a:latin typeface="Arial Rounded MT Bold" panose="020F0704030504030204" pitchFamily="34" charset="0"/>
            </a:endParaRPr>
          </a:p>
          <a:p>
            <a:pPr algn="ctr"/>
            <a:r>
              <a:rPr lang="pt-BR" sz="2400" dirty="0" smtClean="0">
                <a:effectLst>
                  <a:outerShdw blurRad="38100" dist="38100" dir="2700000" algn="tl">
                    <a:srgbClr val="000000">
                      <a:alpha val="43137"/>
                    </a:srgbClr>
                  </a:outerShdw>
                </a:effectLst>
                <a:latin typeface="Arial Rounded MT Bold" panose="020F0704030504030204" pitchFamily="34" charset="0"/>
                <a:hlinkClick r:id="rId6"/>
              </a:rPr>
              <a:t>gfaria@iema.es.gov.br</a:t>
            </a:r>
            <a:endParaRPr lang="pt-BR" sz="2400" dirty="0" smtClean="0">
              <a:effectLst>
                <a:outerShdw blurRad="38100" dist="38100" dir="2700000" algn="tl">
                  <a:srgbClr val="000000">
                    <a:alpha val="43137"/>
                  </a:srgbClr>
                </a:outerShdw>
              </a:effectLst>
              <a:latin typeface="Arial Rounded MT Bold" panose="020F0704030504030204" pitchFamily="34" charset="0"/>
            </a:endParaRPr>
          </a:p>
          <a:p>
            <a:pPr algn="ctr"/>
            <a:endParaRPr lang="pt-BR" sz="2400" dirty="0" smtClean="0">
              <a:effectLst>
                <a:outerShdw blurRad="38100" dist="38100" dir="2700000" algn="tl">
                  <a:srgbClr val="000000">
                    <a:alpha val="43137"/>
                  </a:srgbClr>
                </a:outerShdw>
              </a:effectLst>
              <a:latin typeface="Arial Rounded MT Bold" panose="020F0704030504030204" pitchFamily="34" charset="0"/>
            </a:endParaRPr>
          </a:p>
          <a:p>
            <a:pPr algn="ctr"/>
            <a:r>
              <a:rPr lang="pt-BR" sz="2400" dirty="0" smtClean="0">
                <a:effectLst>
                  <a:outerShdw blurRad="38100" dist="38100" dir="2700000" algn="tl">
                    <a:srgbClr val="000000">
                      <a:alpha val="43137"/>
                    </a:srgbClr>
                  </a:outerShdw>
                </a:effectLst>
                <a:latin typeface="Arial Rounded MT Bold" panose="020F0704030504030204" pitchFamily="34" charset="0"/>
              </a:rPr>
              <a:t>www.meioambiente.es.gov.br</a:t>
            </a:r>
            <a:endParaRPr lang="pt-BR" sz="2400" dirty="0">
              <a:effectLst>
                <a:outerShdw blurRad="38100" dist="38100" dir="2700000" algn="tl">
                  <a:srgbClr val="000000">
                    <a:alpha val="43137"/>
                  </a:srgbClr>
                </a:outerShdw>
              </a:effectLst>
              <a:latin typeface="Arial Rounded MT Bold" panose="020F0704030504030204" pitchFamily="34" charset="0"/>
            </a:endParaRPr>
          </a:p>
        </p:txBody>
      </p:sp>
      <p:pic>
        <p:nvPicPr>
          <p:cNvPr id="3" name="Imagem 2"/>
          <p:cNvPicPr>
            <a:picLocks noChangeAspect="1"/>
          </p:cNvPicPr>
          <p:nvPr/>
        </p:nvPicPr>
        <p:blipFill>
          <a:blip r:embed="rId7"/>
          <a:stretch>
            <a:fillRect/>
          </a:stretch>
        </p:blipFill>
        <p:spPr>
          <a:xfrm>
            <a:off x="3645032" y="4153742"/>
            <a:ext cx="2519591" cy="1451968"/>
          </a:xfrm>
          <a:prstGeom prst="rect">
            <a:avLst/>
          </a:prstGeom>
        </p:spPr>
      </p:pic>
    </p:spTree>
    <p:extLst>
      <p:ext uri="{BB962C8B-B14F-4D97-AF65-F5344CB8AC3E}">
        <p14:creationId xmlns:p14="http://schemas.microsoft.com/office/powerpoint/2010/main" val="194183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737673"/>
            <a:ext cx="5661401" cy="4257846"/>
          </a:xfrm>
          <a:prstGeom prst="rect">
            <a:avLst/>
          </a:prstGeom>
        </p:spPr>
      </p:pic>
      <p:pic>
        <p:nvPicPr>
          <p:cNvPr id="21" name="Picture 4" descr="ü"/>
          <p:cNvPicPr>
            <a:picLocks noChangeAspect="1" noChangeArrowheads="1"/>
          </p:cNvPicPr>
          <p:nvPr/>
        </p:nvPicPr>
        <p:blipFill>
          <a:blip r:embed="rId4" cstate="print">
            <a:clrChange>
              <a:clrFrom>
                <a:srgbClr val="089165"/>
              </a:clrFrom>
              <a:clrTo>
                <a:srgbClr val="089165">
                  <a:alpha val="0"/>
                </a:srgbClr>
              </a:clrTo>
            </a:clrChange>
            <a:extLst>
              <a:ext uri="{28A0092B-C50C-407E-A947-70E740481C1C}">
                <a14:useLocalDpi xmlns:a14="http://schemas.microsoft.com/office/drawing/2010/main" val="0"/>
              </a:ext>
            </a:extLst>
          </a:blip>
          <a:srcRect r="72227"/>
          <a:stretch>
            <a:fillRect/>
          </a:stretch>
        </p:blipFill>
        <p:spPr bwMode="auto">
          <a:xfrm>
            <a:off x="7700388" y="6006054"/>
            <a:ext cx="1435162" cy="82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6"/>
          <p:cNvSpPr>
            <a:spLocks noGrp="1"/>
          </p:cNvSpPr>
          <p:nvPr>
            <p:ph type="title"/>
          </p:nvPr>
        </p:nvSpPr>
        <p:spPr>
          <a:xfrm>
            <a:off x="1187624" y="222951"/>
            <a:ext cx="8153400" cy="990600"/>
          </a:xfrm>
        </p:spPr>
        <p:txBody>
          <a:bodyPr/>
          <a:lstStyle/>
          <a:p>
            <a:r>
              <a:rPr lang="pt-BR" dirty="0" smtClean="0"/>
              <a:t>Espírito Santo </a:t>
            </a:r>
            <a:r>
              <a:rPr lang="pt-BR" dirty="0" err="1" smtClean="0"/>
              <a:t>State</a:t>
            </a:r>
            <a:r>
              <a:rPr lang="pt-BR" dirty="0" smtClean="0"/>
              <a:t> </a:t>
            </a:r>
            <a:r>
              <a:rPr lang="pt-BR" dirty="0"/>
              <a:t>-</a:t>
            </a:r>
            <a:r>
              <a:rPr lang="pt-BR" dirty="0" smtClean="0"/>
              <a:t> </a:t>
            </a:r>
            <a:r>
              <a:rPr lang="pt-BR" dirty="0" err="1" smtClean="0"/>
              <a:t>Brazil</a:t>
            </a:r>
            <a:endParaRPr lang="pt-BR" dirty="0"/>
          </a:p>
        </p:txBody>
      </p:sp>
      <p:pic>
        <p:nvPicPr>
          <p:cNvPr id="4" name="Espaço Reservado para Conteúdo 3"/>
          <p:cNvPicPr>
            <a:picLocks noGrp="1" noChangeAspect="1"/>
          </p:cNvPicPr>
          <p:nvPr>
            <p:ph sz="quarter" idx="1"/>
          </p:nvPr>
        </p:nvPicPr>
        <p:blipFill>
          <a:blip r:embed="rId5" cstate="print">
            <a:extLst>
              <a:ext uri="{28A0092B-C50C-407E-A947-70E740481C1C}">
                <a14:useLocalDpi xmlns:a14="http://schemas.microsoft.com/office/drawing/2010/main" val="0"/>
              </a:ext>
            </a:extLst>
          </a:blip>
          <a:stretch>
            <a:fillRect/>
          </a:stretch>
        </p:blipFill>
        <p:spPr>
          <a:xfrm>
            <a:off x="-8451" y="6161442"/>
            <a:ext cx="1894474" cy="599423"/>
          </a:xfrm>
        </p:spPr>
      </p:pic>
      <p:pic>
        <p:nvPicPr>
          <p:cNvPr id="5" name="Image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4" y="-27384"/>
            <a:ext cx="1041384" cy="1179316"/>
          </a:xfrm>
          <a:prstGeom prst="rect">
            <a:avLst/>
          </a:prstGeom>
        </p:spPr>
      </p:pic>
      <p:cxnSp>
        <p:nvCxnSpPr>
          <p:cNvPr id="10" name="Conector reto 9"/>
          <p:cNvCxnSpPr/>
          <p:nvPr/>
        </p:nvCxnSpPr>
        <p:spPr>
          <a:xfrm>
            <a:off x="0" y="6165304"/>
            <a:ext cx="9135550" cy="0"/>
          </a:xfrm>
          <a:prstGeom prst="line">
            <a:avLst/>
          </a:prstGeom>
          <a:ln w="53975" cmpd="tri">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6012160" y="1611557"/>
            <a:ext cx="2659967" cy="1754326"/>
          </a:xfrm>
          <a:prstGeom prst="rect">
            <a:avLst/>
          </a:prstGeom>
          <a:noFill/>
        </p:spPr>
        <p:txBody>
          <a:bodyPr wrap="square" rtlCol="0">
            <a:spAutoFit/>
          </a:bodyPr>
          <a:lstStyle/>
          <a:p>
            <a:pPr marL="285750" indent="-285750">
              <a:buFont typeface="Arial" panose="020B0604020202020204" pitchFamily="34" charset="0"/>
              <a:buChar char="•"/>
            </a:pPr>
            <a:r>
              <a:rPr lang="pt-BR" dirty="0" smtClean="0">
                <a:latin typeface="Calibri" panose="020F0502020204030204" pitchFamily="34" charset="0"/>
              </a:rPr>
              <a:t>Steel </a:t>
            </a:r>
            <a:r>
              <a:rPr lang="pt-BR" dirty="0" err="1" smtClean="0">
                <a:latin typeface="Calibri" panose="020F0502020204030204" pitchFamily="34" charset="0"/>
              </a:rPr>
              <a:t>Industry</a:t>
            </a:r>
            <a:endParaRPr lang="pt-BR" dirty="0" smtClean="0">
              <a:latin typeface="Calibri" panose="020F0502020204030204" pitchFamily="34" charset="0"/>
            </a:endParaRPr>
          </a:p>
          <a:p>
            <a:pPr marL="285750" indent="-285750">
              <a:buFont typeface="Arial" panose="020B0604020202020204" pitchFamily="34" charset="0"/>
              <a:buChar char="•"/>
            </a:pPr>
            <a:r>
              <a:rPr lang="pt-BR" dirty="0" err="1" smtClean="0">
                <a:latin typeface="Calibri" panose="020F0502020204030204" pitchFamily="34" charset="0"/>
              </a:rPr>
              <a:t>Oil</a:t>
            </a:r>
            <a:r>
              <a:rPr lang="pt-BR" dirty="0" smtClean="0">
                <a:latin typeface="Calibri" panose="020F0502020204030204" pitchFamily="34" charset="0"/>
              </a:rPr>
              <a:t> </a:t>
            </a:r>
            <a:r>
              <a:rPr lang="pt-BR" dirty="0" err="1" smtClean="0">
                <a:latin typeface="Calibri" panose="020F0502020204030204" pitchFamily="34" charset="0"/>
              </a:rPr>
              <a:t>and</a:t>
            </a:r>
            <a:r>
              <a:rPr lang="pt-BR" dirty="0" smtClean="0">
                <a:latin typeface="Calibri" panose="020F0502020204030204" pitchFamily="34" charset="0"/>
              </a:rPr>
              <a:t> </a:t>
            </a:r>
            <a:r>
              <a:rPr lang="pt-BR" dirty="0" err="1" smtClean="0">
                <a:latin typeface="Calibri" panose="020F0502020204030204" pitchFamily="34" charset="0"/>
              </a:rPr>
              <a:t>Gas</a:t>
            </a:r>
            <a:r>
              <a:rPr lang="pt-BR" dirty="0" smtClean="0">
                <a:latin typeface="Calibri" panose="020F0502020204030204" pitchFamily="34" charset="0"/>
              </a:rPr>
              <a:t> </a:t>
            </a:r>
            <a:r>
              <a:rPr lang="pt-BR" dirty="0" err="1" smtClean="0">
                <a:latin typeface="Calibri" panose="020F0502020204030204" pitchFamily="34" charset="0"/>
              </a:rPr>
              <a:t>Industry</a:t>
            </a:r>
            <a:endParaRPr lang="pt-BR" dirty="0" smtClean="0">
              <a:latin typeface="Calibri" panose="020F0502020204030204" pitchFamily="34" charset="0"/>
            </a:endParaRPr>
          </a:p>
          <a:p>
            <a:pPr marL="285750" indent="-285750">
              <a:buFont typeface="Arial" panose="020B0604020202020204" pitchFamily="34" charset="0"/>
              <a:buChar char="•"/>
            </a:pPr>
            <a:r>
              <a:rPr lang="pt-BR" dirty="0" err="1" smtClean="0">
                <a:latin typeface="Calibri" panose="020F0502020204030204" pitchFamily="34" charset="0"/>
              </a:rPr>
              <a:t>Ports</a:t>
            </a:r>
            <a:endParaRPr lang="pt-BR" dirty="0" smtClean="0">
              <a:latin typeface="Calibri" panose="020F0502020204030204" pitchFamily="34" charset="0"/>
            </a:endParaRPr>
          </a:p>
          <a:p>
            <a:pPr marL="285750" indent="-285750">
              <a:buFont typeface="Arial" panose="020B0604020202020204" pitchFamily="34" charset="0"/>
              <a:buChar char="•"/>
            </a:pPr>
            <a:r>
              <a:rPr lang="pt-BR" dirty="0" err="1" smtClean="0">
                <a:latin typeface="Calibri" panose="020F0502020204030204" pitchFamily="34" charset="0"/>
              </a:rPr>
              <a:t>Paper</a:t>
            </a:r>
            <a:r>
              <a:rPr lang="pt-BR" dirty="0" smtClean="0">
                <a:latin typeface="Calibri" panose="020F0502020204030204" pitchFamily="34" charset="0"/>
              </a:rPr>
              <a:t> </a:t>
            </a:r>
            <a:r>
              <a:rPr lang="pt-BR" dirty="0" err="1" smtClean="0">
                <a:latin typeface="Calibri" panose="020F0502020204030204" pitchFamily="34" charset="0"/>
              </a:rPr>
              <a:t>Industry</a:t>
            </a:r>
            <a:endParaRPr lang="pt-BR" dirty="0" smtClean="0">
              <a:latin typeface="Calibri" panose="020F0502020204030204" pitchFamily="34" charset="0"/>
            </a:endParaRPr>
          </a:p>
          <a:p>
            <a:pPr marL="285750" indent="-285750">
              <a:buFont typeface="Arial" panose="020B0604020202020204" pitchFamily="34" charset="0"/>
              <a:buChar char="•"/>
            </a:pPr>
            <a:r>
              <a:rPr lang="pt-BR" dirty="0" err="1" smtClean="0">
                <a:latin typeface="Calibri" panose="020F0502020204030204" pitchFamily="34" charset="0"/>
              </a:rPr>
              <a:t>Pelletizing</a:t>
            </a:r>
            <a:r>
              <a:rPr lang="pt-BR" dirty="0" smtClean="0">
                <a:latin typeface="Calibri" panose="020F0502020204030204" pitchFamily="34" charset="0"/>
              </a:rPr>
              <a:t> </a:t>
            </a:r>
            <a:r>
              <a:rPr lang="pt-BR" dirty="0" err="1" smtClean="0">
                <a:latin typeface="Calibri" panose="020F0502020204030204" pitchFamily="34" charset="0"/>
              </a:rPr>
              <a:t>Plants</a:t>
            </a:r>
            <a:endParaRPr lang="pt-BR" dirty="0">
              <a:latin typeface="Calibri" panose="020F0502020204030204" pitchFamily="34" charset="0"/>
            </a:endParaRPr>
          </a:p>
          <a:p>
            <a:endParaRPr lang="pt-BR" dirty="0"/>
          </a:p>
        </p:txBody>
      </p:sp>
      <p:sp>
        <p:nvSpPr>
          <p:cNvPr id="9" name="CaixaDeTexto 8"/>
          <p:cNvSpPr txBox="1"/>
          <p:nvPr/>
        </p:nvSpPr>
        <p:spPr>
          <a:xfrm>
            <a:off x="6024346" y="3525133"/>
            <a:ext cx="3123390" cy="2308324"/>
          </a:xfrm>
          <a:prstGeom prst="rect">
            <a:avLst/>
          </a:prstGeom>
          <a:noFill/>
        </p:spPr>
        <p:txBody>
          <a:bodyPr wrap="square" rtlCol="0">
            <a:spAutoFit/>
          </a:bodyPr>
          <a:lstStyle/>
          <a:p>
            <a:r>
              <a:rPr lang="pt-BR" dirty="0" smtClean="0">
                <a:latin typeface="Calibri" panose="020F0502020204030204" pitchFamily="34" charset="0"/>
              </a:rPr>
              <a:t>The </a:t>
            </a:r>
            <a:r>
              <a:rPr lang="pt-BR" dirty="0" err="1" smtClean="0">
                <a:latin typeface="Calibri" panose="020F0502020204030204" pitchFamily="34" charset="0"/>
              </a:rPr>
              <a:t>State</a:t>
            </a:r>
            <a:r>
              <a:rPr lang="pt-BR" dirty="0" smtClean="0">
                <a:latin typeface="Calibri" panose="020F0502020204030204" pitchFamily="34" charset="0"/>
              </a:rPr>
              <a:t>, over </a:t>
            </a:r>
            <a:r>
              <a:rPr lang="pt-BR" dirty="0" err="1" smtClean="0">
                <a:latin typeface="Calibri" panose="020F0502020204030204" pitchFamily="34" charset="0"/>
              </a:rPr>
              <a:t>the</a:t>
            </a:r>
            <a:r>
              <a:rPr lang="pt-BR" dirty="0" smtClean="0">
                <a:latin typeface="Calibri" panose="020F0502020204030204" pitchFamily="34" charset="0"/>
              </a:rPr>
              <a:t> </a:t>
            </a:r>
            <a:r>
              <a:rPr lang="pt-BR" dirty="0" err="1" smtClean="0">
                <a:latin typeface="Calibri" panose="020F0502020204030204" pitchFamily="34" charset="0"/>
              </a:rPr>
              <a:t>past</a:t>
            </a:r>
            <a:r>
              <a:rPr lang="pt-BR" dirty="0" smtClean="0">
                <a:latin typeface="Calibri" panose="020F0502020204030204" pitchFamily="34" charset="0"/>
              </a:rPr>
              <a:t> </a:t>
            </a:r>
            <a:r>
              <a:rPr lang="pt-BR" dirty="0" err="1" smtClean="0">
                <a:latin typeface="Calibri" panose="020F0502020204030204" pitchFamily="34" charset="0"/>
              </a:rPr>
              <a:t>decades</a:t>
            </a:r>
            <a:r>
              <a:rPr lang="pt-BR" dirty="0" smtClean="0">
                <a:latin typeface="Calibri" panose="020F0502020204030204" pitchFamily="34" charset="0"/>
              </a:rPr>
              <a:t>, </a:t>
            </a:r>
            <a:r>
              <a:rPr lang="pt-BR" dirty="0" err="1" smtClean="0">
                <a:latin typeface="Calibri" panose="020F0502020204030204" pitchFamily="34" charset="0"/>
              </a:rPr>
              <a:t>is</a:t>
            </a:r>
            <a:r>
              <a:rPr lang="pt-BR" dirty="0" smtClean="0">
                <a:latin typeface="Calibri" panose="020F0502020204030204" pitchFamily="34" charset="0"/>
              </a:rPr>
              <a:t> </a:t>
            </a:r>
            <a:r>
              <a:rPr lang="pt-BR" dirty="0" err="1" smtClean="0">
                <a:latin typeface="Calibri" panose="020F0502020204030204" pitchFamily="34" charset="0"/>
              </a:rPr>
              <a:t>going</a:t>
            </a:r>
            <a:r>
              <a:rPr lang="pt-BR" dirty="0" smtClean="0">
                <a:latin typeface="Calibri" panose="020F0502020204030204" pitchFamily="34" charset="0"/>
              </a:rPr>
              <a:t> </a:t>
            </a:r>
            <a:r>
              <a:rPr lang="pt-BR" dirty="0" err="1" smtClean="0">
                <a:latin typeface="Calibri" panose="020F0502020204030204" pitchFamily="34" charset="0"/>
              </a:rPr>
              <a:t>through</a:t>
            </a:r>
            <a:r>
              <a:rPr lang="pt-BR" dirty="0" smtClean="0">
                <a:latin typeface="Calibri" panose="020F0502020204030204" pitchFamily="34" charset="0"/>
              </a:rPr>
              <a:t> a </a:t>
            </a:r>
            <a:r>
              <a:rPr lang="pt-BR" dirty="0" err="1" smtClean="0">
                <a:latin typeface="Calibri" panose="020F0502020204030204" pitchFamily="34" charset="0"/>
              </a:rPr>
              <a:t>period</a:t>
            </a:r>
            <a:r>
              <a:rPr lang="pt-BR" dirty="0" smtClean="0">
                <a:latin typeface="Calibri" panose="020F0502020204030204" pitchFamily="34" charset="0"/>
              </a:rPr>
              <a:t> </a:t>
            </a:r>
            <a:r>
              <a:rPr lang="pt-BR" dirty="0" err="1" smtClean="0">
                <a:latin typeface="Calibri" panose="020F0502020204030204" pitchFamily="34" charset="0"/>
              </a:rPr>
              <a:t>of</a:t>
            </a:r>
            <a:r>
              <a:rPr lang="pt-BR" dirty="0" smtClean="0">
                <a:latin typeface="Calibri" panose="020F0502020204030204" pitchFamily="34" charset="0"/>
              </a:rPr>
              <a:t> </a:t>
            </a:r>
            <a:r>
              <a:rPr lang="pt-BR" dirty="0" err="1" smtClean="0">
                <a:latin typeface="Calibri" panose="020F0502020204030204" pitchFamily="34" charset="0"/>
              </a:rPr>
              <a:t>significant</a:t>
            </a:r>
            <a:r>
              <a:rPr lang="pt-BR" dirty="0" smtClean="0">
                <a:latin typeface="Calibri" panose="020F0502020204030204" pitchFamily="34" charset="0"/>
              </a:rPr>
              <a:t> </a:t>
            </a:r>
            <a:r>
              <a:rPr lang="pt-BR" dirty="0" err="1" smtClean="0">
                <a:latin typeface="Calibri" panose="020F0502020204030204" pitchFamily="34" charset="0"/>
              </a:rPr>
              <a:t>economic</a:t>
            </a:r>
            <a:r>
              <a:rPr lang="pt-BR" dirty="0" smtClean="0">
                <a:latin typeface="Calibri" panose="020F0502020204030204" pitchFamily="34" charset="0"/>
              </a:rPr>
              <a:t> </a:t>
            </a:r>
            <a:r>
              <a:rPr lang="pt-BR" dirty="0" err="1" smtClean="0">
                <a:latin typeface="Calibri" panose="020F0502020204030204" pitchFamily="34" charset="0"/>
              </a:rPr>
              <a:t>dynamism</a:t>
            </a:r>
            <a:r>
              <a:rPr lang="pt-BR" dirty="0" smtClean="0">
                <a:latin typeface="Calibri" panose="020F0502020204030204" pitchFamily="34" charset="0"/>
              </a:rPr>
              <a:t>, </a:t>
            </a:r>
            <a:r>
              <a:rPr lang="pt-BR" dirty="0" err="1" smtClean="0">
                <a:latin typeface="Calibri" panose="020F0502020204030204" pitchFamily="34" charset="0"/>
              </a:rPr>
              <a:t>with</a:t>
            </a:r>
            <a:r>
              <a:rPr lang="pt-BR" dirty="0" smtClean="0">
                <a:latin typeface="Calibri" panose="020F0502020204030204" pitchFamily="34" charset="0"/>
              </a:rPr>
              <a:t> </a:t>
            </a:r>
            <a:r>
              <a:rPr lang="pt-BR" dirty="0" err="1" smtClean="0">
                <a:latin typeface="Calibri" panose="020F0502020204030204" pitchFamily="34" charset="0"/>
              </a:rPr>
              <a:t>investiments</a:t>
            </a:r>
            <a:r>
              <a:rPr lang="pt-BR" dirty="0" smtClean="0">
                <a:latin typeface="Calibri" panose="020F0502020204030204" pitchFamily="34" charset="0"/>
              </a:rPr>
              <a:t> </a:t>
            </a:r>
            <a:r>
              <a:rPr lang="pt-BR" dirty="0" err="1" smtClean="0">
                <a:latin typeface="Calibri" panose="020F0502020204030204" pitchFamily="34" charset="0"/>
              </a:rPr>
              <a:t>made</a:t>
            </a:r>
            <a:r>
              <a:rPr lang="pt-BR" dirty="0" smtClean="0">
                <a:latin typeface="Calibri" panose="020F0502020204030204" pitchFamily="34" charset="0"/>
              </a:rPr>
              <a:t> </a:t>
            </a:r>
            <a:r>
              <a:rPr lang="pt-BR" dirty="0" err="1" smtClean="0">
                <a:latin typeface="Calibri" panose="020F0502020204030204" pitchFamily="34" charset="0"/>
              </a:rPr>
              <a:t>and</a:t>
            </a:r>
            <a:r>
              <a:rPr lang="pt-BR" dirty="0" smtClean="0">
                <a:latin typeface="Calibri" panose="020F0502020204030204" pitchFamily="34" charset="0"/>
              </a:rPr>
              <a:t> </a:t>
            </a:r>
            <a:r>
              <a:rPr lang="pt-BR" dirty="0" err="1" smtClean="0">
                <a:latin typeface="Calibri" panose="020F0502020204030204" pitchFamily="34" charset="0"/>
              </a:rPr>
              <a:t>planned</a:t>
            </a:r>
            <a:r>
              <a:rPr lang="pt-BR" dirty="0" smtClean="0">
                <a:latin typeface="Calibri" panose="020F0502020204030204" pitchFamily="34" charset="0"/>
              </a:rPr>
              <a:t> in </a:t>
            </a:r>
            <a:r>
              <a:rPr lang="pt-BR" dirty="0" err="1" smtClean="0">
                <a:latin typeface="Calibri" panose="020F0502020204030204" pitchFamily="34" charset="0"/>
              </a:rPr>
              <a:t>the</a:t>
            </a:r>
            <a:r>
              <a:rPr lang="pt-BR" dirty="0" smtClean="0">
                <a:latin typeface="Calibri" panose="020F0502020204030204" pitchFamily="34" charset="0"/>
              </a:rPr>
              <a:t> ares </a:t>
            </a:r>
            <a:r>
              <a:rPr lang="pt-BR" dirty="0" err="1" smtClean="0">
                <a:latin typeface="Calibri" panose="020F0502020204030204" pitchFamily="34" charset="0"/>
              </a:rPr>
              <a:t>of</a:t>
            </a:r>
            <a:r>
              <a:rPr lang="pt-BR" dirty="0" smtClean="0">
                <a:latin typeface="Calibri" panose="020F0502020204030204" pitchFamily="34" charset="0"/>
              </a:rPr>
              <a:t> </a:t>
            </a:r>
            <a:r>
              <a:rPr lang="pt-BR" dirty="0" err="1" smtClean="0">
                <a:latin typeface="Calibri" panose="020F0502020204030204" pitchFamily="34" charset="0"/>
              </a:rPr>
              <a:t>oil</a:t>
            </a:r>
            <a:r>
              <a:rPr lang="pt-BR" dirty="0" smtClean="0">
                <a:latin typeface="Calibri" panose="020F0502020204030204" pitchFamily="34" charset="0"/>
              </a:rPr>
              <a:t> </a:t>
            </a:r>
            <a:r>
              <a:rPr lang="pt-BR" dirty="0" err="1" smtClean="0">
                <a:latin typeface="Calibri" panose="020F0502020204030204" pitchFamily="34" charset="0"/>
              </a:rPr>
              <a:t>and</a:t>
            </a:r>
            <a:r>
              <a:rPr lang="pt-BR" dirty="0" smtClean="0">
                <a:latin typeface="Calibri" panose="020F0502020204030204" pitchFamily="34" charset="0"/>
              </a:rPr>
              <a:t> </a:t>
            </a:r>
            <a:r>
              <a:rPr lang="pt-BR" dirty="0" err="1" smtClean="0">
                <a:latin typeface="Calibri" panose="020F0502020204030204" pitchFamily="34" charset="0"/>
              </a:rPr>
              <a:t>gas</a:t>
            </a:r>
            <a:r>
              <a:rPr lang="pt-BR" dirty="0" smtClean="0">
                <a:latin typeface="Calibri" panose="020F0502020204030204" pitchFamily="34" charset="0"/>
              </a:rPr>
              <a:t>, </a:t>
            </a:r>
            <a:r>
              <a:rPr lang="pt-BR" dirty="0" err="1" smtClean="0">
                <a:latin typeface="Calibri" panose="020F0502020204030204" pitchFamily="34" charset="0"/>
              </a:rPr>
              <a:t>metals</a:t>
            </a:r>
            <a:r>
              <a:rPr lang="pt-BR" dirty="0" smtClean="0">
                <a:latin typeface="Calibri" panose="020F0502020204030204" pitchFamily="34" charset="0"/>
              </a:rPr>
              <a:t> </a:t>
            </a:r>
            <a:r>
              <a:rPr lang="pt-BR" dirty="0" err="1" smtClean="0">
                <a:latin typeface="Calibri" panose="020F0502020204030204" pitchFamily="34" charset="0"/>
              </a:rPr>
              <a:t>and</a:t>
            </a:r>
            <a:r>
              <a:rPr lang="pt-BR" dirty="0" smtClean="0">
                <a:latin typeface="Calibri" panose="020F0502020204030204" pitchFamily="34" charset="0"/>
              </a:rPr>
              <a:t> mining, </a:t>
            </a:r>
            <a:r>
              <a:rPr lang="pt-BR" dirty="0" err="1" smtClean="0">
                <a:latin typeface="Calibri" panose="020F0502020204030204" pitchFamily="34" charset="0"/>
              </a:rPr>
              <a:t>pulp</a:t>
            </a:r>
            <a:r>
              <a:rPr lang="pt-BR" dirty="0" smtClean="0">
                <a:latin typeface="Calibri" panose="020F0502020204030204" pitchFamily="34" charset="0"/>
              </a:rPr>
              <a:t> </a:t>
            </a:r>
            <a:r>
              <a:rPr lang="pt-BR" dirty="0" err="1" smtClean="0">
                <a:latin typeface="Calibri" panose="020F0502020204030204" pitchFamily="34" charset="0"/>
              </a:rPr>
              <a:t>and</a:t>
            </a:r>
            <a:r>
              <a:rPr lang="pt-BR" dirty="0" smtClean="0">
                <a:latin typeface="Calibri" panose="020F0502020204030204" pitchFamily="34" charset="0"/>
              </a:rPr>
              <a:t> </a:t>
            </a:r>
            <a:r>
              <a:rPr lang="pt-BR" dirty="0" err="1" smtClean="0">
                <a:latin typeface="Calibri" panose="020F0502020204030204" pitchFamily="34" charset="0"/>
              </a:rPr>
              <a:t>paper</a:t>
            </a:r>
            <a:r>
              <a:rPr lang="pt-BR" dirty="0" smtClean="0">
                <a:latin typeface="Calibri" panose="020F0502020204030204" pitchFamily="34" charset="0"/>
              </a:rPr>
              <a:t> </a:t>
            </a:r>
            <a:r>
              <a:rPr lang="pt-BR" dirty="0" err="1" smtClean="0">
                <a:latin typeface="Calibri" panose="020F0502020204030204" pitchFamily="34" charset="0"/>
              </a:rPr>
              <a:t>and</a:t>
            </a:r>
            <a:r>
              <a:rPr lang="pt-BR" dirty="0" smtClean="0">
                <a:latin typeface="Calibri" panose="020F0502020204030204" pitchFamily="34" charset="0"/>
              </a:rPr>
              <a:t> </a:t>
            </a:r>
            <a:r>
              <a:rPr lang="pt-BR" dirty="0" err="1" smtClean="0">
                <a:latin typeface="Calibri" panose="020F0502020204030204" pitchFamily="34" charset="0"/>
              </a:rPr>
              <a:t>others</a:t>
            </a:r>
            <a:r>
              <a:rPr lang="pt-BR" dirty="0" smtClean="0">
                <a:latin typeface="Calibri" panose="020F0502020204030204" pitchFamily="34" charset="0"/>
              </a:rPr>
              <a:t>.</a:t>
            </a:r>
            <a:endParaRPr lang="pt-BR" dirty="0"/>
          </a:p>
        </p:txBody>
      </p:sp>
    </p:spTree>
    <p:extLst>
      <p:ext uri="{BB962C8B-B14F-4D97-AF65-F5344CB8AC3E}">
        <p14:creationId xmlns:p14="http://schemas.microsoft.com/office/powerpoint/2010/main" val="3117208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ü"/>
          <p:cNvPicPr>
            <a:picLocks noChangeAspect="1" noChangeArrowheads="1"/>
          </p:cNvPicPr>
          <p:nvPr/>
        </p:nvPicPr>
        <p:blipFill>
          <a:blip r:embed="rId3" cstate="print">
            <a:clrChange>
              <a:clrFrom>
                <a:srgbClr val="089165"/>
              </a:clrFrom>
              <a:clrTo>
                <a:srgbClr val="089165">
                  <a:alpha val="0"/>
                </a:srgbClr>
              </a:clrTo>
            </a:clrChange>
            <a:extLst>
              <a:ext uri="{28A0092B-C50C-407E-A947-70E740481C1C}">
                <a14:useLocalDpi xmlns:a14="http://schemas.microsoft.com/office/drawing/2010/main" val="0"/>
              </a:ext>
            </a:extLst>
          </a:blip>
          <a:srcRect r="72227"/>
          <a:stretch>
            <a:fillRect/>
          </a:stretch>
        </p:blipFill>
        <p:spPr bwMode="auto">
          <a:xfrm>
            <a:off x="7700388" y="6006054"/>
            <a:ext cx="1435162" cy="82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6"/>
          <p:cNvSpPr>
            <a:spLocks noGrp="1"/>
          </p:cNvSpPr>
          <p:nvPr>
            <p:ph type="title"/>
          </p:nvPr>
        </p:nvSpPr>
        <p:spPr>
          <a:xfrm>
            <a:off x="1043608" y="161332"/>
            <a:ext cx="8070062" cy="990600"/>
          </a:xfrm>
        </p:spPr>
        <p:txBody>
          <a:bodyPr>
            <a:normAutofit fontScale="90000"/>
          </a:bodyPr>
          <a:lstStyle/>
          <a:p>
            <a:r>
              <a:rPr lang="pt-BR" dirty="0"/>
              <a:t>Legal </a:t>
            </a:r>
            <a:r>
              <a:rPr lang="pt-BR" dirty="0" err="1" smtClean="0"/>
              <a:t>Aspects</a:t>
            </a:r>
            <a:r>
              <a:rPr lang="pt-BR" dirty="0" smtClean="0"/>
              <a:t> </a:t>
            </a:r>
            <a:r>
              <a:rPr lang="pt-BR" dirty="0" err="1"/>
              <a:t>on</a:t>
            </a:r>
            <a:r>
              <a:rPr lang="pt-BR" dirty="0"/>
              <a:t> </a:t>
            </a:r>
            <a:r>
              <a:rPr lang="pt-BR" dirty="0" smtClean="0"/>
              <a:t>Environmental </a:t>
            </a:r>
            <a:r>
              <a:rPr lang="pt-BR" dirty="0" err="1" smtClean="0"/>
              <a:t>License</a:t>
            </a:r>
            <a:r>
              <a:rPr lang="pt-BR" dirty="0" smtClean="0"/>
              <a:t> Grant</a:t>
            </a:r>
            <a:endParaRPr lang="pt-BR" dirty="0"/>
          </a:p>
        </p:txBody>
      </p:sp>
      <p:pic>
        <p:nvPicPr>
          <p:cNvPr id="4" name="Espaço Reservado para Conteúdo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8451" y="6161442"/>
            <a:ext cx="1894474" cy="599423"/>
          </a:xfr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 y="-27384"/>
            <a:ext cx="1041384" cy="1179316"/>
          </a:xfrm>
          <a:prstGeom prst="rect">
            <a:avLst/>
          </a:prstGeom>
        </p:spPr>
      </p:pic>
      <p:cxnSp>
        <p:nvCxnSpPr>
          <p:cNvPr id="10" name="Conector reto 9"/>
          <p:cNvCxnSpPr/>
          <p:nvPr/>
        </p:nvCxnSpPr>
        <p:spPr>
          <a:xfrm>
            <a:off x="0" y="6165304"/>
            <a:ext cx="9135550" cy="0"/>
          </a:xfrm>
          <a:prstGeom prst="line">
            <a:avLst/>
          </a:prstGeom>
          <a:ln w="53975" cmpd="tri">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Seta para a direita 12"/>
          <p:cNvSpPr/>
          <p:nvPr/>
        </p:nvSpPr>
        <p:spPr>
          <a:xfrm>
            <a:off x="-22221" y="3861048"/>
            <a:ext cx="9113669" cy="978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72946" y="1947511"/>
            <a:ext cx="2126179"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dirty="0" smtClean="0"/>
              <a:t>DISPLAYS LICENSE APPLICATION WITH PROPOSED TERMS OF REFERENCE FOR PREPARATION OF EIA</a:t>
            </a:r>
            <a:endParaRPr lang="pt-BR" dirty="0"/>
          </a:p>
        </p:txBody>
      </p:sp>
      <p:sp>
        <p:nvSpPr>
          <p:cNvPr id="15" name="CaixaDeTexto 14"/>
          <p:cNvSpPr txBox="1"/>
          <p:nvPr/>
        </p:nvSpPr>
        <p:spPr>
          <a:xfrm>
            <a:off x="566639" y="4971999"/>
            <a:ext cx="2970162"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dirty="0" smtClean="0"/>
              <a:t>ENVIRONMENTAL AGENCY ANALYZES AND PERFORMS PUBLIC CONSULTATION FOR CONSTRIBUTIONS TO THE RT</a:t>
            </a:r>
            <a:endParaRPr lang="pt-BR" dirty="0"/>
          </a:p>
        </p:txBody>
      </p:sp>
      <p:cxnSp>
        <p:nvCxnSpPr>
          <p:cNvPr id="16" name="Conector de seta reta 15"/>
          <p:cNvCxnSpPr>
            <a:stCxn id="14" idx="2"/>
          </p:cNvCxnSpPr>
          <p:nvPr/>
        </p:nvCxnSpPr>
        <p:spPr>
          <a:xfrm flipH="1">
            <a:off x="1040904" y="3701837"/>
            <a:ext cx="95132" cy="339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a:stCxn id="15" idx="0"/>
          </p:cNvCxnSpPr>
          <p:nvPr/>
        </p:nvCxnSpPr>
        <p:spPr>
          <a:xfrm flipV="1">
            <a:off x="2051720" y="4658625"/>
            <a:ext cx="0" cy="31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H="1">
            <a:off x="1040904" y="4103342"/>
            <a:ext cx="2704" cy="5247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2051720" y="4094362"/>
            <a:ext cx="0" cy="5552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a:off x="3122313" y="4072803"/>
            <a:ext cx="0" cy="5552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aixaDeTexto 20"/>
          <p:cNvSpPr txBox="1"/>
          <p:nvPr/>
        </p:nvSpPr>
        <p:spPr>
          <a:xfrm>
            <a:off x="2346315" y="2692656"/>
            <a:ext cx="1273447"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dirty="0" smtClean="0"/>
              <a:t>EIA IS PRESENTED TO IEMA</a:t>
            </a:r>
            <a:endParaRPr lang="pt-BR" dirty="0"/>
          </a:p>
        </p:txBody>
      </p:sp>
      <p:sp>
        <p:nvSpPr>
          <p:cNvPr id="23" name="CaixaDeTexto 22"/>
          <p:cNvSpPr txBox="1"/>
          <p:nvPr/>
        </p:nvSpPr>
        <p:spPr>
          <a:xfrm>
            <a:off x="3766952" y="2301321"/>
            <a:ext cx="1538277"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1600" dirty="0" smtClean="0"/>
              <a:t>SOCIAL PARTICIPACION TROUGH PUBLIC HEARINGS</a:t>
            </a:r>
            <a:endParaRPr lang="pt-BR" sz="1600" dirty="0"/>
          </a:p>
        </p:txBody>
      </p:sp>
      <p:cxnSp>
        <p:nvCxnSpPr>
          <p:cNvPr id="24" name="Conector de seta reta 23"/>
          <p:cNvCxnSpPr>
            <a:stCxn id="23" idx="2"/>
          </p:cNvCxnSpPr>
          <p:nvPr/>
        </p:nvCxnSpPr>
        <p:spPr>
          <a:xfrm>
            <a:off x="4536091" y="3624760"/>
            <a:ext cx="0" cy="516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4536091" y="4103342"/>
            <a:ext cx="0" cy="5552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CaixaDeTexto 25"/>
          <p:cNvSpPr txBox="1"/>
          <p:nvPr/>
        </p:nvSpPr>
        <p:spPr>
          <a:xfrm>
            <a:off x="4399256" y="4972000"/>
            <a:ext cx="1620085" cy="646331"/>
          </a:xfrm>
          <a:prstGeom prst="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dirty="0" smtClean="0"/>
              <a:t>PREVIOUS LICENSE</a:t>
            </a:r>
            <a:endParaRPr lang="pt-BR" dirty="0"/>
          </a:p>
        </p:txBody>
      </p:sp>
      <p:cxnSp>
        <p:nvCxnSpPr>
          <p:cNvPr id="34" name="Conector reto 33"/>
          <p:cNvCxnSpPr/>
          <p:nvPr/>
        </p:nvCxnSpPr>
        <p:spPr>
          <a:xfrm>
            <a:off x="5209299" y="4103342"/>
            <a:ext cx="0" cy="5552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ector de seta reta 38"/>
          <p:cNvCxnSpPr>
            <a:stCxn id="21" idx="2"/>
          </p:cNvCxnSpPr>
          <p:nvPr/>
        </p:nvCxnSpPr>
        <p:spPr>
          <a:xfrm>
            <a:off x="2983039" y="3615986"/>
            <a:ext cx="136533" cy="487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Conector de seta reta 2"/>
          <p:cNvCxnSpPr>
            <a:stCxn id="26" idx="0"/>
          </p:cNvCxnSpPr>
          <p:nvPr/>
        </p:nvCxnSpPr>
        <p:spPr>
          <a:xfrm flipV="1">
            <a:off x="5209299" y="4649646"/>
            <a:ext cx="0" cy="322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aixaDeTexto 26"/>
          <p:cNvSpPr txBox="1"/>
          <p:nvPr/>
        </p:nvSpPr>
        <p:spPr>
          <a:xfrm>
            <a:off x="6797442" y="4971999"/>
            <a:ext cx="1620085" cy="646331"/>
          </a:xfrm>
          <a:prstGeom prst="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dirty="0" smtClean="0"/>
              <a:t>OPERATION LICENSE</a:t>
            </a:r>
            <a:endParaRPr lang="pt-BR" dirty="0"/>
          </a:p>
        </p:txBody>
      </p:sp>
      <p:sp>
        <p:nvSpPr>
          <p:cNvPr id="28" name="CaixaDeTexto 27"/>
          <p:cNvSpPr txBox="1"/>
          <p:nvPr/>
        </p:nvSpPr>
        <p:spPr>
          <a:xfrm>
            <a:off x="5413140" y="2941230"/>
            <a:ext cx="1620085" cy="646331"/>
          </a:xfrm>
          <a:prstGeom prst="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dirty="0" smtClean="0"/>
              <a:t>INSTALLATION LICENSE</a:t>
            </a:r>
            <a:endParaRPr lang="pt-BR" dirty="0"/>
          </a:p>
        </p:txBody>
      </p:sp>
      <p:cxnSp>
        <p:nvCxnSpPr>
          <p:cNvPr id="29" name="Conector reto 28"/>
          <p:cNvCxnSpPr/>
          <p:nvPr/>
        </p:nvCxnSpPr>
        <p:spPr>
          <a:xfrm>
            <a:off x="7617786" y="4103342"/>
            <a:ext cx="0" cy="5552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6223182" y="4103342"/>
            <a:ext cx="0" cy="5552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a:stCxn id="28" idx="2"/>
          </p:cNvCxnSpPr>
          <p:nvPr/>
        </p:nvCxnSpPr>
        <p:spPr>
          <a:xfrm flipH="1">
            <a:off x="6223182" y="3587561"/>
            <a:ext cx="1" cy="515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a:stCxn id="27" idx="0"/>
          </p:cNvCxnSpPr>
          <p:nvPr/>
        </p:nvCxnSpPr>
        <p:spPr>
          <a:xfrm flipV="1">
            <a:off x="7607485" y="4680423"/>
            <a:ext cx="10301" cy="291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977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ü"/>
          <p:cNvPicPr>
            <a:picLocks noChangeAspect="1" noChangeArrowheads="1"/>
          </p:cNvPicPr>
          <p:nvPr/>
        </p:nvPicPr>
        <p:blipFill>
          <a:blip r:embed="rId3" cstate="print">
            <a:clrChange>
              <a:clrFrom>
                <a:srgbClr val="089165"/>
              </a:clrFrom>
              <a:clrTo>
                <a:srgbClr val="089165">
                  <a:alpha val="0"/>
                </a:srgbClr>
              </a:clrTo>
            </a:clrChange>
            <a:extLst>
              <a:ext uri="{28A0092B-C50C-407E-A947-70E740481C1C}">
                <a14:useLocalDpi xmlns:a14="http://schemas.microsoft.com/office/drawing/2010/main" val="0"/>
              </a:ext>
            </a:extLst>
          </a:blip>
          <a:srcRect r="72227"/>
          <a:stretch>
            <a:fillRect/>
          </a:stretch>
        </p:blipFill>
        <p:spPr bwMode="auto">
          <a:xfrm>
            <a:off x="7700388" y="6006054"/>
            <a:ext cx="1435162" cy="82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6"/>
          <p:cNvSpPr>
            <a:spLocks noGrp="1"/>
          </p:cNvSpPr>
          <p:nvPr>
            <p:ph type="title"/>
          </p:nvPr>
        </p:nvSpPr>
        <p:spPr>
          <a:xfrm>
            <a:off x="1043608" y="161332"/>
            <a:ext cx="8070062" cy="990600"/>
          </a:xfrm>
        </p:spPr>
        <p:txBody>
          <a:bodyPr>
            <a:normAutofit fontScale="90000"/>
          </a:bodyPr>
          <a:lstStyle/>
          <a:p>
            <a:r>
              <a:rPr lang="pt-BR" dirty="0" smtClean="0"/>
              <a:t>Social </a:t>
            </a:r>
            <a:r>
              <a:rPr lang="pt-BR" dirty="0" err="1" smtClean="0"/>
              <a:t>Participation</a:t>
            </a:r>
            <a:r>
              <a:rPr lang="pt-BR" dirty="0" smtClean="0"/>
              <a:t> </a:t>
            </a:r>
            <a:r>
              <a:rPr lang="pt-BR" dirty="0" err="1" smtClean="0"/>
              <a:t>according</a:t>
            </a:r>
            <a:r>
              <a:rPr lang="pt-BR" dirty="0" smtClean="0"/>
              <a:t> </a:t>
            </a:r>
            <a:r>
              <a:rPr lang="pt-BR" dirty="0" err="1" smtClean="0"/>
              <a:t>to</a:t>
            </a:r>
            <a:r>
              <a:rPr lang="pt-BR" dirty="0" smtClean="0"/>
              <a:t> </a:t>
            </a:r>
            <a:r>
              <a:rPr lang="pt-BR" dirty="0" err="1" smtClean="0"/>
              <a:t>the</a:t>
            </a:r>
            <a:r>
              <a:rPr lang="pt-BR" dirty="0" smtClean="0"/>
              <a:t> Law</a:t>
            </a:r>
            <a:endParaRPr lang="pt-BR" dirty="0"/>
          </a:p>
        </p:txBody>
      </p:sp>
      <p:pic>
        <p:nvPicPr>
          <p:cNvPr id="4" name="Espaço Reservado para Conteúdo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8451" y="6161442"/>
            <a:ext cx="1894474" cy="599423"/>
          </a:xfr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 y="-27384"/>
            <a:ext cx="1041384" cy="1179316"/>
          </a:xfrm>
          <a:prstGeom prst="rect">
            <a:avLst/>
          </a:prstGeom>
        </p:spPr>
      </p:pic>
      <p:cxnSp>
        <p:nvCxnSpPr>
          <p:cNvPr id="10" name="Conector reto 9"/>
          <p:cNvCxnSpPr/>
          <p:nvPr/>
        </p:nvCxnSpPr>
        <p:spPr>
          <a:xfrm>
            <a:off x="0" y="6165304"/>
            <a:ext cx="9135550" cy="0"/>
          </a:xfrm>
          <a:prstGeom prst="line">
            <a:avLst/>
          </a:prstGeom>
          <a:ln w="53975" cmpd="tri">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9" name="Imagem 18" descr="opinion2.png"/>
          <p:cNvPicPr>
            <a:picLocks noChangeAspect="1"/>
          </p:cNvPicPr>
          <p:nvPr/>
        </p:nvPicPr>
        <p:blipFill>
          <a:blip r:embed="rId6" cstate="print"/>
          <a:stretch>
            <a:fillRect/>
          </a:stretch>
        </p:blipFill>
        <p:spPr>
          <a:xfrm>
            <a:off x="6228184" y="4365104"/>
            <a:ext cx="2729880" cy="1583330"/>
          </a:xfrm>
          <a:prstGeom prst="rect">
            <a:avLst/>
          </a:prstGeom>
        </p:spPr>
      </p:pic>
      <p:sp>
        <p:nvSpPr>
          <p:cNvPr id="2" name="Retângulo 1"/>
          <p:cNvSpPr/>
          <p:nvPr/>
        </p:nvSpPr>
        <p:spPr>
          <a:xfrm>
            <a:off x="251520" y="1771256"/>
            <a:ext cx="7488832" cy="2841034"/>
          </a:xfrm>
          <a:prstGeom prst="rect">
            <a:avLst/>
          </a:prstGeom>
        </p:spPr>
        <p:txBody>
          <a:bodyPr wrap="square">
            <a:spAutoFit/>
          </a:bodyPr>
          <a:lstStyle/>
          <a:p>
            <a:pPr algn="just">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Social participation, under Brazilian law, sums up the discussion of environmental impacts indicated in the EIA prior to license issuance, </a:t>
            </a:r>
            <a:r>
              <a:rPr lang="en-US" sz="2400" dirty="0" smtClean="0">
                <a:latin typeface="Calibri" panose="020F0502020204030204" pitchFamily="34" charset="0"/>
                <a:ea typeface="Calibri" panose="020F0502020204030204" pitchFamily="34" charset="0"/>
                <a:cs typeface="Times New Roman" panose="02020603050405020304" pitchFamily="18" charset="0"/>
              </a:rPr>
              <a:t>is </a:t>
            </a:r>
            <a:r>
              <a:rPr lang="en-US" sz="2400" dirty="0">
                <a:latin typeface="Calibri" panose="020F0502020204030204" pitchFamily="34" charset="0"/>
                <a:ea typeface="Calibri" panose="020F0502020204030204" pitchFamily="34" charset="0"/>
                <a:cs typeface="Times New Roman" panose="02020603050405020304" pitchFamily="18" charset="0"/>
              </a:rPr>
              <a:t>the evaluation of the preliminary period. Following the granting of the license to the project, the participation of society is held indirectly through representation on the Board of the Environment or other institution which organized civil society has </a:t>
            </a:r>
            <a:r>
              <a:rPr lang="en-US" sz="2400" dirty="0" smtClean="0">
                <a:latin typeface="Calibri" panose="020F0502020204030204" pitchFamily="34" charset="0"/>
                <a:ea typeface="Calibri" panose="020F0502020204030204" pitchFamily="34" charset="0"/>
                <a:cs typeface="Times New Roman" panose="02020603050405020304" pitchFamily="18" charset="0"/>
              </a:rPr>
              <a:t>seat.</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1977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ü"/>
          <p:cNvPicPr>
            <a:picLocks noChangeAspect="1" noChangeArrowheads="1"/>
          </p:cNvPicPr>
          <p:nvPr/>
        </p:nvPicPr>
        <p:blipFill>
          <a:blip r:embed="rId3" cstate="print">
            <a:clrChange>
              <a:clrFrom>
                <a:srgbClr val="089165"/>
              </a:clrFrom>
              <a:clrTo>
                <a:srgbClr val="089165">
                  <a:alpha val="0"/>
                </a:srgbClr>
              </a:clrTo>
            </a:clrChange>
            <a:extLst>
              <a:ext uri="{28A0092B-C50C-407E-A947-70E740481C1C}">
                <a14:useLocalDpi xmlns:a14="http://schemas.microsoft.com/office/drawing/2010/main" val="0"/>
              </a:ext>
            </a:extLst>
          </a:blip>
          <a:srcRect r="72227"/>
          <a:stretch>
            <a:fillRect/>
          </a:stretch>
        </p:blipFill>
        <p:spPr bwMode="auto">
          <a:xfrm>
            <a:off x="7700388" y="6006054"/>
            <a:ext cx="1435162" cy="82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6"/>
          <p:cNvSpPr>
            <a:spLocks noGrp="1"/>
          </p:cNvSpPr>
          <p:nvPr>
            <p:ph type="title"/>
          </p:nvPr>
        </p:nvSpPr>
        <p:spPr>
          <a:xfrm>
            <a:off x="1043608" y="161332"/>
            <a:ext cx="8070062" cy="990600"/>
          </a:xfrm>
        </p:spPr>
        <p:txBody>
          <a:bodyPr/>
          <a:lstStyle/>
          <a:p>
            <a:r>
              <a:rPr lang="pt-BR" dirty="0" err="1" smtClean="0"/>
              <a:t>Why</a:t>
            </a:r>
            <a:r>
              <a:rPr lang="pt-BR" dirty="0" smtClean="0"/>
              <a:t> </a:t>
            </a:r>
            <a:r>
              <a:rPr lang="pt-BR" dirty="0" err="1" smtClean="0"/>
              <a:t>change</a:t>
            </a:r>
            <a:r>
              <a:rPr lang="pt-BR" dirty="0" smtClean="0"/>
              <a:t>?</a:t>
            </a:r>
            <a:endParaRPr lang="pt-BR" dirty="0"/>
          </a:p>
        </p:txBody>
      </p:sp>
      <p:pic>
        <p:nvPicPr>
          <p:cNvPr id="4" name="Espaço Reservado para Conteúdo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8451" y="6161442"/>
            <a:ext cx="1894474" cy="599423"/>
          </a:xfr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 y="-27384"/>
            <a:ext cx="1041384" cy="1179316"/>
          </a:xfrm>
          <a:prstGeom prst="rect">
            <a:avLst/>
          </a:prstGeom>
        </p:spPr>
      </p:pic>
      <p:cxnSp>
        <p:nvCxnSpPr>
          <p:cNvPr id="10" name="Conector reto 9"/>
          <p:cNvCxnSpPr/>
          <p:nvPr/>
        </p:nvCxnSpPr>
        <p:spPr>
          <a:xfrm>
            <a:off x="0" y="6165304"/>
            <a:ext cx="9135550" cy="0"/>
          </a:xfrm>
          <a:prstGeom prst="line">
            <a:avLst/>
          </a:prstGeom>
          <a:ln w="53975" cmpd="tri">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 name="Imagem 15" descr="BlindMenElephant.jpg"/>
          <p:cNvPicPr>
            <a:picLocks noChangeAspect="1"/>
          </p:cNvPicPr>
          <p:nvPr/>
        </p:nvPicPr>
        <p:blipFill>
          <a:blip r:embed="rId6" cstate="print"/>
          <a:stretch>
            <a:fillRect/>
          </a:stretch>
        </p:blipFill>
        <p:spPr>
          <a:xfrm>
            <a:off x="522916" y="2089755"/>
            <a:ext cx="4328163" cy="3096344"/>
          </a:xfrm>
          <a:prstGeom prst="rect">
            <a:avLst/>
          </a:prstGeom>
        </p:spPr>
      </p:pic>
      <p:sp>
        <p:nvSpPr>
          <p:cNvPr id="2" name="Rectangle 1"/>
          <p:cNvSpPr>
            <a:spLocks noChangeArrowheads="1"/>
          </p:cNvSpPr>
          <p:nvPr/>
        </p:nvSpPr>
        <p:spPr bwMode="auto">
          <a:xfrm>
            <a:off x="4851079" y="2477665"/>
            <a:ext cx="4175448" cy="270843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t-BR" altLang="pt-BR" sz="2100" b="0" i="0" u="none" strike="noStrike" cap="none" normalizeH="0" baseline="0" dirty="0" smtClean="0">
                <a:ln>
                  <a:noFill/>
                </a:ln>
                <a:solidFill>
                  <a:srgbClr val="212121"/>
                </a:solidFill>
                <a:effectLst/>
                <a:latin typeface="inherit"/>
              </a:rPr>
              <a:t>MINIMIZE SOCIAL CONFLICT;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t-BR" altLang="pt-BR" sz="2100" b="0" i="0" u="none" strike="noStrike" cap="none" normalizeH="0" baseline="0" dirty="0" smtClean="0">
                <a:ln>
                  <a:noFill/>
                </a:ln>
                <a:solidFill>
                  <a:srgbClr val="212121"/>
                </a:solidFill>
                <a:effectLst/>
                <a:latin typeface="inherit"/>
              </a:rPr>
              <a:t>IMPROVING</a:t>
            </a:r>
            <a:r>
              <a:rPr kumimoji="0" lang="pt-BR" altLang="pt-BR" sz="2100" b="0" i="0" u="none" strike="noStrike" cap="none" normalizeH="0" dirty="0" smtClean="0">
                <a:ln>
                  <a:noFill/>
                </a:ln>
                <a:solidFill>
                  <a:srgbClr val="212121"/>
                </a:solidFill>
                <a:effectLst/>
                <a:latin typeface="inherit"/>
              </a:rPr>
              <a:t> COMMUNICATION CHANNELS;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pt-BR" altLang="pt-BR" sz="2100" dirty="0" smtClean="0">
                <a:solidFill>
                  <a:srgbClr val="212121"/>
                </a:solidFill>
                <a:latin typeface="inherit"/>
              </a:rPr>
              <a:t>SEARCH BEST RESULTS SOCIOECONOMIC FOR LOCAL POPULATION;</a:t>
            </a:r>
            <a:endParaRPr kumimoji="0" lang="pt-BR" altLang="pt-BR" sz="2100" b="0" i="0" u="none" strike="noStrike" cap="none" normalizeH="0" dirty="0" smtClean="0">
              <a:ln>
                <a:noFill/>
              </a:ln>
              <a:solidFill>
                <a:srgbClr val="212121"/>
              </a:solidFill>
              <a:effectLst/>
              <a:latin typeface="inheri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pt-BR" altLang="pt-BR" sz="2100" b="0" i="0" u="none" strike="noStrike" cap="none" normalizeH="0" baseline="0" dirty="0" smtClean="0">
              <a:ln>
                <a:noFill/>
              </a:ln>
              <a:solidFill>
                <a:srgbClr val="212121"/>
              </a:solidFill>
              <a:effectLst/>
              <a:latin typeface="inheri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t-BR" altLang="pt-BR" sz="800" b="0" i="0" u="none" strike="noStrike" cap="none" normalizeH="0" baseline="0" dirty="0" smtClean="0">
                <a:ln>
                  <a:noFill/>
                </a:ln>
                <a:solidFill>
                  <a:schemeClr val="tx1"/>
                </a:solidFill>
                <a:effectLst/>
              </a:rPr>
              <a:t> </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1977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ü"/>
          <p:cNvPicPr>
            <a:picLocks noChangeAspect="1" noChangeArrowheads="1"/>
          </p:cNvPicPr>
          <p:nvPr/>
        </p:nvPicPr>
        <p:blipFill>
          <a:blip r:embed="rId3" cstate="print">
            <a:clrChange>
              <a:clrFrom>
                <a:srgbClr val="089165"/>
              </a:clrFrom>
              <a:clrTo>
                <a:srgbClr val="089165">
                  <a:alpha val="0"/>
                </a:srgbClr>
              </a:clrTo>
            </a:clrChange>
            <a:extLst>
              <a:ext uri="{28A0092B-C50C-407E-A947-70E740481C1C}">
                <a14:useLocalDpi xmlns:a14="http://schemas.microsoft.com/office/drawing/2010/main" val="0"/>
              </a:ext>
            </a:extLst>
          </a:blip>
          <a:srcRect r="72227"/>
          <a:stretch>
            <a:fillRect/>
          </a:stretch>
        </p:blipFill>
        <p:spPr bwMode="auto">
          <a:xfrm>
            <a:off x="7700388" y="6006054"/>
            <a:ext cx="1435162" cy="82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6"/>
          <p:cNvSpPr>
            <a:spLocks noGrp="1"/>
          </p:cNvSpPr>
          <p:nvPr>
            <p:ph type="title"/>
          </p:nvPr>
        </p:nvSpPr>
        <p:spPr>
          <a:xfrm>
            <a:off x="1043608" y="161332"/>
            <a:ext cx="8070062" cy="990600"/>
          </a:xfrm>
        </p:spPr>
        <p:txBody>
          <a:bodyPr>
            <a:normAutofit/>
          </a:bodyPr>
          <a:lstStyle/>
          <a:p>
            <a:r>
              <a:rPr lang="en-US" dirty="0" smtClean="0"/>
              <a:t>How to change? </a:t>
            </a:r>
            <a:endParaRPr lang="pt-BR" dirty="0"/>
          </a:p>
        </p:txBody>
      </p:sp>
      <p:pic>
        <p:nvPicPr>
          <p:cNvPr id="4" name="Espaço Reservado para Conteúdo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8451" y="6161442"/>
            <a:ext cx="1894474" cy="599423"/>
          </a:xfr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 y="-27384"/>
            <a:ext cx="1041384" cy="1179316"/>
          </a:xfrm>
          <a:prstGeom prst="rect">
            <a:avLst/>
          </a:prstGeom>
        </p:spPr>
      </p:pic>
      <p:cxnSp>
        <p:nvCxnSpPr>
          <p:cNvPr id="10" name="Conector reto 9"/>
          <p:cNvCxnSpPr/>
          <p:nvPr/>
        </p:nvCxnSpPr>
        <p:spPr>
          <a:xfrm>
            <a:off x="0" y="6165304"/>
            <a:ext cx="9135550" cy="0"/>
          </a:xfrm>
          <a:prstGeom prst="line">
            <a:avLst/>
          </a:prstGeom>
          <a:ln w="53975" cmpd="tri">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Rectangle 1"/>
          <p:cNvSpPr>
            <a:spLocks noChangeArrowheads="1"/>
          </p:cNvSpPr>
          <p:nvPr/>
        </p:nvSpPr>
        <p:spPr bwMode="auto">
          <a:xfrm>
            <a:off x="4567775" y="1995997"/>
            <a:ext cx="4175448" cy="14157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lang="pt-BR" altLang="pt-BR" sz="2100" dirty="0" smtClean="0">
                <a:solidFill>
                  <a:srgbClr val="212121"/>
                </a:solidFill>
                <a:latin typeface="inherit"/>
              </a:rPr>
              <a:t>EXPANDING THE SOCIAL PARTICIPATION IN THE LICENSE PROCESS</a:t>
            </a:r>
            <a:endParaRPr kumimoji="0" lang="pt-BR" altLang="pt-BR" sz="2100" b="0" i="0" u="none" strike="noStrike" cap="none" normalizeH="0" baseline="0" dirty="0" smtClean="0">
              <a:ln>
                <a:noFill/>
              </a:ln>
              <a:solidFill>
                <a:srgbClr val="212121"/>
              </a:solidFill>
              <a:effectLst/>
              <a:latin typeface="inheri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pt-BR" altLang="pt-BR" sz="2100" b="0" i="0" u="none" strike="noStrike" cap="none" normalizeH="0" baseline="0" dirty="0" smtClean="0">
              <a:ln>
                <a:noFill/>
              </a:ln>
              <a:solidFill>
                <a:srgbClr val="212121"/>
              </a:solidFill>
              <a:effectLst/>
              <a:latin typeface="inheri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t-BR" altLang="pt-BR" sz="800" b="0" i="0" u="none" strike="noStrike" cap="none" normalizeH="0" baseline="0" dirty="0" smtClean="0">
                <a:ln>
                  <a:noFill/>
                </a:ln>
                <a:solidFill>
                  <a:schemeClr val="tx1"/>
                </a:solidFill>
                <a:effectLst/>
              </a:rPr>
              <a:t> </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pic>
        <p:nvPicPr>
          <p:cNvPr id="2" name="Image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939" y="1865018"/>
            <a:ext cx="4213836" cy="3462418"/>
          </a:xfrm>
          <a:prstGeom prst="rect">
            <a:avLst/>
          </a:prstGeom>
        </p:spPr>
      </p:pic>
      <p:sp>
        <p:nvSpPr>
          <p:cNvPr id="3" name="CaixaDeTexto 2"/>
          <p:cNvSpPr txBox="1"/>
          <p:nvPr/>
        </p:nvSpPr>
        <p:spPr>
          <a:xfrm>
            <a:off x="205698" y="5188510"/>
            <a:ext cx="1846022" cy="276999"/>
          </a:xfrm>
          <a:prstGeom prst="rect">
            <a:avLst/>
          </a:prstGeom>
          <a:noFill/>
        </p:spPr>
        <p:txBody>
          <a:bodyPr wrap="square" rtlCol="0">
            <a:spAutoFit/>
          </a:bodyPr>
          <a:lstStyle/>
          <a:p>
            <a:r>
              <a:rPr lang="pt-BR" sz="1200" dirty="0" err="1" smtClean="0"/>
              <a:t>Source</a:t>
            </a:r>
            <a:r>
              <a:rPr lang="pt-BR" sz="1200" dirty="0" smtClean="0"/>
              <a:t>: UNESCO</a:t>
            </a:r>
            <a:endParaRPr lang="pt-BR" sz="1200" dirty="0"/>
          </a:p>
        </p:txBody>
      </p:sp>
      <p:sp>
        <p:nvSpPr>
          <p:cNvPr id="6" name="Seta para baixo 5"/>
          <p:cNvSpPr/>
          <p:nvPr/>
        </p:nvSpPr>
        <p:spPr>
          <a:xfrm>
            <a:off x="6403471" y="3096148"/>
            <a:ext cx="504056" cy="809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ctangle 1"/>
          <p:cNvSpPr>
            <a:spLocks noChangeArrowheads="1"/>
          </p:cNvSpPr>
          <p:nvPr/>
        </p:nvSpPr>
        <p:spPr bwMode="auto">
          <a:xfrm>
            <a:off x="4716016" y="4488409"/>
            <a:ext cx="4175448" cy="7694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ctr" eaLnBrk="0" fontAlgn="base" hangingPunct="0">
              <a:spcBef>
                <a:spcPct val="0"/>
              </a:spcBef>
              <a:spcAft>
                <a:spcPct val="0"/>
              </a:spcAft>
            </a:pPr>
            <a:r>
              <a:rPr lang="en-US" sz="2100" dirty="0">
                <a:solidFill>
                  <a:srgbClr val="212121"/>
                </a:solidFill>
                <a:latin typeface="inherit"/>
              </a:rPr>
              <a:t>COMMITTEES ENVIRONMENTAL LICENSES (CALIAM) </a:t>
            </a:r>
            <a:endParaRPr lang="pt-BR" altLang="pt-BR" sz="2100" dirty="0">
              <a:solidFill>
                <a:srgbClr val="212121"/>
              </a:solidFill>
              <a:latin typeface="inheri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t-BR" altLang="pt-BR" sz="800" b="0" i="0" u="none" strike="noStrike" cap="none" normalizeH="0" baseline="0" dirty="0" smtClean="0">
                <a:ln>
                  <a:noFill/>
                </a:ln>
                <a:solidFill>
                  <a:schemeClr val="tx1"/>
                </a:solidFill>
                <a:effectLst/>
              </a:rPr>
              <a:t> </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0831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ü"/>
          <p:cNvPicPr>
            <a:picLocks noChangeAspect="1" noChangeArrowheads="1"/>
          </p:cNvPicPr>
          <p:nvPr/>
        </p:nvPicPr>
        <p:blipFill>
          <a:blip r:embed="rId3" cstate="print">
            <a:clrChange>
              <a:clrFrom>
                <a:srgbClr val="089165"/>
              </a:clrFrom>
              <a:clrTo>
                <a:srgbClr val="089165">
                  <a:alpha val="0"/>
                </a:srgbClr>
              </a:clrTo>
            </a:clrChange>
            <a:extLst>
              <a:ext uri="{28A0092B-C50C-407E-A947-70E740481C1C}">
                <a14:useLocalDpi xmlns:a14="http://schemas.microsoft.com/office/drawing/2010/main" val="0"/>
              </a:ext>
            </a:extLst>
          </a:blip>
          <a:srcRect r="72227"/>
          <a:stretch>
            <a:fillRect/>
          </a:stretch>
        </p:blipFill>
        <p:spPr bwMode="auto">
          <a:xfrm>
            <a:off x="7700388" y="6006054"/>
            <a:ext cx="1435162" cy="82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6"/>
          <p:cNvSpPr>
            <a:spLocks noGrp="1"/>
          </p:cNvSpPr>
          <p:nvPr>
            <p:ph type="title"/>
          </p:nvPr>
        </p:nvSpPr>
        <p:spPr>
          <a:xfrm>
            <a:off x="1043608" y="161332"/>
            <a:ext cx="8070062" cy="990600"/>
          </a:xfrm>
        </p:spPr>
        <p:txBody>
          <a:bodyPr>
            <a:normAutofit/>
          </a:bodyPr>
          <a:lstStyle/>
          <a:p>
            <a:r>
              <a:rPr lang="pt-BR" dirty="0" err="1" smtClean="0"/>
              <a:t>Methodology</a:t>
            </a:r>
            <a:endParaRPr lang="pt-BR" dirty="0"/>
          </a:p>
        </p:txBody>
      </p:sp>
      <p:pic>
        <p:nvPicPr>
          <p:cNvPr id="4" name="Espaço Reservado para Conteúdo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8451" y="6161442"/>
            <a:ext cx="1894474" cy="599423"/>
          </a:xfr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 y="-27384"/>
            <a:ext cx="1041384" cy="1179316"/>
          </a:xfrm>
          <a:prstGeom prst="rect">
            <a:avLst/>
          </a:prstGeom>
        </p:spPr>
      </p:pic>
      <p:cxnSp>
        <p:nvCxnSpPr>
          <p:cNvPr id="10" name="Conector reto 9"/>
          <p:cNvCxnSpPr/>
          <p:nvPr/>
        </p:nvCxnSpPr>
        <p:spPr>
          <a:xfrm>
            <a:off x="0" y="6165304"/>
            <a:ext cx="9135550" cy="0"/>
          </a:xfrm>
          <a:prstGeom prst="line">
            <a:avLst/>
          </a:prstGeom>
          <a:ln w="53975" cmpd="tri">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Seta para a direita listrada 5"/>
          <p:cNvSpPr/>
          <p:nvPr/>
        </p:nvSpPr>
        <p:spPr>
          <a:xfrm>
            <a:off x="3482380" y="3105541"/>
            <a:ext cx="1953716" cy="1080120"/>
          </a:xfrm>
          <a:prstGeom prst="stripedRightArrow">
            <a:avLst/>
          </a:prstGeom>
          <a:solidFill>
            <a:srgbClr val="0070C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5652120" y="3295793"/>
            <a:ext cx="2939113" cy="685059"/>
          </a:xfrm>
          <a:prstGeom prst="rect">
            <a:avLst/>
          </a:prstGeom>
        </p:spPr>
        <p:txBody>
          <a:bodyPr wrap="square">
            <a:spAutoFit/>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dirty="0" smtClean="0">
                <a:solidFill>
                  <a:srgbClr val="212121"/>
                </a:solidFill>
                <a:latin typeface="inherit"/>
                <a:ea typeface="Times New Roman" panose="02020603050405020304" pitchFamily="18" charset="0"/>
                <a:cs typeface="Courier New" panose="02070309020205020404" pitchFamily="49" charset="0"/>
              </a:rPr>
              <a:t>COMMUNITY </a:t>
            </a:r>
            <a:r>
              <a:rPr lang="pt-BR" dirty="0">
                <a:solidFill>
                  <a:srgbClr val="212121"/>
                </a:solidFill>
                <a:latin typeface="inherit"/>
                <a:ea typeface="Times New Roman" panose="02020603050405020304" pitchFamily="18" charset="0"/>
                <a:cs typeface="Courier New" panose="02070309020205020404" pitchFamily="49" charset="0"/>
              </a:rPr>
              <a:t>LEADERS ACTIVE IN </a:t>
            </a:r>
            <a:r>
              <a:rPr lang="pt-BR" dirty="0" smtClean="0">
                <a:solidFill>
                  <a:srgbClr val="212121"/>
                </a:solidFill>
                <a:latin typeface="inherit"/>
                <a:ea typeface="Times New Roman" panose="02020603050405020304" pitchFamily="18" charset="0"/>
                <a:cs typeface="Courier New" panose="02070309020205020404" pitchFamily="49" charset="0"/>
              </a:rPr>
              <a:t>THE REGION</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lipse 2"/>
          <p:cNvSpPr/>
          <p:nvPr/>
        </p:nvSpPr>
        <p:spPr>
          <a:xfrm>
            <a:off x="674068" y="2772947"/>
            <a:ext cx="2592288" cy="1763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200" dirty="0" smtClean="0"/>
              <a:t>EIA</a:t>
            </a:r>
            <a:endParaRPr lang="pt-BR" sz="7200" dirty="0"/>
          </a:p>
        </p:txBody>
      </p:sp>
    </p:spTree>
    <p:extLst>
      <p:ext uri="{BB962C8B-B14F-4D97-AF65-F5344CB8AC3E}">
        <p14:creationId xmlns:p14="http://schemas.microsoft.com/office/powerpoint/2010/main" val="4011977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ü"/>
          <p:cNvPicPr>
            <a:picLocks noChangeAspect="1" noChangeArrowheads="1"/>
          </p:cNvPicPr>
          <p:nvPr/>
        </p:nvPicPr>
        <p:blipFill>
          <a:blip r:embed="rId3" cstate="print">
            <a:clrChange>
              <a:clrFrom>
                <a:srgbClr val="089165"/>
              </a:clrFrom>
              <a:clrTo>
                <a:srgbClr val="089165">
                  <a:alpha val="0"/>
                </a:srgbClr>
              </a:clrTo>
            </a:clrChange>
            <a:extLst>
              <a:ext uri="{28A0092B-C50C-407E-A947-70E740481C1C}">
                <a14:useLocalDpi xmlns:a14="http://schemas.microsoft.com/office/drawing/2010/main" val="0"/>
              </a:ext>
            </a:extLst>
          </a:blip>
          <a:srcRect r="72227"/>
          <a:stretch>
            <a:fillRect/>
          </a:stretch>
        </p:blipFill>
        <p:spPr bwMode="auto">
          <a:xfrm>
            <a:off x="7700388" y="6006054"/>
            <a:ext cx="1435162" cy="82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6"/>
          <p:cNvSpPr>
            <a:spLocks noGrp="1"/>
          </p:cNvSpPr>
          <p:nvPr>
            <p:ph type="title"/>
          </p:nvPr>
        </p:nvSpPr>
        <p:spPr>
          <a:xfrm>
            <a:off x="1043608" y="161332"/>
            <a:ext cx="8070062" cy="990600"/>
          </a:xfrm>
        </p:spPr>
        <p:txBody>
          <a:bodyPr vert="horz" anchor="ctr">
            <a:normAutofit fontScale="90000"/>
          </a:bodyPr>
          <a:lstStyle/>
          <a:p>
            <a:r>
              <a:rPr lang="en-US" dirty="0" smtClean="0"/>
              <a:t>How meetings happen</a:t>
            </a:r>
            <a:br>
              <a:rPr lang="en-US" dirty="0" smtClean="0"/>
            </a:br>
            <a:endParaRPr lang="pt-BR" dirty="0"/>
          </a:p>
        </p:txBody>
      </p:sp>
      <p:pic>
        <p:nvPicPr>
          <p:cNvPr id="4" name="Espaço Reservado para Conteúdo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8451" y="6161442"/>
            <a:ext cx="1894474" cy="599423"/>
          </a:xfr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 y="-27384"/>
            <a:ext cx="1041384" cy="1179316"/>
          </a:xfrm>
          <a:prstGeom prst="rect">
            <a:avLst/>
          </a:prstGeom>
        </p:spPr>
      </p:pic>
      <p:cxnSp>
        <p:nvCxnSpPr>
          <p:cNvPr id="10" name="Conector reto 9"/>
          <p:cNvCxnSpPr/>
          <p:nvPr/>
        </p:nvCxnSpPr>
        <p:spPr>
          <a:xfrm>
            <a:off x="0" y="6165304"/>
            <a:ext cx="9135550" cy="0"/>
          </a:xfrm>
          <a:prstGeom prst="line">
            <a:avLst/>
          </a:prstGeom>
          <a:ln w="53975" cmpd="tri">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185468" y="1899680"/>
            <a:ext cx="5832648" cy="1323439"/>
          </a:xfrm>
          <a:prstGeom prst="rect">
            <a:avLst/>
          </a:prstGeom>
          <a:noFill/>
        </p:spPr>
        <p:txBody>
          <a:bodyPr wrap="square" rtlCol="0">
            <a:spAutoFit/>
          </a:bodyPr>
          <a:lstStyle/>
          <a:p>
            <a:r>
              <a:rPr lang="pt-BR" sz="2000" dirty="0" smtClean="0"/>
              <a:t>PRESENTS</a:t>
            </a:r>
          </a:p>
          <a:p>
            <a:pPr>
              <a:buFont typeface="Arial" pitchFamily="34" charset="0"/>
              <a:buChar char="•"/>
            </a:pPr>
            <a:r>
              <a:rPr lang="pt-BR" sz="2000" dirty="0" smtClean="0"/>
              <a:t> </a:t>
            </a:r>
            <a:r>
              <a:rPr lang="en-US" sz="2000" dirty="0"/>
              <a:t>IEMA </a:t>
            </a:r>
            <a:r>
              <a:rPr lang="en-US" sz="2000" dirty="0" smtClean="0"/>
              <a:t>STAFF </a:t>
            </a:r>
            <a:r>
              <a:rPr lang="en-US" sz="2000" dirty="0"/>
              <a:t>PRESENCE RESPONSIBLE FOR THE ANALYSIS OF THE CONDITIONS OF EACH PART OF </a:t>
            </a:r>
            <a:r>
              <a:rPr lang="en-US" sz="2000" dirty="0" smtClean="0"/>
              <a:t>EIA;</a:t>
            </a:r>
            <a:endParaRPr lang="pt-BR" sz="2000" dirty="0"/>
          </a:p>
        </p:txBody>
      </p:sp>
      <p:sp>
        <p:nvSpPr>
          <p:cNvPr id="12" name="CaixaDeTexto 11"/>
          <p:cNvSpPr txBox="1"/>
          <p:nvPr/>
        </p:nvSpPr>
        <p:spPr>
          <a:xfrm>
            <a:off x="103986" y="3225050"/>
            <a:ext cx="5500224" cy="707886"/>
          </a:xfrm>
          <a:prstGeom prst="rect">
            <a:avLst/>
          </a:prstGeom>
          <a:noFill/>
        </p:spPr>
        <p:txBody>
          <a:bodyPr wrap="square" rtlCol="0">
            <a:spAutoFit/>
          </a:bodyPr>
          <a:lstStyle/>
          <a:p>
            <a:pPr>
              <a:buFont typeface="Arial" pitchFamily="34" charset="0"/>
              <a:buChar char="•"/>
            </a:pPr>
            <a:r>
              <a:rPr lang="pt-BR" sz="2000" dirty="0" smtClean="0"/>
              <a:t> </a:t>
            </a:r>
            <a:r>
              <a:rPr lang="en-US" sz="2000" dirty="0"/>
              <a:t>MANAGES THE PUBLIC HEALTH SECTOR, PUBLIC SECURITY AND </a:t>
            </a:r>
            <a:r>
              <a:rPr lang="en-US" sz="2000" dirty="0" smtClean="0"/>
              <a:t>ENVIRONMENT;</a:t>
            </a:r>
            <a:endParaRPr lang="pt-BR" sz="2000" dirty="0">
              <a:solidFill>
                <a:srgbClr val="FF0000"/>
              </a:solidFill>
            </a:endParaRPr>
          </a:p>
        </p:txBody>
      </p:sp>
      <p:sp>
        <p:nvSpPr>
          <p:cNvPr id="13" name="CaixaDeTexto 12"/>
          <p:cNvSpPr txBox="1"/>
          <p:nvPr/>
        </p:nvSpPr>
        <p:spPr>
          <a:xfrm>
            <a:off x="82129" y="3886043"/>
            <a:ext cx="8171589" cy="1631216"/>
          </a:xfrm>
          <a:prstGeom prst="rect">
            <a:avLst/>
          </a:prstGeom>
          <a:noFill/>
        </p:spPr>
        <p:txBody>
          <a:bodyPr wrap="square" rtlCol="0">
            <a:spAutoFit/>
          </a:bodyPr>
          <a:lstStyle/>
          <a:p>
            <a:pPr>
              <a:buFont typeface="Arial" pitchFamily="34" charset="0"/>
              <a:buChar char="•"/>
            </a:pPr>
            <a:r>
              <a:rPr lang="pt-BR" sz="2000" dirty="0" smtClean="0"/>
              <a:t> </a:t>
            </a:r>
            <a:r>
              <a:rPr lang="en-US" sz="2000" dirty="0" smtClean="0"/>
              <a:t>CONSULTANTS;</a:t>
            </a:r>
          </a:p>
          <a:p>
            <a:pPr>
              <a:buFont typeface="Arial" pitchFamily="34" charset="0"/>
              <a:buChar char="•"/>
            </a:pPr>
            <a:r>
              <a:rPr lang="en-US" sz="2000" dirty="0" smtClean="0"/>
              <a:t> COMMUNITY </a:t>
            </a:r>
            <a:r>
              <a:rPr lang="en-US" sz="2000" dirty="0"/>
              <a:t>REPRESENTATIVES </a:t>
            </a:r>
            <a:r>
              <a:rPr lang="en-US" sz="2000" dirty="0" smtClean="0"/>
              <a:t>AFFECTED;</a:t>
            </a:r>
          </a:p>
          <a:p>
            <a:pPr>
              <a:buFont typeface="Arial" pitchFamily="34" charset="0"/>
              <a:buChar char="•"/>
            </a:pPr>
            <a:r>
              <a:rPr lang="en-US" sz="2000" dirty="0"/>
              <a:t> </a:t>
            </a:r>
            <a:r>
              <a:rPr lang="en-US" sz="2000" dirty="0" smtClean="0"/>
              <a:t>MUNICIPAL GOVERNMENT;</a:t>
            </a:r>
          </a:p>
          <a:p>
            <a:pPr>
              <a:buFont typeface="Arial" pitchFamily="34" charset="0"/>
              <a:buChar char="•"/>
            </a:pPr>
            <a:r>
              <a:rPr lang="en-US" sz="2000" dirty="0" smtClean="0"/>
              <a:t> AND </a:t>
            </a:r>
            <a:r>
              <a:rPr lang="en-US" sz="2000" dirty="0"/>
              <a:t>EVENTUALLY SOME GUEST WHEN THE AGENDA INVOLVES CONDITIONING THAT HAS MORE </a:t>
            </a:r>
            <a:r>
              <a:rPr lang="en-US" sz="2000" dirty="0" smtClean="0"/>
              <a:t>ACTORS.</a:t>
            </a:r>
            <a:endParaRPr lang="pt-BR" sz="2000" dirty="0">
              <a:solidFill>
                <a:srgbClr val="FF0000"/>
              </a:solidFill>
            </a:endParaRPr>
          </a:p>
        </p:txBody>
      </p:sp>
      <p:pic>
        <p:nvPicPr>
          <p:cNvPr id="14" name="Imagem 13" descr="ThinkingPeeps.jpg"/>
          <p:cNvPicPr>
            <a:picLocks noChangeAspect="1"/>
          </p:cNvPicPr>
          <p:nvPr/>
        </p:nvPicPr>
        <p:blipFill>
          <a:blip r:embed="rId6" cstate="print"/>
          <a:stretch>
            <a:fillRect/>
          </a:stretch>
        </p:blipFill>
        <p:spPr>
          <a:xfrm>
            <a:off x="5914777" y="1867833"/>
            <a:ext cx="2918290" cy="2114638"/>
          </a:xfrm>
          <a:prstGeom prst="rect">
            <a:avLst/>
          </a:prstGeom>
        </p:spPr>
      </p:pic>
    </p:spTree>
    <p:extLst>
      <p:ext uri="{BB962C8B-B14F-4D97-AF65-F5344CB8AC3E}">
        <p14:creationId xmlns:p14="http://schemas.microsoft.com/office/powerpoint/2010/main" val="534522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ü"/>
          <p:cNvPicPr>
            <a:picLocks noChangeAspect="1" noChangeArrowheads="1"/>
          </p:cNvPicPr>
          <p:nvPr/>
        </p:nvPicPr>
        <p:blipFill>
          <a:blip r:embed="rId3" cstate="print">
            <a:clrChange>
              <a:clrFrom>
                <a:srgbClr val="089165"/>
              </a:clrFrom>
              <a:clrTo>
                <a:srgbClr val="089165">
                  <a:alpha val="0"/>
                </a:srgbClr>
              </a:clrTo>
            </a:clrChange>
            <a:extLst>
              <a:ext uri="{28A0092B-C50C-407E-A947-70E740481C1C}">
                <a14:useLocalDpi xmlns:a14="http://schemas.microsoft.com/office/drawing/2010/main" val="0"/>
              </a:ext>
            </a:extLst>
          </a:blip>
          <a:srcRect r="72227"/>
          <a:stretch>
            <a:fillRect/>
          </a:stretch>
        </p:blipFill>
        <p:spPr bwMode="auto">
          <a:xfrm>
            <a:off x="7700388" y="6006054"/>
            <a:ext cx="1435162" cy="82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6"/>
          <p:cNvSpPr>
            <a:spLocks noGrp="1"/>
          </p:cNvSpPr>
          <p:nvPr>
            <p:ph type="title"/>
          </p:nvPr>
        </p:nvSpPr>
        <p:spPr>
          <a:xfrm>
            <a:off x="1043608" y="161332"/>
            <a:ext cx="8070062" cy="990600"/>
          </a:xfrm>
        </p:spPr>
        <p:txBody>
          <a:bodyPr vert="horz" anchor="ctr">
            <a:normAutofit fontScale="90000"/>
          </a:bodyPr>
          <a:lstStyle/>
          <a:p>
            <a:r>
              <a:rPr lang="en-US" dirty="0" smtClean="0"/>
              <a:t>Objective</a:t>
            </a:r>
            <a:br>
              <a:rPr lang="en-US" dirty="0" smtClean="0"/>
            </a:br>
            <a:endParaRPr lang="pt-BR" dirty="0"/>
          </a:p>
        </p:txBody>
      </p:sp>
      <p:pic>
        <p:nvPicPr>
          <p:cNvPr id="4" name="Espaço Reservado para Conteúdo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8451" y="6161442"/>
            <a:ext cx="1894474" cy="599423"/>
          </a:xfr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 y="-27384"/>
            <a:ext cx="1041384" cy="1179316"/>
          </a:xfrm>
          <a:prstGeom prst="rect">
            <a:avLst/>
          </a:prstGeom>
        </p:spPr>
      </p:pic>
      <p:cxnSp>
        <p:nvCxnSpPr>
          <p:cNvPr id="10" name="Conector reto 9"/>
          <p:cNvCxnSpPr/>
          <p:nvPr/>
        </p:nvCxnSpPr>
        <p:spPr>
          <a:xfrm>
            <a:off x="0" y="6165304"/>
            <a:ext cx="9135550" cy="0"/>
          </a:xfrm>
          <a:prstGeom prst="line">
            <a:avLst/>
          </a:prstGeom>
          <a:ln w="53975" cmpd="tri">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364285" y="1462986"/>
            <a:ext cx="8406979" cy="5016758"/>
          </a:xfrm>
          <a:prstGeom prst="rect">
            <a:avLst/>
          </a:prstGeom>
          <a:noFill/>
        </p:spPr>
        <p:txBody>
          <a:bodyPr wrap="square" rtlCol="0">
            <a:spAutoFit/>
          </a:bodyPr>
          <a:lstStyle/>
          <a:p>
            <a:r>
              <a:rPr lang="en-US" sz="2000" dirty="0"/>
              <a:t>COMMISSION SHALL MONITOR THE FULFILLMENT OF ALL CONDITIONS RELATED TO THE LICENSING PROCESS OF THE PROJECT AND NOT ONLY THE RELEVANT CONDITIONING FACTORS TO HUMAN ENVIRONMENT. </a:t>
            </a:r>
            <a:endParaRPr lang="en-US" sz="2000" dirty="0" smtClean="0"/>
          </a:p>
          <a:p>
            <a:endParaRPr lang="en-US" sz="2000" b="1" dirty="0" smtClean="0">
              <a:solidFill>
                <a:srgbClr val="FF0000"/>
              </a:solidFill>
            </a:endParaRPr>
          </a:p>
          <a:p>
            <a:r>
              <a:rPr lang="en-US" sz="2000" b="1" dirty="0">
                <a:solidFill>
                  <a:srgbClr val="FF0000"/>
                </a:solidFill>
              </a:rPr>
              <a:t>DESPITE THE NOT DELIBERATIVE CHARACTER OF THE MEETINGS, DEMONSTRATIONS AND RECOMMENDATIONS FROM THEM ARE ANALYZED BY IEMA, CONTRIBUTING TO TAKE TECHNICAL AND ADMINISTRATIVE DECISIONS. </a:t>
            </a:r>
            <a:endParaRPr lang="pt-BR" sz="2000" b="1" dirty="0">
              <a:solidFill>
                <a:srgbClr val="FF0000"/>
              </a:solidFill>
            </a:endParaRPr>
          </a:p>
          <a:p>
            <a:endParaRPr lang="pt-BR" sz="2000" dirty="0"/>
          </a:p>
          <a:p>
            <a:r>
              <a:rPr lang="en-US" sz="2000" dirty="0" smtClean="0"/>
              <a:t>THE </a:t>
            </a:r>
            <a:r>
              <a:rPr lang="en-US" sz="2000" dirty="0"/>
              <a:t>DISCUSSIONS HELD IN THE COMMITTEES HAVE AN EDUCATIONAL CHARACTER, BECAUSE WHERE BEFORE, THE PREDOMINANT SUBJECTS WERE EMPLOYMENT AND INCOME, JOBS AND QUALIFICATION FOR LOCAL RESIDENTS, CURRENTLY DISCUSSIONS INVOLVING ATMOSPHERIC MONITORING, BIOTIC, WATER, AND SANITATION OF COASTAL LAGOONS AND OTHERS HAVE BECOME THE FOCUS OF COMMUNITY DISCUSSIONS. </a:t>
            </a:r>
            <a:endParaRPr lang="pt-BR" sz="2000" dirty="0"/>
          </a:p>
          <a:p>
            <a:endParaRPr lang="pt-BR" sz="2000" dirty="0"/>
          </a:p>
        </p:txBody>
      </p:sp>
    </p:spTree>
    <p:extLst>
      <p:ext uri="{BB962C8B-B14F-4D97-AF65-F5344CB8AC3E}">
        <p14:creationId xmlns:p14="http://schemas.microsoft.com/office/powerpoint/2010/main" val="29091935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8858</TotalTime>
  <Words>672</Words>
  <Application>Microsoft Office PowerPoint</Application>
  <PresentationFormat>Apresentação na tela (4:3)</PresentationFormat>
  <Paragraphs>107</Paragraphs>
  <Slides>13</Slides>
  <Notes>13</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13</vt:i4>
      </vt:variant>
    </vt:vector>
  </HeadingPairs>
  <TitlesOfParts>
    <vt:vector size="23" baseType="lpstr">
      <vt:lpstr>Arial</vt:lpstr>
      <vt:lpstr>Arial Rounded MT Bold</vt:lpstr>
      <vt:lpstr>Calibri</vt:lpstr>
      <vt:lpstr>Courier New</vt:lpstr>
      <vt:lpstr>inherit</vt:lpstr>
      <vt:lpstr>Times New Roman</vt:lpstr>
      <vt:lpstr>Tw Cen MT</vt:lpstr>
      <vt:lpstr>Wingdings</vt:lpstr>
      <vt:lpstr>Wingdings 2</vt:lpstr>
      <vt:lpstr>Mediano</vt:lpstr>
      <vt:lpstr>Apresentação do PowerPoint</vt:lpstr>
      <vt:lpstr>Espírito Santo State - Brazil</vt:lpstr>
      <vt:lpstr>Legal Aspects on Environmental License Grant</vt:lpstr>
      <vt:lpstr>Social Participation according to the Law</vt:lpstr>
      <vt:lpstr>Why change?</vt:lpstr>
      <vt:lpstr>How to change? </vt:lpstr>
      <vt:lpstr>Methodology</vt:lpstr>
      <vt:lpstr>How meetings happen </vt:lpstr>
      <vt:lpstr>Objective </vt:lpstr>
      <vt:lpstr>Results and Learning </vt:lpstr>
      <vt:lpstr>Results and Learning </vt:lpstr>
      <vt:lpstr>Conclusion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Fernanda Veronez</dc:creator>
  <cp:lastModifiedBy>Giulianna Calmon</cp:lastModifiedBy>
  <cp:revision>190</cp:revision>
  <dcterms:created xsi:type="dcterms:W3CDTF">2015-03-23T11:58:27Z</dcterms:created>
  <dcterms:modified xsi:type="dcterms:W3CDTF">2015-04-21T07:22:51Z</dcterms:modified>
</cp:coreProperties>
</file>