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3" r:id="rId2"/>
  </p:sldMasterIdLst>
  <p:notesMasterIdLst>
    <p:notesMasterId r:id="rId13"/>
  </p:notesMasterIdLst>
  <p:handoutMasterIdLst>
    <p:handoutMasterId r:id="rId14"/>
  </p:handoutMasterIdLst>
  <p:sldIdLst>
    <p:sldId id="296" r:id="rId3"/>
    <p:sldId id="369" r:id="rId4"/>
    <p:sldId id="366" r:id="rId5"/>
    <p:sldId id="364" r:id="rId6"/>
    <p:sldId id="324" r:id="rId7"/>
    <p:sldId id="367" r:id="rId8"/>
    <p:sldId id="371" r:id="rId9"/>
    <p:sldId id="370" r:id="rId10"/>
    <p:sldId id="357" r:id="rId11"/>
    <p:sldId id="349" r:id="rId1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FF99"/>
    <a:srgbClr val="99FF99"/>
    <a:srgbClr val="A66816"/>
    <a:srgbClr val="006600"/>
    <a:srgbClr val="33CC33"/>
    <a:srgbClr val="008000"/>
    <a:srgbClr val="005489"/>
    <a:srgbClr val="B2BE2C"/>
    <a:srgbClr val="8D9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9" autoAdjust="0"/>
    <p:restoredTop sz="93567" autoAdjust="0"/>
  </p:normalViewPr>
  <p:slideViewPr>
    <p:cSldViewPr>
      <p:cViewPr>
        <p:scale>
          <a:sx n="80" d="100"/>
          <a:sy n="80" d="100"/>
        </p:scale>
        <p:origin x="-73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4"/>
    </p:cViewPr>
  </p:sorter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3F8358-06E0-42CC-912E-150795A62BA8}" type="datetimeFigureOut">
              <a:rPr lang="fi-FI"/>
              <a:pPr>
                <a:defRPr/>
              </a:pPr>
              <a:t>22.4.2015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1F0636-E067-4495-8702-B0572AACD88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941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940587-FC50-420A-B9AB-BE00513C30DE}" type="datetimeFigureOut">
              <a:rPr lang="fi-FI"/>
              <a:pPr>
                <a:defRPr/>
              </a:pPr>
              <a:t>22.4.2015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BCE6BC-1271-45D0-8E80-C6622948F2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586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Psychologist</a:t>
            </a:r>
            <a:r>
              <a:rPr lang="fi-FI" dirty="0" smtClean="0"/>
              <a:t>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consultant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CE6BC-1271-45D0-8E80-C6622948F278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77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CE6BC-1271-45D0-8E80-C6622948F278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54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old</a:t>
            </a:r>
            <a:r>
              <a:rPr lang="fi-FI" dirty="0" smtClean="0"/>
              <a:t> data </a:t>
            </a:r>
            <a:r>
              <a:rPr lang="fi-FI" dirty="0" err="1" smtClean="0"/>
              <a:t>indicates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 and </a:t>
            </a:r>
            <a:r>
              <a:rPr lang="fi-FI" dirty="0" err="1" smtClean="0"/>
              <a:t>progress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CE6BC-1271-45D0-8E80-C6622948F278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54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CE6BC-1271-45D0-8E80-C6622948F278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68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CE6BC-1271-45D0-8E80-C6622948F278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12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one for the tram project and another one against it, </a:t>
            </a:r>
            <a:r>
              <a:rPr lang="en-US" sz="2400" dirty="0" smtClean="0"/>
              <a:t>The supporting group has been especially active in debating and sharing of information related to tramways</a:t>
            </a:r>
            <a:r>
              <a:rPr lang="en-US" sz="2400" dirty="0" smtClean="0"/>
              <a:t>.   Social media </a:t>
            </a:r>
            <a:r>
              <a:rPr lang="fi-FI" sz="2400" dirty="0" err="1" smtClean="0"/>
              <a:t>Offers</a:t>
            </a:r>
            <a:r>
              <a:rPr lang="fi-FI" sz="2400" dirty="0" smtClean="0"/>
              <a:t> </a:t>
            </a:r>
            <a:r>
              <a:rPr lang="fi-FI" sz="2400" dirty="0" err="1" smtClean="0"/>
              <a:t>people</a:t>
            </a:r>
            <a:r>
              <a:rPr lang="fi-FI" sz="2400" dirty="0" smtClean="0"/>
              <a:t> </a:t>
            </a:r>
            <a:r>
              <a:rPr lang="fi-FI" sz="2400" dirty="0" err="1" smtClean="0"/>
              <a:t>easy</a:t>
            </a:r>
            <a:r>
              <a:rPr lang="fi-FI" sz="2400" dirty="0" smtClean="0"/>
              <a:t> </a:t>
            </a:r>
            <a:r>
              <a:rPr lang="fi-FI" sz="2400" dirty="0" err="1" smtClean="0"/>
              <a:t>way</a:t>
            </a:r>
            <a:r>
              <a:rPr lang="fi-FI" sz="2400" dirty="0" smtClean="0"/>
              <a:t> to </a:t>
            </a:r>
            <a:r>
              <a:rPr lang="fi-FI" sz="2400" dirty="0" err="1" smtClean="0"/>
              <a:t>give</a:t>
            </a:r>
            <a:r>
              <a:rPr lang="fi-FI" sz="2400" dirty="0" smtClean="0"/>
              <a:t> feedback </a:t>
            </a:r>
            <a:r>
              <a:rPr lang="fi-FI" sz="2400" dirty="0" err="1" smtClean="0"/>
              <a:t>or</a:t>
            </a:r>
            <a:r>
              <a:rPr lang="fi-FI" sz="2400" dirty="0" smtClean="0"/>
              <a:t> </a:t>
            </a:r>
            <a:r>
              <a:rPr lang="fi-FI" sz="2400" dirty="0" err="1" smtClean="0"/>
              <a:t>ask</a:t>
            </a:r>
            <a:endParaRPr lang="fi-FI" sz="24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A0D1-8C55-47C1-95D9-ACC2E6E556C1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44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A0D1-8C55-47C1-95D9-ACC2E6E556C1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44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participation methods can be divided into four groups according to their main purpose: information sharing, data collecting, communication, and cooperation.</a:t>
            </a:r>
            <a:endParaRPr lang="fi-FI" b="0" baseline="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2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NESS_Title_f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08613"/>
            <a:ext cx="12604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838"/>
            <a:ext cx="8031163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tsikko 24"/>
          <p:cNvSpPr>
            <a:spLocks noGrp="1"/>
          </p:cNvSpPr>
          <p:nvPr>
            <p:ph type="title"/>
          </p:nvPr>
        </p:nvSpPr>
        <p:spPr>
          <a:xfrm>
            <a:off x="1187624" y="833340"/>
            <a:ext cx="6552728" cy="2003342"/>
          </a:xfr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1187625" y="5085185"/>
            <a:ext cx="6120680" cy="1224136"/>
          </a:xfrm>
        </p:spPr>
        <p:txBody>
          <a:bodyPr lIns="0" tIns="0" rIns="0" bIns="0" anchor="ctr">
            <a:noAutofit/>
          </a:bodyPr>
          <a:lstStyle>
            <a:lvl1pPr>
              <a:defRPr sz="1400" baseline="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7964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8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644650"/>
            <a:ext cx="3881437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9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2869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8692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3376800"/>
            <a:ext cx="3661200" cy="900000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3376799"/>
            <a:ext cx="3881437" cy="2332800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1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644650"/>
            <a:ext cx="3881437" cy="1954213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751263"/>
            <a:ext cx="3881437" cy="1955800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51200" y="1645200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1200" y="1645200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2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651200" y="3751200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51200" y="1645200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1200" y="1645200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51200" y="3752263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2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6696000" y="3751200"/>
            <a:ext cx="18396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651200" y="3751200"/>
            <a:ext cx="18396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512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960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6" name="Rectangle 15"/>
          <p:cNvSpPr/>
          <p:nvPr userDrawn="1"/>
        </p:nvSpPr>
        <p:spPr>
          <a:xfrm>
            <a:off x="4651200" y="1655763"/>
            <a:ext cx="3884400" cy="195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1200" y="1645200"/>
            <a:ext cx="38844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2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696000" y="1644650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51200" y="1644650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512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96000" y="3752263"/>
            <a:ext cx="1839600" cy="19548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6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525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NESS_o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270000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83460" y="620610"/>
            <a:ext cx="7056980" cy="7201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9" name="Tekstin paikkamerkki 54"/>
          <p:cNvSpPr>
            <a:spLocks noGrp="1"/>
          </p:cNvSpPr>
          <p:nvPr>
            <p:ph type="body" sz="quarter" idx="13"/>
          </p:nvPr>
        </p:nvSpPr>
        <p:spPr>
          <a:xfrm>
            <a:off x="684213" y="1412720"/>
            <a:ext cx="7059479" cy="496869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5pPr marL="623888" indent="-174625">
              <a:lnSpc>
                <a:spcPct val="100000"/>
              </a:lnSpc>
              <a:defRPr sz="18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4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2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22.42015</a:t>
            </a:r>
            <a:endParaRPr lang="fi-FI" dirty="0"/>
          </a:p>
        </p:txBody>
      </p:sp>
      <p:sp>
        <p:nvSpPr>
          <p:cNvPr id="6" name="Dian numeron paikkamerkki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F85B-3C5D-4A1E-9EF6-BEAA1425764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Anne Vehmas </a:t>
            </a:r>
            <a:r>
              <a:rPr lang="fi-FI" err="1"/>
              <a:t>Ramboll</a:t>
            </a:r>
            <a:r>
              <a:rPr lang="fi-FI"/>
              <a:t> Finland Oy</a:t>
            </a:r>
          </a:p>
          <a:p>
            <a:pPr>
              <a:defRPr/>
            </a:pPr>
            <a:endParaRPr lang="fi-FI"/>
          </a:p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186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8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7538" y="452439"/>
            <a:ext cx="7913687" cy="984885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bmkFldAddDate04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457200" eaLnBrk="0" hangingPunct="0">
              <a:spcBef>
                <a:spcPts val="480"/>
              </a:spcBef>
              <a:spcAft>
                <a:spcPts val="0"/>
              </a:spcAft>
            </a:pPr>
            <a:endParaRPr lang="en-GB" sz="800" cap="all" dirty="0" smtClean="0">
              <a:solidFill>
                <a:srgbClr val="FFFFFF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bmkFldAddPresentationTitle04"/>
          <p:cNvSpPr txBox="1"/>
          <p:nvPr userDrawn="1"/>
        </p:nvSpPr>
        <p:spPr bwMode="auto">
          <a:xfrm>
            <a:off x="4569750" y="61281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457200" eaLnBrk="0" hangingPunct="0">
              <a:spcBef>
                <a:spcPts val="480"/>
              </a:spcBef>
              <a:spcAft>
                <a:spcPts val="0"/>
              </a:spcAft>
            </a:pPr>
            <a:endParaRPr lang="en-GB" sz="800" cap="all" dirty="0" smtClean="0">
              <a:solidFill>
                <a:srgbClr val="FFFFFF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0" name="Picture 9" descr="Logo neg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600" y="6159600"/>
            <a:ext cx="1242000" cy="2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0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NESS_o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270000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83460" y="620610"/>
            <a:ext cx="7056980" cy="7201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9" name="Tekstin paikkamerkki 54"/>
          <p:cNvSpPr>
            <a:spLocks noGrp="1"/>
          </p:cNvSpPr>
          <p:nvPr>
            <p:ph type="body" sz="quarter" idx="13"/>
          </p:nvPr>
        </p:nvSpPr>
        <p:spPr>
          <a:xfrm>
            <a:off x="684213" y="1412720"/>
            <a:ext cx="7059479" cy="496869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5pPr marL="623888" indent="-174625">
              <a:lnSpc>
                <a:spcPct val="100000"/>
              </a:lnSpc>
              <a:defRPr sz="18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4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22"/>
          <p:cNvSpPr>
            <a:spLocks noGrp="1"/>
          </p:cNvSpPr>
          <p:nvPr>
            <p:ph type="dt" sz="half" idx="14"/>
          </p:nvPr>
        </p:nvSpPr>
        <p:spPr>
          <a:xfrm rot="16200000">
            <a:off x="-234389" y="6434695"/>
            <a:ext cx="683095" cy="14446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i-FI" dirty="0" smtClean="0"/>
              <a:t>22.42015</a:t>
            </a:r>
            <a:endParaRPr lang="fi-FI" dirty="0"/>
          </a:p>
        </p:txBody>
      </p:sp>
      <p:sp>
        <p:nvSpPr>
          <p:cNvPr id="6" name="Dian numeron paikkamerkki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F85B-3C5D-4A1E-9EF6-BEAA1425764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6"/>
          </p:nvPr>
        </p:nvSpPr>
        <p:spPr>
          <a:xfrm rot="16200000">
            <a:off x="-1342231" y="4588669"/>
            <a:ext cx="2895600" cy="144462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dirty="0"/>
              <a:t>Anne Vehmas Ramboll Finland Oy</a:t>
            </a:r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157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6"/>
          </p:nvPr>
        </p:nvSpPr>
        <p:spPr>
          <a:xfrm rot="16200000">
            <a:off x="-1342231" y="4588669"/>
            <a:ext cx="2895600" cy="144462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Anne Vehmas </a:t>
            </a:r>
            <a:r>
              <a:rPr lang="fi-FI" err="1"/>
              <a:t>Ramboll</a:t>
            </a:r>
            <a:r>
              <a:rPr lang="fi-FI"/>
              <a:t> Finland Oy</a:t>
            </a:r>
          </a:p>
          <a:p>
            <a:pPr>
              <a:defRPr/>
            </a:pPr>
            <a:endParaRPr lang="fi-FI"/>
          </a:p>
          <a:p>
            <a:pPr>
              <a:defRPr/>
            </a:pPr>
            <a:endParaRPr lang="fi-FI"/>
          </a:p>
        </p:txBody>
      </p:sp>
      <p:sp>
        <p:nvSpPr>
          <p:cNvPr id="4" name="Dian numeron paikkamerkki 24"/>
          <p:cNvSpPr>
            <a:spLocks noGrp="1"/>
          </p:cNvSpPr>
          <p:nvPr>
            <p:ph type="sldNum" sz="quarter" idx="15"/>
          </p:nvPr>
        </p:nvSpPr>
        <p:spPr>
          <a:xfrm>
            <a:off x="179388" y="6376988"/>
            <a:ext cx="255587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F85B-3C5D-4A1E-9EF6-BEAA1425764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61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6"/>
          </p:nvPr>
        </p:nvSpPr>
        <p:spPr>
          <a:xfrm rot="16200000">
            <a:off x="-1342231" y="4588669"/>
            <a:ext cx="2895600" cy="144462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dirty="0"/>
              <a:t>Anne Vehmas </a:t>
            </a:r>
            <a:r>
              <a:rPr lang="fi-FI" dirty="0" err="1"/>
              <a:t>Ramboll</a:t>
            </a:r>
            <a:r>
              <a:rPr lang="fi-FI" dirty="0"/>
              <a:t> Finland Oy</a:t>
            </a:r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  <p:sp>
        <p:nvSpPr>
          <p:cNvPr id="6" name="Päivämäärän paikkamerkki 22"/>
          <p:cNvSpPr>
            <a:spLocks noGrp="1"/>
          </p:cNvSpPr>
          <p:nvPr>
            <p:ph type="dt" sz="half" idx="14"/>
          </p:nvPr>
        </p:nvSpPr>
        <p:spPr>
          <a:xfrm rot="16200000">
            <a:off x="-191293" y="6477793"/>
            <a:ext cx="596900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22.4.2015</a:t>
            </a:r>
            <a:endParaRPr lang="fi-FI" dirty="0"/>
          </a:p>
        </p:txBody>
      </p:sp>
      <p:sp>
        <p:nvSpPr>
          <p:cNvPr id="7" name="Dian numeron paikkamerkki 24"/>
          <p:cNvSpPr>
            <a:spLocks noGrp="1"/>
          </p:cNvSpPr>
          <p:nvPr>
            <p:ph type="sldNum" sz="quarter" idx="15"/>
          </p:nvPr>
        </p:nvSpPr>
        <p:spPr>
          <a:xfrm>
            <a:off x="179388" y="6376988"/>
            <a:ext cx="255587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F85B-3C5D-4A1E-9EF6-BEAA1425764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15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7503-484D-4BF5-8451-2EA46FF79A07}" type="datetimeFigureOut">
              <a:rPr lang="fi-FI" smtClean="0"/>
              <a:pPr/>
              <a:t>22.4.2015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42EB-7042-4450-94B6-BFEC0ECB03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97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7538" y="452439"/>
            <a:ext cx="7913687" cy="476231"/>
          </a:xfrm>
        </p:spPr>
        <p:txBody>
          <a:bodyPr tIns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 smtClean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7538" y="943200"/>
            <a:ext cx="791368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fi-FI" noProof="0" smtClean="0"/>
              <a:t>Muokkaa alaotsikon perustyyliä napsautt.</a:t>
            </a:r>
            <a:endParaRPr lang="en-GB" noProof="0" smtClean="0"/>
          </a:p>
        </p:txBody>
      </p:sp>
      <p:sp>
        <p:nvSpPr>
          <p:cNvPr id="7" name="bmkFldAddDate02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457200" eaLnBrk="0" hangingPunct="0">
              <a:spcBef>
                <a:spcPts val="480"/>
              </a:spcBef>
              <a:spcAft>
                <a:spcPts val="0"/>
              </a:spcAft>
            </a:pPr>
            <a:endParaRPr lang="en-GB" sz="800" cap="all" dirty="0" smtClean="0">
              <a:solidFill>
                <a:srgbClr val="000000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bmkFldAddPresentationTitle02"/>
          <p:cNvSpPr txBox="1"/>
          <p:nvPr userDrawn="1"/>
        </p:nvSpPr>
        <p:spPr bwMode="auto">
          <a:xfrm>
            <a:off x="4569750" y="61281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457200" eaLnBrk="0" hangingPunct="0">
              <a:spcBef>
                <a:spcPts val="480"/>
              </a:spcBef>
              <a:spcAft>
                <a:spcPts val="0"/>
              </a:spcAft>
            </a:pPr>
            <a:endParaRPr lang="en-GB" sz="800" cap="all" dirty="0" smtClean="0">
              <a:solidFill>
                <a:srgbClr val="000000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9" descr="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600" y="6159600"/>
            <a:ext cx="1242000" cy="281337"/>
          </a:xfrm>
          <a:prstGeom prst="rect">
            <a:avLst/>
          </a:prstGeom>
        </p:spPr>
      </p:pic>
      <p:sp>
        <p:nvSpPr>
          <p:cNvPr id="11" name="Dian numeron paikkamerkki 5"/>
          <p:cNvSpPr txBox="1">
            <a:spLocks/>
          </p:cNvSpPr>
          <p:nvPr userDrawn="1"/>
        </p:nvSpPr>
        <p:spPr>
          <a:xfrm>
            <a:off x="179388" y="6376988"/>
            <a:ext cx="255587" cy="481012"/>
          </a:xfrm>
          <a:prstGeom prst="rect">
            <a:avLst/>
          </a:prstGeom>
        </p:spPr>
        <p:txBody>
          <a:bodyPr vert="horz" wrap="square" lIns="0" tIns="0" rIns="0" bIns="72000" numCol="1" rtlCol="0" anchor="b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B0F194A-57E6-4F60-9598-DB517BF9DDFC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5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2869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6920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7538" y="3313046"/>
            <a:ext cx="7913687" cy="475200"/>
          </a:xfrm>
        </p:spPr>
        <p:txBody>
          <a:bodyPr tIns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 smtClean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7538" y="3798000"/>
            <a:ext cx="791368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fi-FI" noProof="0" smtClean="0"/>
              <a:t>Muokkaa alaotsikon perustyyliä napsautt.</a:t>
            </a:r>
            <a:endParaRPr lang="en-GB" noProof="0" smtClean="0"/>
          </a:p>
        </p:txBody>
      </p:sp>
      <p:sp>
        <p:nvSpPr>
          <p:cNvPr id="9" name="bmkFldAddDate03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457200" eaLnBrk="0" hangingPunct="0">
              <a:spcBef>
                <a:spcPts val="480"/>
              </a:spcBef>
              <a:spcAft>
                <a:spcPts val="0"/>
              </a:spcAft>
            </a:pPr>
            <a:endParaRPr lang="en-GB" sz="800" cap="all" dirty="0" smtClean="0">
              <a:solidFill>
                <a:srgbClr val="000000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bmkFldAddPresentationTitle03"/>
          <p:cNvSpPr txBox="1"/>
          <p:nvPr userDrawn="1"/>
        </p:nvSpPr>
        <p:spPr bwMode="auto">
          <a:xfrm>
            <a:off x="4569750" y="61281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457200" eaLnBrk="0" hangingPunct="0">
              <a:spcBef>
                <a:spcPts val="480"/>
              </a:spcBef>
              <a:spcAft>
                <a:spcPts val="0"/>
              </a:spcAft>
            </a:pPr>
            <a:endParaRPr lang="en-GB" sz="800" cap="all" dirty="0" smtClean="0">
              <a:solidFill>
                <a:srgbClr val="000000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12" descr="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600" y="6159600"/>
            <a:ext cx="1242000" cy="2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3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51200" y="1645200"/>
            <a:ext cx="3880800" cy="4060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51200" y="1645200"/>
            <a:ext cx="3880800" cy="4060800"/>
          </a:xfrm>
          <a:solidFill>
            <a:schemeClr val="accent6"/>
          </a:solidFill>
        </p:spPr>
        <p:txBody>
          <a:bodyPr/>
          <a:lstStyle/>
          <a:p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44650"/>
            <a:ext cx="3879850" cy="40624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8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52438"/>
            <a:ext cx="7916862" cy="747712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1644650"/>
            <a:ext cx="7913687" cy="4062413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5.w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7796212" cy="912813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  <p:txBody>
          <a:bodyPr vert="horz" lIns="108000" tIns="0" rIns="0" bIns="0" rtlCol="0" anchor="t" anchorCtr="0">
            <a:noAutofit/>
          </a:bodyPr>
          <a:lstStyle/>
          <a:p>
            <a:r>
              <a:rPr lang="fi-FI" dirty="0" smtClean="0"/>
              <a:t>Compact and </a:t>
            </a:r>
            <a:br>
              <a:rPr lang="fi-FI" dirty="0" smtClean="0"/>
            </a:br>
            <a:r>
              <a:rPr lang="fi-FI" dirty="0" err="1" smtClean="0"/>
              <a:t>effective</a:t>
            </a:r>
            <a:r>
              <a:rPr lang="fi-FI" dirty="0" smtClean="0"/>
              <a:t> </a:t>
            </a:r>
            <a:r>
              <a:rPr lang="fi-FI" dirty="0" err="1" smtClean="0"/>
              <a:t>headline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16200000">
            <a:off x="-191293" y="6477793"/>
            <a:ext cx="596900" cy="144463"/>
          </a:xfrm>
          <a:prstGeom prst="rect">
            <a:avLst/>
          </a:prstGeom>
        </p:spPr>
        <p:txBody>
          <a:bodyPr vert="horz" lIns="10800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dirty="0" smtClean="0"/>
              <a:t>22.4.2015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16200000">
            <a:off x="-1342231" y="4588669"/>
            <a:ext cx="2895600" cy="1444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Anne Vehmas </a:t>
            </a:r>
            <a:r>
              <a:rPr lang="fi-FI" err="1"/>
              <a:t>Ramboll</a:t>
            </a:r>
            <a:r>
              <a:rPr lang="fi-FI"/>
              <a:t> Finland Oy</a:t>
            </a:r>
          </a:p>
          <a:p>
            <a:pPr>
              <a:defRPr/>
            </a:pPr>
            <a:endParaRPr lang="fi-FI"/>
          </a:p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9388" y="6376988"/>
            <a:ext cx="255587" cy="481012"/>
          </a:xfrm>
          <a:prstGeom prst="rect">
            <a:avLst/>
          </a:prstGeom>
        </p:spPr>
        <p:txBody>
          <a:bodyPr vert="horz" lIns="0" tIns="0" rIns="0" bIns="7200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CB0F194A-57E6-4F60-9598-DB517BF9DDF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84213" y="2133600"/>
            <a:ext cx="77755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4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81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lang="fi-FI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rtl="0" eaLnBrk="0" fontAlgn="base" hangingPunct="0">
        <a:lnSpc>
          <a:spcPts val="3000"/>
        </a:lnSpc>
        <a:spcBef>
          <a:spcPts val="1200"/>
        </a:spcBef>
        <a:spcAft>
          <a:spcPct val="0"/>
        </a:spcAft>
        <a:buFont typeface="Arial" charset="0"/>
        <a:buChar char="•"/>
        <a:defRPr lang="fi-FI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1800" indent="-2159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•"/>
        <a:defRPr lang="fi-FI" kern="12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215900"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63" indent="-180975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7538" y="452438"/>
            <a:ext cx="791686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smtClean="0"/>
              <a:t>Presentation title</a:t>
            </a:r>
            <a:br>
              <a:rPr lang="en-GB" noProof="0" smtClean="0"/>
            </a:br>
            <a:r>
              <a:rPr lang="en-GB" noProof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25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defTabSz="457200"/>
            <a:fld id="{31421AFA-3AE7-4CEA-BC9B-447859BED57B}" type="slidenum">
              <a:rPr lang="en-GB" smtClean="0">
                <a:solidFill>
                  <a:srgbClr val="000000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pPr defTabSz="457200"/>
              <a:t>‹#›</a:t>
            </a:fld>
            <a:endParaRPr lang="en-GB">
              <a:solidFill>
                <a:srgbClr val="000000"/>
              </a:solidFill>
              <a:latin typeface="Verdana" pitchFamily="34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644650"/>
            <a:ext cx="791368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 smtClean="0"/>
          </a:p>
        </p:txBody>
      </p:sp>
      <p:sp>
        <p:nvSpPr>
          <p:cNvPr id="7" name="bmkFldAddDate"/>
          <p:cNvSpPr txBox="1"/>
          <p:nvPr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457200" eaLnBrk="0" hangingPunct="0">
              <a:spcBef>
                <a:spcPts val="480"/>
              </a:spcBef>
              <a:spcAft>
                <a:spcPts val="0"/>
              </a:spcAft>
            </a:pPr>
            <a:endParaRPr lang="en-GB" sz="800" cap="all" dirty="0" smtClean="0">
              <a:solidFill>
                <a:srgbClr val="000000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bmkFldAddPresentationTitle"/>
          <p:cNvSpPr txBox="1"/>
          <p:nvPr/>
        </p:nvSpPr>
        <p:spPr bwMode="auto">
          <a:xfrm>
            <a:off x="4569750" y="61281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457200" eaLnBrk="0" hangingPunct="0">
              <a:spcBef>
                <a:spcPts val="480"/>
              </a:spcBef>
              <a:spcAft>
                <a:spcPts val="0"/>
              </a:spcAft>
            </a:pPr>
            <a:endParaRPr lang="en-GB" sz="800" cap="all" dirty="0" smtClean="0">
              <a:solidFill>
                <a:srgbClr val="000000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9" name="Picture 8" descr="Logo.wm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3600" y="6159600"/>
            <a:ext cx="1242000" cy="281337"/>
          </a:xfrm>
          <a:prstGeom prst="rect">
            <a:avLst/>
          </a:prstGeom>
        </p:spPr>
      </p:pic>
      <p:sp>
        <p:nvSpPr>
          <p:cNvPr id="10" name="Dian numeron paikkamerkki 5"/>
          <p:cNvSpPr txBox="1">
            <a:spLocks/>
          </p:cNvSpPr>
          <p:nvPr userDrawn="1"/>
        </p:nvSpPr>
        <p:spPr>
          <a:xfrm>
            <a:off x="179388" y="6376988"/>
            <a:ext cx="255587" cy="481012"/>
          </a:xfrm>
          <a:prstGeom prst="rect">
            <a:avLst/>
          </a:prstGeom>
        </p:spPr>
        <p:txBody>
          <a:bodyPr vert="horz" lIns="0" tIns="0" rIns="0" bIns="72000" rtlCol="0" anchor="b" anchorCtr="0"/>
          <a:lstStyle>
            <a:defPPr>
              <a:defRPr lang="fi-FI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B0F194A-57E6-4F60-9598-DB517BF9DDFC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74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190500" indent="-203200" algn="l" defTabSz="457200" rtl="0" eaLnBrk="1" fontAlgn="base" hangingPunct="1">
        <a:lnSpc>
          <a:spcPts val="2163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571500" indent="-177800" algn="l" defTabSz="457200" rtl="0" eaLnBrk="1" fontAlgn="base" hangingPunct="1">
        <a:lnSpc>
          <a:spcPts val="192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14400" indent="-152400" algn="l" defTabSz="457200" rtl="0" eaLnBrk="1" fontAlgn="base" hangingPunct="1">
        <a:lnSpc>
          <a:spcPts val="167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254125" indent="-161925" algn="l" defTabSz="457200" rtl="0" eaLnBrk="1" fontAlgn="base" hangingPunct="1">
        <a:lnSpc>
          <a:spcPts val="1438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566863" indent="-169863" algn="l" defTabSz="457200" rtl="0" eaLnBrk="1" fontAlgn="base" hangingPunct="1">
        <a:lnSpc>
          <a:spcPts val="1200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540" y="1196690"/>
            <a:ext cx="6553200" cy="129652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Usefulness of the Internet in Public Participation</a:t>
            </a:r>
            <a:endParaRPr lang="fi-FI" sz="4000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59540" y="5229250"/>
            <a:ext cx="6480900" cy="827235"/>
          </a:xfrm>
        </p:spPr>
        <p:txBody>
          <a:bodyPr/>
          <a:lstStyle/>
          <a:p>
            <a:pPr marL="0" indent="0"/>
            <a:r>
              <a:rPr altLang="fi-FI" sz="2800" b="1" dirty="0" smtClean="0"/>
              <a:t>Anne Vehmas, Ramboll Finland Oy</a:t>
            </a:r>
            <a:endParaRPr altLang="fi-FI" sz="2800" dirty="0" smtClean="0"/>
          </a:p>
        </p:txBody>
      </p:sp>
      <p:sp>
        <p:nvSpPr>
          <p:cNvPr id="3" name="Suorakulmio 2"/>
          <p:cNvSpPr/>
          <p:nvPr/>
        </p:nvSpPr>
        <p:spPr>
          <a:xfrm>
            <a:off x="1763610" y="6056485"/>
            <a:ext cx="6120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5100"/>
            <a:r>
              <a:rPr lang="fi-FI" sz="2000" b="1" dirty="0" err="1"/>
              <a:t>IMPERIA</a:t>
            </a:r>
            <a:r>
              <a:rPr lang="fi-FI" sz="2000" b="1" dirty="0"/>
              <a:t> is a EU LIFE+ </a:t>
            </a:r>
            <a:r>
              <a:rPr lang="fi-FI" sz="2000" b="1" dirty="0" err="1"/>
              <a:t>project</a:t>
            </a:r>
            <a:r>
              <a:rPr lang="fi-FI" sz="2000" b="1" dirty="0"/>
              <a:t> </a:t>
            </a:r>
            <a:r>
              <a:rPr lang="fi-FI" sz="2000" b="1" dirty="0" err="1"/>
              <a:t>develoging</a:t>
            </a:r>
            <a:r>
              <a:rPr lang="fi-FI" sz="2000" b="1" dirty="0"/>
              <a:t> and </a:t>
            </a:r>
            <a:r>
              <a:rPr lang="fi-FI" sz="2000" b="1" dirty="0" err="1"/>
              <a:t>testing</a:t>
            </a:r>
            <a:r>
              <a:rPr lang="fi-FI" sz="2000" b="1" dirty="0"/>
              <a:t> </a:t>
            </a:r>
            <a:r>
              <a:rPr lang="fi-FI" sz="2000" b="1" dirty="0" err="1"/>
              <a:t>practices</a:t>
            </a:r>
            <a:r>
              <a:rPr lang="fi-FI" sz="2000" b="1" dirty="0"/>
              <a:t> and </a:t>
            </a:r>
            <a:r>
              <a:rPr lang="fi-FI" sz="2000" b="1" dirty="0" err="1"/>
              <a:t>tools</a:t>
            </a:r>
            <a:r>
              <a:rPr lang="fi-FI" sz="2000" b="1" dirty="0"/>
              <a:t> of </a:t>
            </a:r>
            <a:r>
              <a:rPr lang="fi-FI" sz="2000" b="1" dirty="0" err="1"/>
              <a:t>environmental</a:t>
            </a:r>
            <a:r>
              <a:rPr lang="fi-FI" sz="2000" b="1" dirty="0"/>
              <a:t> </a:t>
            </a:r>
            <a:r>
              <a:rPr lang="fi-FI" sz="2000" b="1" dirty="0" err="1"/>
              <a:t>assessment</a:t>
            </a:r>
            <a:endParaRPr lang="fi-FI" sz="2000" b="1" dirty="0"/>
          </a:p>
        </p:txBody>
      </p:sp>
      <p:sp>
        <p:nvSpPr>
          <p:cNvPr id="4" name="Suorakulmio 3"/>
          <p:cNvSpPr/>
          <p:nvPr/>
        </p:nvSpPr>
        <p:spPr>
          <a:xfrm>
            <a:off x="1152335" y="188550"/>
            <a:ext cx="6624920" cy="66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200"/>
              </a:lnSpc>
            </a:pPr>
            <a:r>
              <a:rPr lang="en-US" sz="2800" b="1" dirty="0" smtClean="0"/>
              <a:t>IAIA15 </a:t>
            </a:r>
            <a:r>
              <a:rPr lang="en-US" sz="2800" b="1" dirty="0"/>
              <a:t>Impact assessment in the digital era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Florence, Italy 22.4.2015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530" y="836640"/>
            <a:ext cx="6552728" cy="2003342"/>
          </a:xfrm>
        </p:spPr>
        <p:txBody>
          <a:bodyPr/>
          <a:lstStyle/>
          <a:p>
            <a:r>
              <a:rPr lang="fi-FI" dirty="0" err="1" smtClean="0"/>
              <a:t>Thanks</a:t>
            </a:r>
            <a:r>
              <a:rPr lang="fi-FI" dirty="0" smtClean="0"/>
              <a:t>!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anne.vehmas@ramboll.fi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25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1293" y="1556559"/>
            <a:ext cx="6336543" cy="1008140"/>
          </a:xfrm>
        </p:spPr>
        <p:txBody>
          <a:bodyPr/>
          <a:lstStyle/>
          <a:p>
            <a:r>
              <a:rPr lang="fi-FI" dirty="0"/>
              <a:t>How to </a:t>
            </a:r>
            <a:r>
              <a:rPr lang="fi-FI" dirty="0" err="1" smtClean="0"/>
              <a:t>get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to </a:t>
            </a:r>
            <a:r>
              <a:rPr lang="fi-FI" dirty="0" err="1" smtClean="0"/>
              <a:t>participate</a:t>
            </a:r>
            <a:r>
              <a:rPr lang="fi-FI" dirty="0" smtClean="0"/>
              <a:t> in the </a:t>
            </a:r>
            <a:r>
              <a:rPr lang="fi-FI" dirty="0" err="1" smtClean="0"/>
              <a:t>project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12" name="Sisällön paikkamerkki 2"/>
          <p:cNvSpPr txBox="1">
            <a:spLocks/>
          </p:cNvSpPr>
          <p:nvPr/>
        </p:nvSpPr>
        <p:spPr>
          <a:xfrm>
            <a:off x="453080" y="5949350"/>
            <a:ext cx="7433909" cy="6480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lang="fi-FI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lang="fi-FI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15900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lang="fi-FI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215900" algn="l" rtl="0" eaLnBrk="0" fontAlgn="base" hangingPunct="0">
              <a:lnSpc>
                <a:spcPts val="22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180975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/>
            <a:r>
              <a:rPr lang="fi-FI" sz="2000" dirty="0" err="1" smtClean="0">
                <a:latin typeface="+mj-lt"/>
              </a:rPr>
              <a:t>IMPERIA</a:t>
            </a:r>
            <a:r>
              <a:rPr lang="fi-FI" sz="2000" dirty="0" smtClean="0">
                <a:latin typeface="+mj-lt"/>
              </a:rPr>
              <a:t> </a:t>
            </a:r>
            <a:r>
              <a:rPr lang="fi-FI" sz="2000" dirty="0">
                <a:latin typeface="+mj-lt"/>
              </a:rPr>
              <a:t>is a EU LIFE+ </a:t>
            </a:r>
            <a:r>
              <a:rPr lang="fi-FI" sz="2000" dirty="0" err="1">
                <a:latin typeface="+mj-lt"/>
              </a:rPr>
              <a:t>project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develoging</a:t>
            </a:r>
            <a:r>
              <a:rPr lang="fi-FI" sz="2000" dirty="0">
                <a:latin typeface="+mj-lt"/>
              </a:rPr>
              <a:t> and </a:t>
            </a:r>
            <a:r>
              <a:rPr lang="fi-FI" sz="2000" dirty="0" err="1">
                <a:latin typeface="+mj-lt"/>
              </a:rPr>
              <a:t>testing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practices</a:t>
            </a:r>
            <a:r>
              <a:rPr lang="fi-FI" sz="2000" dirty="0">
                <a:latin typeface="+mj-lt"/>
              </a:rPr>
              <a:t> and </a:t>
            </a:r>
            <a:r>
              <a:rPr lang="fi-FI" sz="2000" dirty="0" err="1">
                <a:latin typeface="+mj-lt"/>
              </a:rPr>
              <a:t>tools</a:t>
            </a:r>
            <a:r>
              <a:rPr lang="fi-FI" sz="2000" dirty="0">
                <a:latin typeface="+mj-lt"/>
              </a:rPr>
              <a:t> of </a:t>
            </a:r>
            <a:r>
              <a:rPr lang="fi-FI" sz="2000" dirty="0" err="1">
                <a:latin typeface="+mj-lt"/>
              </a:rPr>
              <a:t>environmental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assessment</a:t>
            </a:r>
            <a:endParaRPr lang="fi-FI" sz="2000" dirty="0">
              <a:latin typeface="+mj-lt"/>
            </a:endParaRPr>
          </a:p>
          <a:p>
            <a:pPr marL="1433513" lvl="4"/>
            <a:endParaRPr lang="fi-FI" sz="2000" b="1" dirty="0" smtClean="0"/>
          </a:p>
          <a:p>
            <a:pPr marL="1073150" lvl="3"/>
            <a:endParaRPr lang="fi-FI" sz="2400" dirty="0" smtClean="0"/>
          </a:p>
          <a:p>
            <a:pPr>
              <a:buFont typeface="Arial" pitchFamily="34" charset="0"/>
              <a:buChar char="•"/>
            </a:pPr>
            <a:endParaRPr lang="fi-FI" dirty="0"/>
          </a:p>
        </p:txBody>
      </p:sp>
      <p:pic>
        <p:nvPicPr>
          <p:cNvPr id="6" name="Picture 2" descr="Maastokävely+peltoaukea"/>
          <p:cNvPicPr>
            <a:picLocks noChangeAspect="1" noChangeArrowheads="1"/>
          </p:cNvPicPr>
          <p:nvPr/>
        </p:nvPicPr>
        <p:blipFill rotWithShape="1"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29" y="2575117"/>
            <a:ext cx="4505941" cy="281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48042" y="286161"/>
            <a:ext cx="7768477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lvl="3"/>
            <a:r>
              <a:rPr lang="fi-FI" sz="2800" dirty="0" err="1"/>
              <a:t>SIA</a:t>
            </a:r>
            <a:r>
              <a:rPr lang="fi-FI" sz="2800" dirty="0"/>
              <a:t> is a </a:t>
            </a:r>
            <a:r>
              <a:rPr lang="fi-FI" sz="2800" dirty="0" err="1"/>
              <a:t>mandatory</a:t>
            </a:r>
            <a:r>
              <a:rPr lang="fi-FI" sz="2800" dirty="0"/>
              <a:t> </a:t>
            </a:r>
            <a:r>
              <a:rPr lang="fi-FI" sz="2800" dirty="0" err="1"/>
              <a:t>part</a:t>
            </a:r>
            <a:r>
              <a:rPr lang="fi-FI" sz="2800" dirty="0"/>
              <a:t> of </a:t>
            </a:r>
            <a:r>
              <a:rPr lang="fi-FI" sz="2800" dirty="0" err="1"/>
              <a:t>statutory</a:t>
            </a:r>
            <a:r>
              <a:rPr lang="fi-FI" sz="2800" dirty="0"/>
              <a:t> </a:t>
            </a:r>
            <a:r>
              <a:rPr lang="fi-FI" sz="2800" dirty="0" err="1"/>
              <a:t>EIAs</a:t>
            </a:r>
            <a:r>
              <a:rPr lang="fi-FI" sz="2800" dirty="0"/>
              <a:t> in </a:t>
            </a:r>
            <a:r>
              <a:rPr lang="fi-FI" sz="2800" dirty="0" smtClean="0"/>
              <a:t>Finland</a:t>
            </a:r>
            <a:br>
              <a:rPr lang="fi-FI" sz="2800" dirty="0" smtClean="0"/>
            </a:br>
            <a:r>
              <a:rPr lang="fi-FI" sz="2800" dirty="0" smtClean="0"/>
              <a:t> -&gt; </a:t>
            </a:r>
            <a:r>
              <a:rPr lang="fi-FI" sz="2800" dirty="0" err="1" smtClean="0"/>
              <a:t>need</a:t>
            </a:r>
            <a:r>
              <a:rPr lang="fi-FI" sz="2800" dirty="0" smtClean="0"/>
              <a:t> to </a:t>
            </a:r>
            <a:r>
              <a:rPr lang="fi-FI" sz="2800" dirty="0" err="1" smtClean="0"/>
              <a:t>know</a:t>
            </a:r>
            <a:r>
              <a:rPr lang="fi-FI" sz="2800" dirty="0" smtClean="0"/>
              <a:t> </a:t>
            </a:r>
            <a:r>
              <a:rPr lang="fi-FI" sz="2800" dirty="0" err="1" smtClean="0"/>
              <a:t>local</a:t>
            </a:r>
            <a:r>
              <a:rPr lang="fi-FI" sz="2800" dirty="0" smtClean="0"/>
              <a:t> </a:t>
            </a:r>
            <a:r>
              <a:rPr lang="fi-FI" sz="2800" dirty="0" err="1" smtClean="0"/>
              <a:t>people’s</a:t>
            </a:r>
            <a:r>
              <a:rPr lang="fi-FI" sz="2800" dirty="0" smtClean="0"/>
              <a:t> </a:t>
            </a:r>
            <a:r>
              <a:rPr lang="fi-FI" sz="2800" dirty="0" err="1" smtClean="0"/>
              <a:t>opinions</a:t>
            </a:r>
            <a:endParaRPr lang="fi-FI" sz="2800" dirty="0" smtClean="0"/>
          </a:p>
        </p:txBody>
      </p:sp>
      <p:sp>
        <p:nvSpPr>
          <p:cNvPr id="3" name="Tekstiruutu 2"/>
          <p:cNvSpPr txBox="1"/>
          <p:nvPr/>
        </p:nvSpPr>
        <p:spPr>
          <a:xfrm>
            <a:off x="583594" y="2715543"/>
            <a:ext cx="2909835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sz="2800" dirty="0" err="1" smtClean="0"/>
              <a:t>Participants</a:t>
            </a:r>
            <a:r>
              <a:rPr lang="fi-FI" sz="2800" dirty="0" smtClean="0"/>
              <a:t> in </a:t>
            </a:r>
            <a:r>
              <a:rPr lang="fi-FI" sz="2800" dirty="0" err="1" smtClean="0"/>
              <a:t>public</a:t>
            </a:r>
            <a:r>
              <a:rPr lang="fi-FI" sz="2800" dirty="0" smtClean="0"/>
              <a:t> </a:t>
            </a:r>
            <a:r>
              <a:rPr lang="fi-FI" sz="2800" dirty="0" err="1" smtClean="0"/>
              <a:t>meetings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usually</a:t>
            </a:r>
            <a:endParaRPr lang="fi-FI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sz="2800" dirty="0" err="1" smtClean="0"/>
              <a:t>Older</a:t>
            </a:r>
            <a:r>
              <a:rPr lang="fi-FI" sz="2800" dirty="0" smtClean="0"/>
              <a:t> </a:t>
            </a:r>
            <a:r>
              <a:rPr lang="fi-FI" sz="2800" dirty="0" err="1" smtClean="0"/>
              <a:t>men</a:t>
            </a:r>
            <a:endParaRPr lang="fi-FI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sz="2800" dirty="0" err="1" smtClean="0"/>
              <a:t>Against</a:t>
            </a:r>
            <a:r>
              <a:rPr lang="fi-FI" sz="2800" dirty="0" smtClean="0"/>
              <a:t> the </a:t>
            </a:r>
            <a:r>
              <a:rPr lang="fi-FI" sz="2800" dirty="0" err="1" smtClean="0"/>
              <a:t>project</a:t>
            </a:r>
            <a:endParaRPr lang="fi-FI" sz="2800" dirty="0" smtClean="0"/>
          </a:p>
        </p:txBody>
      </p:sp>
      <p:sp>
        <p:nvSpPr>
          <p:cNvPr id="4" name="Tekstiruutu 3"/>
          <p:cNvSpPr txBox="1"/>
          <p:nvPr/>
        </p:nvSpPr>
        <p:spPr>
          <a:xfrm>
            <a:off x="61897" y="6488668"/>
            <a:ext cx="27369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dirty="0" smtClean="0"/>
              <a:t>2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0210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450" y="476590"/>
            <a:ext cx="7056980" cy="720100"/>
          </a:xfrm>
        </p:spPr>
        <p:txBody>
          <a:bodyPr/>
          <a:lstStyle/>
          <a:p>
            <a:r>
              <a:rPr lang="fi-FI" sz="3600" cap="none" dirty="0" smtClean="0">
                <a:solidFill>
                  <a:schemeClr val="tx1"/>
                </a:solidFill>
                <a:latin typeface="Calibri" pitchFamily="34" charset="0"/>
              </a:rPr>
              <a:t>Web </a:t>
            </a:r>
            <a:r>
              <a:rPr lang="fi-FI" sz="3600" cap="none" dirty="0" err="1" smtClean="0">
                <a:solidFill>
                  <a:schemeClr val="tx1"/>
                </a:solidFill>
                <a:latin typeface="Calibri" pitchFamily="34" charset="0"/>
              </a:rPr>
              <a:t>pages</a:t>
            </a:r>
            <a:r>
              <a:rPr lang="fi-FI" sz="3600" cap="none" dirty="0" smtClean="0">
                <a:solidFill>
                  <a:schemeClr val="tx1"/>
                </a:solidFill>
                <a:latin typeface="Calibri" pitchFamily="34" charset="0"/>
              </a:rPr>
              <a:t> of the </a:t>
            </a:r>
            <a:r>
              <a:rPr lang="fi-FI" sz="3600" cap="none" dirty="0" err="1" smtClean="0">
                <a:solidFill>
                  <a:schemeClr val="tx1"/>
                </a:solidFill>
                <a:latin typeface="Calibri" pitchFamily="34" charset="0"/>
              </a:rPr>
              <a:t>project</a:t>
            </a:r>
            <a:endParaRPr lang="fi-FI" sz="3600" cap="none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Sisällön paikkamerkki 2"/>
          <p:cNvSpPr txBox="1">
            <a:spLocks/>
          </p:cNvSpPr>
          <p:nvPr/>
        </p:nvSpPr>
        <p:spPr>
          <a:xfrm>
            <a:off x="611450" y="1340710"/>
            <a:ext cx="7993110" cy="46080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lang="fi-FI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lang="fi-FI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15900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lang="fi-FI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215900" algn="l" rtl="0" eaLnBrk="0" fontAlgn="base" hangingPunct="0">
              <a:lnSpc>
                <a:spcPts val="22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180975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infrastructure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web</a:t>
            </a:r>
            <a:r>
              <a:rPr lang="fi-FI" dirty="0" smtClean="0"/>
              <a:t> </a:t>
            </a:r>
            <a:r>
              <a:rPr lang="fi-FI" dirty="0" err="1" smtClean="0"/>
              <a:t>pages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err="1" smtClean="0"/>
              <a:t>Real-time</a:t>
            </a:r>
            <a:r>
              <a:rPr lang="fi-FI" dirty="0" smtClean="0"/>
              <a:t> data </a:t>
            </a:r>
            <a:r>
              <a:rPr lang="fi-FI" dirty="0" err="1" smtClean="0"/>
              <a:t>bank</a:t>
            </a:r>
            <a:endParaRPr lang="fi-FI" dirty="0"/>
          </a:p>
          <a:p>
            <a:pPr>
              <a:buFontTx/>
              <a:buChar char="-"/>
            </a:pPr>
            <a:r>
              <a:rPr lang="fi-FI" dirty="0" err="1" smtClean="0"/>
              <a:t>Lessons</a:t>
            </a:r>
            <a:r>
              <a:rPr lang="fi-FI" dirty="0" smtClean="0"/>
              <a:t> </a:t>
            </a:r>
            <a:r>
              <a:rPr lang="fi-FI" dirty="0" err="1" smtClean="0"/>
              <a:t>learned</a:t>
            </a:r>
            <a:endParaRPr lang="fi-FI" dirty="0" smtClean="0"/>
          </a:p>
          <a:p>
            <a:pPr marL="679450" lvl="1" defTabSz="804863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i-FI" dirty="0" smtClean="0"/>
              <a:t>To </a:t>
            </a:r>
            <a:r>
              <a:rPr lang="fi-FI" dirty="0" err="1" smtClean="0"/>
              <a:t>find</a:t>
            </a:r>
            <a:r>
              <a:rPr lang="fi-FI" dirty="0" smtClean="0"/>
              <a:t> </a:t>
            </a:r>
            <a:r>
              <a:rPr lang="fi-FI" dirty="0" err="1" smtClean="0"/>
              <a:t>pages</a:t>
            </a:r>
            <a:r>
              <a:rPr lang="fi-FI" dirty="0" smtClean="0"/>
              <a:t> – </a:t>
            </a:r>
            <a:r>
              <a:rPr lang="fi-FI" dirty="0" err="1" smtClean="0"/>
              <a:t>google</a:t>
            </a:r>
            <a:r>
              <a:rPr lang="fi-FI" dirty="0" smtClean="0"/>
              <a:t> </a:t>
            </a:r>
            <a:r>
              <a:rPr lang="fi-FI" dirty="0" err="1" smtClean="0"/>
              <a:t>search</a:t>
            </a:r>
            <a:r>
              <a:rPr lang="fi-FI" dirty="0" smtClean="0"/>
              <a:t>,  </a:t>
            </a:r>
            <a:r>
              <a:rPr lang="fi-FI" dirty="0" err="1" smtClean="0"/>
              <a:t>easy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endParaRPr lang="fi-FI" dirty="0" smtClean="0"/>
          </a:p>
          <a:p>
            <a:pPr marL="679450" lvl="1" defTabSz="804863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i-FI" dirty="0" err="1" smtClean="0"/>
              <a:t>Important</a:t>
            </a:r>
            <a:r>
              <a:rPr lang="fi-FI" dirty="0" smtClean="0"/>
              <a:t> to </a:t>
            </a:r>
            <a:r>
              <a:rPr lang="fi-FI" dirty="0" err="1" smtClean="0"/>
              <a:t>tell</a:t>
            </a:r>
            <a:r>
              <a:rPr lang="fi-FI" dirty="0" smtClean="0"/>
              <a:t> the </a:t>
            </a:r>
            <a:r>
              <a:rPr lang="fi-FI" dirty="0" err="1" smtClean="0"/>
              <a:t>date</a:t>
            </a:r>
            <a:r>
              <a:rPr lang="fi-FI" dirty="0" smtClean="0"/>
              <a:t> of data</a:t>
            </a:r>
            <a:endParaRPr lang="fi-FI" dirty="0"/>
          </a:p>
          <a:p>
            <a:pPr marL="679450" lvl="1" defTabSz="804863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i-FI" dirty="0" err="1" smtClean="0"/>
              <a:t>Maps</a:t>
            </a:r>
            <a:r>
              <a:rPr lang="fi-FI" dirty="0" smtClean="0"/>
              <a:t> </a:t>
            </a:r>
            <a:r>
              <a:rPr lang="fi-FI" dirty="0" err="1"/>
              <a:t>max</a:t>
            </a:r>
            <a:r>
              <a:rPr lang="fi-FI" dirty="0"/>
              <a:t> 10 Mb </a:t>
            </a:r>
            <a:r>
              <a:rPr lang="fi-FI" dirty="0" err="1" smtClean="0"/>
              <a:t>files</a:t>
            </a:r>
            <a:endParaRPr lang="fi-FI" dirty="0" smtClean="0"/>
          </a:p>
          <a:p>
            <a:pPr>
              <a:buFont typeface="Arial" pitchFamily="34" charset="0"/>
              <a:buChar char="•"/>
            </a:pPr>
            <a:endParaRPr lang="fi-FI" dirty="0"/>
          </a:p>
        </p:txBody>
      </p:sp>
      <p:pic>
        <p:nvPicPr>
          <p:cNvPr id="6" name="Kuva 5" descr="DSC_6110.jpg"/>
          <p:cNvPicPr>
            <a:picLocks noChangeAspect="1"/>
          </p:cNvPicPr>
          <p:nvPr/>
        </p:nvPicPr>
        <p:blipFill rotWithShape="1">
          <a:blip r:embed="rId3"/>
          <a:srcRect l="21949" r="39221" b="57500"/>
          <a:stretch/>
        </p:blipFill>
        <p:spPr>
          <a:xfrm>
            <a:off x="3203810" y="4581160"/>
            <a:ext cx="3118662" cy="20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60" y="3125057"/>
            <a:ext cx="5438747" cy="35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460" y="620610"/>
            <a:ext cx="7796212" cy="912813"/>
          </a:xfrm>
        </p:spPr>
        <p:txBody>
          <a:bodyPr/>
          <a:lstStyle/>
          <a:p>
            <a:r>
              <a:rPr lang="fi-FI" dirty="0" err="1" smtClean="0"/>
              <a:t>Online</a:t>
            </a:r>
            <a:r>
              <a:rPr lang="fi-FI" dirty="0" smtClean="0"/>
              <a:t> </a:t>
            </a:r>
            <a:r>
              <a:rPr lang="fi-FI" dirty="0" err="1" smtClean="0"/>
              <a:t>survey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440" y="1268700"/>
            <a:ext cx="7775575" cy="538659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Tampere tramway planning project </a:t>
            </a:r>
            <a:br>
              <a:rPr lang="en-US" dirty="0" smtClean="0"/>
            </a:br>
            <a:r>
              <a:rPr lang="en-US" dirty="0" smtClean="0"/>
              <a:t>online survey; 1 264 </a:t>
            </a:r>
            <a:r>
              <a:rPr lang="en-US" dirty="0"/>
              <a:t>-</a:t>
            </a:r>
            <a:r>
              <a:rPr lang="en-US" dirty="0" smtClean="0"/>
              <a:t> 2 590 respondent</a:t>
            </a:r>
            <a:br>
              <a:rPr lang="en-US" dirty="0" smtClean="0"/>
            </a:br>
            <a:r>
              <a:rPr lang="en-US" dirty="0"/>
              <a:t>public </a:t>
            </a:r>
            <a:r>
              <a:rPr lang="en-US" dirty="0" smtClean="0"/>
              <a:t>meeting; 40 - 190 participants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Provides quantitative </a:t>
            </a:r>
            <a:r>
              <a:rPr lang="en-US" dirty="0"/>
              <a:t>data on people's opinions, appreciated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decision-makers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More women and </a:t>
            </a:r>
            <a:br>
              <a:rPr lang="en-US" dirty="0" smtClean="0"/>
            </a:br>
            <a:r>
              <a:rPr lang="en-US" dirty="0" smtClean="0"/>
              <a:t>young respondents </a:t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usual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mail surveys </a:t>
            </a:r>
            <a:r>
              <a:rPr lang="en-US" dirty="0"/>
              <a:t>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</a:t>
            </a:r>
            <a:r>
              <a:rPr lang="en-US" dirty="0"/>
              <a:t>meetings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one asked for </a:t>
            </a:r>
            <a:br>
              <a:rPr lang="en-US" dirty="0" smtClean="0"/>
            </a:br>
            <a:r>
              <a:rPr lang="en-US" dirty="0" smtClean="0"/>
              <a:t>printed </a:t>
            </a:r>
            <a:r>
              <a:rPr lang="en-US" dirty="0" err="1" smtClean="0"/>
              <a:t>questionnare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Anne Vehmas Ramboll Finland Oy</a:t>
            </a:r>
          </a:p>
          <a:p>
            <a:pPr>
              <a:defRPr/>
            </a:pPr>
            <a:endParaRPr lang="fi-FI" smtClean="0"/>
          </a:p>
          <a:p>
            <a:pPr>
              <a:defRPr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22.4.2015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6FF85B-3C5D-4A1E-9EF6-BEAA1425764C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6660290" y="1343939"/>
            <a:ext cx="194427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Reach </a:t>
            </a:r>
            <a:r>
              <a:rPr lang="fi-FI" sz="2400" dirty="0" err="1" smtClean="0"/>
              <a:t>more</a:t>
            </a:r>
            <a:r>
              <a:rPr lang="fi-FI" sz="2400" dirty="0" smtClean="0"/>
              <a:t> </a:t>
            </a:r>
            <a:r>
              <a:rPr lang="fi-FI" sz="2400" dirty="0" err="1" smtClean="0"/>
              <a:t>inhabitants</a:t>
            </a:r>
            <a:endParaRPr lang="fi-FI" sz="2400" dirty="0" smtClean="0"/>
          </a:p>
        </p:txBody>
      </p:sp>
      <p:sp>
        <p:nvSpPr>
          <p:cNvPr id="9" name="Nuoli oikealle 8"/>
          <p:cNvSpPr/>
          <p:nvPr/>
        </p:nvSpPr>
        <p:spPr>
          <a:xfrm>
            <a:off x="6132898" y="1628750"/>
            <a:ext cx="504070" cy="36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542370" y="3651732"/>
            <a:ext cx="1368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Importance</a:t>
            </a:r>
            <a:endParaRPr lang="fi-FI" dirty="0" smtClean="0">
              <a:solidFill>
                <a:srgbClr val="FF000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5806768" y="3651732"/>
            <a:ext cx="3013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Negative </a:t>
            </a:r>
            <a:r>
              <a:rPr lang="fi-FI" dirty="0" err="1" smtClean="0">
                <a:solidFill>
                  <a:srgbClr val="FF0000"/>
                </a:solidFill>
              </a:rPr>
              <a:t>or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positive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Impact</a:t>
            </a:r>
            <a:endParaRPr lang="fi-FI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1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056437" cy="720725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9459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684213" y="1412875"/>
            <a:ext cx="7059612" cy="4968875"/>
          </a:xfrm>
        </p:spPr>
        <p:txBody>
          <a:bodyPr/>
          <a:lstStyle/>
          <a:p>
            <a:pPr marL="0" indent="0"/>
            <a:endParaRPr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3DAD89ED-D7C5-4719-8169-7306C33FED80}" type="datetime1">
              <a:rPr lang="fi-FI" smtClean="0"/>
              <a:pPr>
                <a:defRPr/>
              </a:pPr>
              <a:t>22.4.2015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B6A6624-E0DA-4A68-A019-F335822CEE1C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Anne Vehmas Ramboll Finland Oy</a:t>
            </a:r>
          </a:p>
          <a:p>
            <a:pPr>
              <a:defRPr/>
            </a:pPr>
            <a:endParaRPr lang="fi-FI" smtClean="0"/>
          </a:p>
          <a:p>
            <a:pPr>
              <a:defRPr/>
            </a:pPr>
            <a:endParaRPr lang="fi-FI"/>
          </a:p>
        </p:txBody>
      </p:sp>
      <p:pic>
        <p:nvPicPr>
          <p:cNvPr id="1946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00"/>
            <a:ext cx="9144000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tsikko 1"/>
          <p:cNvSpPr txBox="1">
            <a:spLocks/>
          </p:cNvSpPr>
          <p:nvPr/>
        </p:nvSpPr>
        <p:spPr>
          <a:xfrm>
            <a:off x="0" y="114831"/>
            <a:ext cx="7796212" cy="912813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  <p:txBody>
          <a:bodyPr vert="horz" lIns="108000" tIns="0" rIns="0" bIns="0" rtlCol="0" anchor="t" anchorCtr="0">
            <a:noAutofit/>
          </a:bodyPr>
          <a:lstStyle>
            <a:lvl1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i-FI" dirty="0" err="1" smtClean="0">
                <a:ea typeface="ＭＳ Ｐゴシック" pitchFamily="-111" charset="-128"/>
              </a:rPr>
              <a:t>Map</a:t>
            </a:r>
            <a:r>
              <a:rPr lang="fi-FI" dirty="0" smtClean="0">
                <a:ea typeface="ＭＳ Ｐゴシック" pitchFamily="-111" charset="-128"/>
              </a:rPr>
              <a:t> </a:t>
            </a:r>
            <a:r>
              <a:rPr lang="fi-FI" dirty="0" err="1" smtClean="0">
                <a:ea typeface="ＭＳ Ｐゴシック" pitchFamily="-111" charset="-128"/>
              </a:rPr>
              <a:t>portal</a:t>
            </a:r>
            <a:r>
              <a:rPr lang="fi-FI" dirty="0" smtClean="0">
                <a:ea typeface="ＭＳ Ｐゴシック" pitchFamily="-111" charset="-128"/>
              </a:rPr>
              <a:t> </a:t>
            </a:r>
            <a:r>
              <a:rPr lang="fi-FI" dirty="0" err="1" smtClean="0">
                <a:ea typeface="ＭＳ Ｐゴシック" pitchFamily="-111" charset="-128"/>
              </a:rPr>
              <a:t>survey</a:t>
            </a:r>
            <a:endParaRPr lang="fi-FI" dirty="0">
              <a:ea typeface="ＭＳ Ｐゴシック" pitchFamily="-111" charset="-128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986764" y="4869200"/>
            <a:ext cx="14402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b="1" dirty="0" err="1" smtClean="0">
                <a:solidFill>
                  <a:srgbClr val="FF0000"/>
                </a:solidFill>
              </a:rPr>
              <a:t>Agree</a:t>
            </a:r>
            <a:endParaRPr lang="fi-FI" b="1" dirty="0" smtClean="0">
              <a:solidFill>
                <a:srgbClr val="FF0000"/>
              </a:solidFill>
            </a:endParaRPr>
          </a:p>
          <a:p>
            <a:r>
              <a:rPr lang="fi-FI" b="1" dirty="0" err="1" smtClean="0">
                <a:solidFill>
                  <a:srgbClr val="FF0000"/>
                </a:solidFill>
              </a:rPr>
              <a:t>Disagree</a:t>
            </a:r>
            <a:endParaRPr lang="fi-FI" b="1" dirty="0" smtClean="0">
              <a:solidFill>
                <a:srgbClr val="FF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308380" y="3068950"/>
            <a:ext cx="1440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Feedback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986764" y="5540316"/>
            <a:ext cx="1440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b="1" dirty="0" err="1" smtClean="0">
                <a:solidFill>
                  <a:srgbClr val="FF0000"/>
                </a:solidFill>
              </a:rPr>
              <a:t>Comments</a:t>
            </a:r>
            <a:endParaRPr lang="fi-FI" b="1" dirty="0" smtClean="0">
              <a:solidFill>
                <a:srgbClr val="FF000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251400" y="5192364"/>
            <a:ext cx="266437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sz="2000" b="1" dirty="0" err="1" smtClean="0">
                <a:solidFill>
                  <a:srgbClr val="FF0000"/>
                </a:solidFill>
              </a:rPr>
              <a:t>Theme</a:t>
            </a:r>
            <a:r>
              <a:rPr lang="fi-FI" sz="2000" b="1" dirty="0" smtClean="0">
                <a:solidFill>
                  <a:srgbClr val="FF0000"/>
                </a:solidFill>
              </a:rPr>
              <a:t> of feedback</a:t>
            </a:r>
          </a:p>
        </p:txBody>
      </p:sp>
      <p:sp>
        <p:nvSpPr>
          <p:cNvPr id="14" name="Sisällön paikkamerkki 2"/>
          <p:cNvSpPr txBox="1">
            <a:spLocks/>
          </p:cNvSpPr>
          <p:nvPr/>
        </p:nvSpPr>
        <p:spPr>
          <a:xfrm>
            <a:off x="6228230" y="114830"/>
            <a:ext cx="1943960" cy="912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lang="fi-FI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lang="fi-FI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15900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lang="fi-FI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215900" algn="l" rtl="0" eaLnBrk="0" fontAlgn="base" hangingPunct="0">
              <a:lnSpc>
                <a:spcPts val="22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180975" algn="l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400" dirty="0" smtClean="0">
                <a:latin typeface="Verdana" pitchFamily="34" charset="0"/>
              </a:rPr>
              <a:t>1 894 </a:t>
            </a:r>
            <a:r>
              <a:rPr lang="fi-FI" sz="1400" dirty="0" err="1" smtClean="0">
                <a:latin typeface="Verdana" pitchFamily="34" charset="0"/>
              </a:rPr>
              <a:t>visitors</a:t>
            </a:r>
            <a:endParaRPr lang="fi-FI" sz="1400" dirty="0" smtClean="0">
              <a:latin typeface="Verdan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400" dirty="0" smtClean="0">
                <a:latin typeface="Verdana" pitchFamily="34" charset="0"/>
              </a:rPr>
              <a:t>2 897 </a:t>
            </a:r>
            <a:r>
              <a:rPr lang="fi-FI" sz="1400" dirty="0" err="1" smtClean="0">
                <a:latin typeface="Verdana" pitchFamily="34" charset="0"/>
              </a:rPr>
              <a:t>visits</a:t>
            </a:r>
            <a:endParaRPr lang="fi-FI" sz="1400" dirty="0" smtClean="0">
              <a:latin typeface="Verdan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400" dirty="0" smtClean="0">
                <a:latin typeface="Verdana" pitchFamily="34" charset="0"/>
              </a:rPr>
              <a:t>5 481 </a:t>
            </a:r>
            <a:r>
              <a:rPr lang="fi-FI" sz="1400" dirty="0" err="1" smtClean="0">
                <a:latin typeface="Verdana" pitchFamily="34" charset="0"/>
              </a:rPr>
              <a:t>comments</a:t>
            </a:r>
            <a:endParaRPr lang="fi-FI" sz="1400" dirty="0" smtClean="0">
              <a:latin typeface="Verdana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-22290" y="6488668"/>
            <a:ext cx="27369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Anne Vehmas Ramboll Finland Oy</a:t>
            </a:r>
          </a:p>
          <a:p>
            <a:pPr>
              <a:defRPr/>
            </a:pPr>
            <a:endParaRPr lang="fi-FI" smtClean="0"/>
          </a:p>
          <a:p>
            <a:pPr>
              <a:defRPr/>
            </a:pP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6FF85B-3C5D-4A1E-9EF6-BEAA1425764C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pic>
        <p:nvPicPr>
          <p:cNvPr id="1026" name="Picture 2" descr="C:\Users\aveh\Documents\z vanhat työt\VP\Ratikka YS 2014\Nettikyselyt 2014\karttapalaute 2014\Ratikkakuvat Annelle\ratikkakysely_2_pyöräpysäkkipaik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5"/>
          <a:stretch/>
        </p:blipFill>
        <p:spPr bwMode="auto">
          <a:xfrm>
            <a:off x="33350" y="188550"/>
            <a:ext cx="9070976" cy="65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419840" y="286990"/>
            <a:ext cx="424859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FF0000"/>
                </a:solidFill>
              </a:rPr>
              <a:t>A </a:t>
            </a:r>
            <a:r>
              <a:rPr lang="fi-FI" sz="2800" b="1" dirty="0" err="1" smtClean="0">
                <a:solidFill>
                  <a:srgbClr val="FF0000"/>
                </a:solidFill>
              </a:rPr>
              <a:t>need</a:t>
            </a:r>
            <a:r>
              <a:rPr lang="fi-FI" sz="2800" b="1" dirty="0" smtClean="0">
                <a:solidFill>
                  <a:srgbClr val="FF0000"/>
                </a:solidFill>
              </a:rPr>
              <a:t> for </a:t>
            </a:r>
            <a:r>
              <a:rPr lang="fi-FI" sz="2800" b="1" dirty="0" err="1" smtClean="0">
                <a:solidFill>
                  <a:srgbClr val="FF0000"/>
                </a:solidFill>
              </a:rPr>
              <a:t>bike</a:t>
            </a:r>
            <a:r>
              <a:rPr lang="fi-FI" sz="2800" b="1" dirty="0" smtClean="0">
                <a:solidFill>
                  <a:srgbClr val="FF0000"/>
                </a:solidFill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</a:rPr>
              <a:t>parking</a:t>
            </a:r>
            <a:endParaRPr lang="fi-FI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907630" y="5157240"/>
            <a:ext cx="136819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sz="2000" b="1" dirty="0" err="1" smtClean="0">
                <a:solidFill>
                  <a:srgbClr val="FF0000"/>
                </a:solidFill>
              </a:rPr>
              <a:t>Disagree</a:t>
            </a:r>
            <a:endParaRPr lang="fi-FI" sz="2000" b="1" dirty="0" smtClean="0">
              <a:solidFill>
                <a:srgbClr val="FF0000"/>
              </a:solidFill>
            </a:endParaRPr>
          </a:p>
          <a:p>
            <a:r>
              <a:rPr lang="fi-FI" sz="2000" b="1" dirty="0" err="1" smtClean="0">
                <a:solidFill>
                  <a:srgbClr val="FF0000"/>
                </a:solidFill>
              </a:rPr>
              <a:t>Agree</a:t>
            </a:r>
            <a:endParaRPr lang="fi-FI" sz="2000" b="1" dirty="0">
              <a:solidFill>
                <a:srgbClr val="FF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1897" y="6488668"/>
            <a:ext cx="27369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dirty="0"/>
              <a:t>6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2815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IMPERIA_pptpalkki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290965" cy="617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1450" y="1268700"/>
            <a:ext cx="7345020" cy="50191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sz="2800" dirty="0"/>
              <a:t>In the </a:t>
            </a:r>
            <a:r>
              <a:rPr lang="fi-FI" sz="2800" dirty="0" err="1"/>
              <a:t>Tram</a:t>
            </a:r>
            <a:r>
              <a:rPr lang="fi-FI" sz="2800" dirty="0"/>
              <a:t> </a:t>
            </a:r>
            <a:r>
              <a:rPr lang="fi-FI" sz="2800" dirty="0" err="1"/>
              <a:t>project</a:t>
            </a:r>
            <a:r>
              <a:rPr lang="fi-FI" sz="2800" dirty="0"/>
              <a:t> </a:t>
            </a:r>
            <a:r>
              <a:rPr lang="en-US" sz="2800" dirty="0"/>
              <a:t> people had started two Facebook groups by their own initiative;  </a:t>
            </a:r>
            <a:br>
              <a:rPr lang="en-US" sz="2800" dirty="0"/>
            </a:br>
            <a:r>
              <a:rPr lang="en-US" sz="2800" dirty="0"/>
              <a:t>for and against the project </a:t>
            </a:r>
          </a:p>
          <a:p>
            <a:pPr marL="1073150" lvl="3"/>
            <a:r>
              <a:rPr lang="en-US" sz="2400" dirty="0"/>
              <a:t>The supporting group has been very  active</a:t>
            </a:r>
          </a:p>
          <a:p>
            <a:pPr marL="1073150" lvl="3"/>
            <a:r>
              <a:rPr lang="en-US" sz="2400" dirty="0"/>
              <a:t>Hundreds of answers  to online survey before any information in printed media</a:t>
            </a:r>
          </a:p>
          <a:p>
            <a:pPr>
              <a:buFont typeface="Arial" pitchFamily="34" charset="0"/>
              <a:buChar char="•"/>
            </a:pPr>
            <a:r>
              <a:rPr lang="fi-FI" sz="2800" dirty="0" smtClean="0"/>
              <a:t>Short</a:t>
            </a:r>
            <a:r>
              <a:rPr lang="fi-FI" sz="2800" dirty="0" smtClean="0"/>
              <a:t>, </a:t>
            </a:r>
            <a:r>
              <a:rPr lang="fi-FI" sz="2800" dirty="0" err="1" smtClean="0"/>
              <a:t>informal</a:t>
            </a:r>
            <a:r>
              <a:rPr lang="fi-FI" sz="2800" dirty="0" smtClean="0"/>
              <a:t> </a:t>
            </a:r>
            <a:r>
              <a:rPr lang="fi-FI" sz="2800" dirty="0" err="1" smtClean="0"/>
              <a:t>messages</a:t>
            </a:r>
            <a:r>
              <a:rPr lang="fi-FI" sz="2800" dirty="0" smtClean="0"/>
              <a:t> </a:t>
            </a:r>
            <a:r>
              <a:rPr lang="fi-FI" sz="2800" dirty="0" err="1" smtClean="0"/>
              <a:t>more</a:t>
            </a:r>
            <a:r>
              <a:rPr lang="fi-FI" sz="2800" dirty="0" smtClean="0"/>
              <a:t> </a:t>
            </a:r>
            <a:r>
              <a:rPr lang="fi-FI" sz="2800" dirty="0" err="1" smtClean="0"/>
              <a:t>often</a:t>
            </a:r>
            <a:endParaRPr lang="fi-FI" sz="2800" dirty="0" smtClean="0"/>
          </a:p>
          <a:p>
            <a:pPr marL="1073150" lvl="3"/>
            <a:r>
              <a:rPr lang="fi-FI" sz="2400" dirty="0" err="1" smtClean="0"/>
              <a:t>Invitation</a:t>
            </a:r>
            <a:r>
              <a:rPr lang="fi-FI" sz="2400" dirty="0" smtClean="0"/>
              <a:t> to </a:t>
            </a:r>
            <a:r>
              <a:rPr lang="fi-FI" sz="2400" dirty="0" err="1" smtClean="0"/>
              <a:t>public</a:t>
            </a:r>
            <a:r>
              <a:rPr lang="fi-FI" sz="2400" dirty="0" smtClean="0"/>
              <a:t> </a:t>
            </a:r>
            <a:r>
              <a:rPr lang="fi-FI" sz="2400" dirty="0" err="1" smtClean="0"/>
              <a:t>meeting</a:t>
            </a:r>
            <a:r>
              <a:rPr lang="fi-FI" sz="2400" dirty="0" smtClean="0"/>
              <a:t>, </a:t>
            </a:r>
            <a:r>
              <a:rPr lang="fi-FI" sz="2400" dirty="0" err="1" smtClean="0"/>
              <a:t>survey</a:t>
            </a:r>
            <a:r>
              <a:rPr lang="fi-FI" sz="2400" dirty="0" smtClean="0"/>
              <a:t>, … </a:t>
            </a:r>
          </a:p>
          <a:p>
            <a:pPr marL="1073150" lvl="3"/>
            <a:r>
              <a:rPr lang="fi-FI" sz="2400" dirty="0" smtClean="0"/>
              <a:t>New </a:t>
            </a:r>
            <a:r>
              <a:rPr lang="fi-FI" sz="2400" dirty="0" err="1" smtClean="0"/>
              <a:t>material</a:t>
            </a:r>
            <a:r>
              <a:rPr lang="fi-FI" sz="2400" dirty="0" smtClean="0"/>
              <a:t> in </a:t>
            </a:r>
            <a:r>
              <a:rPr lang="fi-FI" sz="2400" dirty="0" err="1" smtClean="0"/>
              <a:t>web</a:t>
            </a:r>
            <a:r>
              <a:rPr lang="fi-FI" sz="2400" dirty="0" smtClean="0"/>
              <a:t> </a:t>
            </a:r>
            <a:r>
              <a:rPr lang="fi-FI" sz="2400" dirty="0" err="1" smtClean="0"/>
              <a:t>page</a:t>
            </a:r>
            <a:endParaRPr lang="fi-FI" sz="2400" dirty="0" smtClean="0"/>
          </a:p>
          <a:p>
            <a:pPr>
              <a:buFont typeface="Arial" pitchFamily="34" charset="0"/>
              <a:buChar char="•"/>
            </a:pPr>
            <a:r>
              <a:rPr lang="fi-FI" sz="2800" dirty="0" err="1" smtClean="0"/>
              <a:t>Possible</a:t>
            </a:r>
            <a:r>
              <a:rPr lang="fi-FI" sz="2800" dirty="0" smtClean="0"/>
              <a:t> to </a:t>
            </a:r>
            <a:r>
              <a:rPr lang="fi-FI" sz="2800" dirty="0" err="1" smtClean="0"/>
              <a:t>grow</a:t>
            </a:r>
            <a:r>
              <a:rPr lang="fi-FI" sz="2800" dirty="0" smtClean="0"/>
              <a:t> </a:t>
            </a:r>
            <a:r>
              <a:rPr lang="fi-FI" sz="2800" dirty="0" err="1" smtClean="0"/>
              <a:t>up</a:t>
            </a:r>
            <a:r>
              <a:rPr lang="fi-FI" sz="2800" dirty="0" smtClean="0"/>
              <a:t> </a:t>
            </a:r>
            <a:r>
              <a:rPr lang="fi-FI" sz="2800" dirty="0" err="1" smtClean="0"/>
              <a:t>online</a:t>
            </a:r>
            <a:r>
              <a:rPr lang="fi-FI" sz="2800" dirty="0" smtClean="0"/>
              <a:t> </a:t>
            </a:r>
            <a:r>
              <a:rPr lang="fi-FI" sz="2800" dirty="0" err="1" smtClean="0"/>
              <a:t>conversation</a:t>
            </a:r>
            <a:endParaRPr lang="fi-FI" sz="2800" dirty="0" smtClean="0"/>
          </a:p>
          <a:p>
            <a:pPr marL="1073150" lvl="3"/>
            <a:r>
              <a:rPr lang="fi-FI" sz="2400" dirty="0" err="1"/>
              <a:t>Takes</a:t>
            </a:r>
            <a:r>
              <a:rPr lang="fi-FI" sz="2400" dirty="0"/>
              <a:t> </a:t>
            </a:r>
            <a:r>
              <a:rPr lang="fi-FI" sz="2400" dirty="0" err="1"/>
              <a:t>more</a:t>
            </a:r>
            <a:r>
              <a:rPr lang="fi-FI" sz="2400" dirty="0"/>
              <a:t> </a:t>
            </a:r>
            <a:r>
              <a:rPr lang="fi-FI" sz="2400" dirty="0" err="1" smtClean="0"/>
              <a:t>time</a:t>
            </a:r>
            <a:endParaRPr lang="fi-FI" sz="2400" dirty="0" smtClean="0"/>
          </a:p>
          <a:p>
            <a:pPr marL="1073150" lvl="3"/>
            <a:r>
              <a:rPr lang="fi-FI" sz="2400" dirty="0" err="1" smtClean="0"/>
              <a:t>Continues</a:t>
            </a:r>
            <a:r>
              <a:rPr lang="fi-FI" sz="2400" dirty="0" smtClean="0"/>
              <a:t> </a:t>
            </a:r>
            <a:r>
              <a:rPr lang="fi-FI" sz="2400" dirty="0" err="1" smtClean="0"/>
              <a:t>after</a:t>
            </a:r>
            <a:r>
              <a:rPr lang="fi-FI" sz="2400" dirty="0" smtClean="0"/>
              <a:t> </a:t>
            </a:r>
            <a:r>
              <a:rPr lang="fi-FI" sz="2400" dirty="0" err="1" smtClean="0"/>
              <a:t>EIA</a:t>
            </a:r>
            <a:endParaRPr lang="fi-FI" sz="2400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39440" y="548600"/>
            <a:ext cx="7796212" cy="912813"/>
          </a:xfrm>
        </p:spPr>
        <p:txBody>
          <a:bodyPr/>
          <a:lstStyle/>
          <a:p>
            <a:r>
              <a:rPr lang="fi-FI" dirty="0" err="1"/>
              <a:t>Facebook</a:t>
            </a:r>
            <a:r>
              <a:rPr lang="fi-FI" dirty="0" smtClean="0"/>
              <a:t>, </a:t>
            </a:r>
            <a:r>
              <a:rPr lang="fi-FI" dirty="0" err="1"/>
              <a:t>T</a:t>
            </a:r>
            <a:r>
              <a:rPr lang="fi-FI" dirty="0" err="1" smtClean="0"/>
              <a:t>witter</a:t>
            </a:r>
            <a:r>
              <a:rPr lang="fi-FI" dirty="0" smtClean="0"/>
              <a:t>, </a:t>
            </a:r>
            <a:r>
              <a:rPr lang="fi-FI" dirty="0" err="1" smtClean="0"/>
              <a:t>Youtube</a:t>
            </a:r>
            <a:r>
              <a:rPr lang="fi-FI" dirty="0" smtClean="0"/>
              <a:t>,…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61897" y="6488668"/>
            <a:ext cx="27369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dirty="0"/>
              <a:t>7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621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6" descr="IMPERIA_pptpalkki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290965" cy="617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1450" y="1484730"/>
            <a:ext cx="7355250" cy="480309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sz="2800" dirty="0" smtClean="0"/>
              <a:t>Works </a:t>
            </a:r>
            <a:r>
              <a:rPr lang="fi-FI" sz="2800" dirty="0" err="1" smtClean="0"/>
              <a:t>better</a:t>
            </a:r>
            <a:r>
              <a:rPr lang="fi-FI" sz="2800" dirty="0" smtClean="0"/>
              <a:t> </a:t>
            </a:r>
            <a:r>
              <a:rPr lang="fi-FI" sz="2800" dirty="0" err="1" smtClean="0"/>
              <a:t>than</a:t>
            </a:r>
            <a:r>
              <a:rPr lang="fi-FI" sz="2800" dirty="0" smtClean="0"/>
              <a:t> </a:t>
            </a:r>
            <a:r>
              <a:rPr lang="fi-FI" sz="2800" dirty="0" err="1" smtClean="0"/>
              <a:t>traditional</a:t>
            </a:r>
            <a:r>
              <a:rPr lang="fi-FI" sz="2800" dirty="0" smtClean="0"/>
              <a:t> </a:t>
            </a:r>
            <a:r>
              <a:rPr lang="fi-FI" sz="2800" dirty="0" err="1" smtClean="0"/>
              <a:t>methods</a:t>
            </a:r>
            <a:endParaRPr lang="fi-FI" sz="2800" dirty="0"/>
          </a:p>
          <a:p>
            <a:pPr marL="1073150" lvl="3"/>
            <a:r>
              <a:rPr lang="fi-FI" sz="2400" dirty="0" smtClean="0"/>
              <a:t>with </a:t>
            </a:r>
            <a:r>
              <a:rPr lang="fi-FI" sz="2400" dirty="0" err="1" smtClean="0"/>
              <a:t>younger</a:t>
            </a:r>
            <a:r>
              <a:rPr lang="fi-FI" sz="2400" dirty="0" smtClean="0"/>
              <a:t> </a:t>
            </a:r>
            <a:r>
              <a:rPr lang="fi-FI" sz="2400" dirty="0" err="1" smtClean="0"/>
              <a:t>people</a:t>
            </a:r>
            <a:r>
              <a:rPr lang="fi-FI" sz="2400" dirty="0"/>
              <a:t>, </a:t>
            </a:r>
            <a:r>
              <a:rPr lang="fi-FI" sz="2400" dirty="0" err="1"/>
              <a:t>students</a:t>
            </a:r>
            <a:endParaRPr lang="fi-FI" sz="2400" dirty="0"/>
          </a:p>
          <a:p>
            <a:pPr marL="1073150" lvl="3"/>
            <a:r>
              <a:rPr lang="fi-FI" sz="2400" dirty="0"/>
              <a:t>with </a:t>
            </a:r>
            <a:r>
              <a:rPr lang="fi-FI" sz="2400" dirty="0" err="1"/>
              <a:t>people</a:t>
            </a:r>
            <a:r>
              <a:rPr lang="fi-FI" sz="2400" dirty="0"/>
              <a:t> </a:t>
            </a:r>
            <a:r>
              <a:rPr lang="fi-FI" sz="2400" dirty="0" err="1"/>
              <a:t>used</a:t>
            </a:r>
            <a:r>
              <a:rPr lang="fi-FI" sz="2400" dirty="0"/>
              <a:t> to </a:t>
            </a:r>
            <a:r>
              <a:rPr lang="fi-FI" sz="2400" dirty="0" err="1"/>
              <a:t>deal</a:t>
            </a:r>
            <a:r>
              <a:rPr lang="fi-FI" sz="2400" dirty="0"/>
              <a:t> with </a:t>
            </a:r>
            <a:r>
              <a:rPr lang="fi-FI" sz="2400" dirty="0" err="1"/>
              <a:t>computers</a:t>
            </a:r>
            <a:endParaRPr lang="fi-FI" sz="2400" dirty="0"/>
          </a:p>
          <a:p>
            <a:pPr marL="1073150" lvl="3"/>
            <a:r>
              <a:rPr lang="fi-FI" sz="2400" dirty="0"/>
              <a:t>in </a:t>
            </a:r>
            <a:r>
              <a:rPr lang="fi-FI" sz="2400" dirty="0" err="1"/>
              <a:t>urban</a:t>
            </a:r>
            <a:r>
              <a:rPr lang="fi-FI" sz="2400" dirty="0"/>
              <a:t> </a:t>
            </a:r>
            <a:r>
              <a:rPr lang="fi-FI" sz="2400" dirty="0" err="1"/>
              <a:t>area</a:t>
            </a:r>
            <a:r>
              <a:rPr lang="fi-FI" sz="2400" dirty="0"/>
              <a:t> </a:t>
            </a:r>
            <a:r>
              <a:rPr lang="fi-FI" sz="2400" dirty="0" err="1"/>
              <a:t>than</a:t>
            </a:r>
            <a:r>
              <a:rPr lang="fi-FI" sz="2400" dirty="0"/>
              <a:t> in countryside </a:t>
            </a:r>
          </a:p>
          <a:p>
            <a:pPr marL="1433513" lvl="4">
              <a:spcBef>
                <a:spcPts val="600"/>
              </a:spcBef>
            </a:pPr>
            <a:r>
              <a:rPr lang="fi-FI" sz="2400" dirty="0" err="1"/>
              <a:t>better</a:t>
            </a:r>
            <a:r>
              <a:rPr lang="fi-FI" sz="2400" dirty="0"/>
              <a:t> Internet </a:t>
            </a:r>
            <a:r>
              <a:rPr lang="fi-FI" sz="2400" dirty="0" err="1"/>
              <a:t>connections</a:t>
            </a:r>
            <a:endParaRPr lang="fi-FI" sz="2400" dirty="0"/>
          </a:p>
          <a:p>
            <a:pPr marL="1433513" lvl="4">
              <a:spcBef>
                <a:spcPts val="600"/>
              </a:spcBef>
            </a:pPr>
            <a:r>
              <a:rPr lang="fi-FI" sz="2400" dirty="0" err="1"/>
              <a:t>younger</a:t>
            </a:r>
            <a:r>
              <a:rPr lang="fi-FI" sz="2400" dirty="0"/>
              <a:t>  </a:t>
            </a:r>
            <a:r>
              <a:rPr lang="fi-FI" sz="2400" dirty="0" err="1" smtClean="0"/>
              <a:t>population</a:t>
            </a:r>
            <a:endParaRPr lang="fi-FI" sz="2400" dirty="0"/>
          </a:p>
          <a:p>
            <a:pPr>
              <a:buFont typeface="Arial" pitchFamily="34" charset="0"/>
              <a:buChar char="•"/>
            </a:pPr>
            <a:r>
              <a:rPr lang="fi-FI" sz="2800" dirty="0" err="1" smtClean="0"/>
              <a:t>facilitates</a:t>
            </a:r>
            <a:r>
              <a:rPr lang="fi-FI" sz="2800" dirty="0" smtClean="0"/>
              <a:t> </a:t>
            </a:r>
            <a:r>
              <a:rPr lang="fi-FI" sz="2800" dirty="0" err="1"/>
              <a:t>public</a:t>
            </a:r>
            <a:r>
              <a:rPr lang="fi-FI" sz="2800" dirty="0"/>
              <a:t> </a:t>
            </a:r>
            <a:r>
              <a:rPr lang="fi-FI" sz="2800" dirty="0" err="1"/>
              <a:t>participation</a:t>
            </a:r>
            <a:endParaRPr lang="fi-FI" sz="2800" dirty="0"/>
          </a:p>
          <a:p>
            <a:pPr marL="1073150" lvl="3"/>
            <a:r>
              <a:rPr lang="en-US" sz="2400" dirty="0"/>
              <a:t>to distribute information</a:t>
            </a:r>
          </a:p>
          <a:p>
            <a:pPr marL="1073150" lvl="3"/>
            <a:r>
              <a:rPr lang="en-US" sz="2400" dirty="0"/>
              <a:t>to reach the </a:t>
            </a:r>
            <a:r>
              <a:rPr lang="en-US" sz="2400" dirty="0" smtClean="0"/>
              <a:t>involved</a:t>
            </a:r>
            <a:endParaRPr lang="en-US" sz="2400" dirty="0"/>
          </a:p>
          <a:p>
            <a:pPr marL="1073150" lvl="3"/>
            <a:r>
              <a:rPr lang="en-US" sz="2400" dirty="0"/>
              <a:t>to get </a:t>
            </a:r>
            <a:r>
              <a:rPr lang="en-US" sz="2400" dirty="0" smtClean="0"/>
              <a:t>feedback (also from silent majority)</a:t>
            </a:r>
            <a:endParaRPr lang="en-US" sz="2400" dirty="0"/>
          </a:p>
          <a:p>
            <a:pPr marL="1073150" lvl="3"/>
            <a:r>
              <a:rPr lang="en-US" sz="2400" dirty="0"/>
              <a:t>to create </a:t>
            </a:r>
            <a:r>
              <a:rPr lang="en-US" sz="2400" dirty="0" smtClean="0"/>
              <a:t>online</a:t>
            </a:r>
            <a:r>
              <a:rPr lang="en-US" sz="2400" dirty="0" smtClean="0"/>
              <a:t> discussion</a:t>
            </a:r>
            <a:endParaRPr lang="en-US" sz="2400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39440" y="548601"/>
            <a:ext cx="7796212" cy="504070"/>
          </a:xfrm>
        </p:spPr>
        <p:txBody>
          <a:bodyPr/>
          <a:lstStyle/>
          <a:p>
            <a:r>
              <a:rPr lang="en-GB" dirty="0"/>
              <a:t>The usage of Internet 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1897" y="6488668"/>
            <a:ext cx="27369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i-FI" dirty="0"/>
              <a:t>9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545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/>
          <p:cNvGrpSpPr/>
          <p:nvPr/>
        </p:nvGrpSpPr>
        <p:grpSpPr>
          <a:xfrm>
            <a:off x="271468" y="1136269"/>
            <a:ext cx="8784976" cy="4380963"/>
            <a:chOff x="199460" y="1179727"/>
            <a:chExt cx="8784976" cy="3362726"/>
          </a:xfrm>
        </p:grpSpPr>
        <p:sp>
          <p:nvSpPr>
            <p:cNvPr id="4" name="Pyöristetty suorakulmio 3"/>
            <p:cNvSpPr/>
            <p:nvPr/>
          </p:nvSpPr>
          <p:spPr>
            <a:xfrm>
              <a:off x="199460" y="1412372"/>
              <a:ext cx="8784976" cy="31300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rgbClr val="000000"/>
                  </a:solidFill>
                </a:rPr>
                <a:t>Announcement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>
                  <a:solidFill>
                    <a:srgbClr val="000000"/>
                  </a:solidFill>
                </a:rPr>
                <a:t>Newsletter</a:t>
              </a:r>
              <a:endParaRPr lang="fi-FI" sz="1600" dirty="0">
                <a:solidFill>
                  <a:srgbClr val="00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rgbClr val="000000"/>
                  </a:solidFill>
                </a:rPr>
                <a:t>Lettes</a:t>
              </a:r>
              <a:r>
                <a:rPr lang="fi-FI" sz="1600" dirty="0" smtClean="0">
                  <a:solidFill>
                    <a:srgbClr val="000000"/>
                  </a:solidFill>
                </a:rPr>
                <a:t>, </a:t>
              </a:r>
              <a:r>
                <a:rPr lang="fi-FI" sz="1600" dirty="0" err="1" smtClean="0">
                  <a:solidFill>
                    <a:srgbClr val="000000"/>
                  </a:solidFill>
                </a:rPr>
                <a:t>e-mails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b="1" dirty="0" smtClean="0">
                  <a:solidFill>
                    <a:srgbClr val="FF0000"/>
                  </a:solidFill>
                </a:rPr>
                <a:t>Web </a:t>
              </a:r>
              <a:r>
                <a:rPr lang="fi-FI" sz="1600" b="1" dirty="0" err="1" smtClean="0">
                  <a:solidFill>
                    <a:srgbClr val="FF0000"/>
                  </a:solidFill>
                </a:rPr>
                <a:t>pages</a:t>
              </a:r>
              <a:endParaRPr lang="fi-FI" sz="1600" b="1" dirty="0" smtClean="0">
                <a:solidFill>
                  <a:srgbClr val="FF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b="1" dirty="0" smtClean="0">
                  <a:solidFill>
                    <a:srgbClr val="FF0000"/>
                  </a:solidFill>
                </a:rPr>
                <a:t>Social </a:t>
              </a:r>
              <a:br>
                <a:rPr lang="fi-FI" sz="1600" b="1" dirty="0" smtClean="0">
                  <a:solidFill>
                    <a:srgbClr val="FF0000"/>
                  </a:solidFill>
                </a:rPr>
              </a:br>
              <a:r>
                <a:rPr lang="fi-FI" sz="1600" b="1" dirty="0" smtClean="0">
                  <a:solidFill>
                    <a:srgbClr val="FF0000"/>
                  </a:solidFill>
                </a:rPr>
                <a:t>media</a:t>
              </a:r>
            </a:p>
            <a:p>
              <a:pPr marL="285750" indent="-285750" defTabSz="457200">
                <a:buFont typeface="Wingdings" pitchFamily="2" charset="2"/>
                <a:buChar char="§"/>
              </a:pPr>
              <a:endParaRPr lang="fi-FI" sz="1400" dirty="0">
                <a:solidFill>
                  <a:srgbClr val="000000"/>
                </a:solidFill>
              </a:endParaRPr>
            </a:p>
          </p:txBody>
        </p:sp>
        <p:sp>
          <p:nvSpPr>
            <p:cNvPr id="5" name="Pyöristetty suorakulmio 4"/>
            <p:cNvSpPr/>
            <p:nvPr/>
          </p:nvSpPr>
          <p:spPr>
            <a:xfrm>
              <a:off x="2403440" y="1536341"/>
              <a:ext cx="6417029" cy="288214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00025" indent="-200025" defTabSz="4572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b="1" dirty="0" err="1" smtClean="0">
                  <a:solidFill>
                    <a:srgbClr val="FF0000"/>
                  </a:solidFill>
                </a:rPr>
                <a:t>Online</a:t>
              </a:r>
              <a:r>
                <a:rPr lang="fi-FI" sz="1600" b="1" dirty="0" smtClean="0">
                  <a:solidFill>
                    <a:srgbClr val="FF0000"/>
                  </a:solidFill>
                </a:rPr>
                <a:t> </a:t>
              </a:r>
              <a:r>
                <a:rPr lang="fi-FI" sz="1600" b="1" dirty="0" err="1" smtClean="0">
                  <a:solidFill>
                    <a:srgbClr val="FF0000"/>
                  </a:solidFill>
                </a:rPr>
                <a:t>survey</a:t>
              </a:r>
              <a:endParaRPr lang="fi-FI" sz="1600" dirty="0" smtClean="0">
                <a:solidFill>
                  <a:schemeClr val="tx1"/>
                </a:solidFill>
              </a:endParaRPr>
            </a:p>
            <a:p>
              <a:pPr marL="200025" indent="-200025" defTabSz="4572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smtClean="0">
                  <a:solidFill>
                    <a:schemeClr val="tx1"/>
                  </a:solidFill>
                </a:rPr>
                <a:t>Mail </a:t>
              </a:r>
              <a:r>
                <a:rPr lang="fi-FI" sz="1600" dirty="0" err="1" smtClean="0">
                  <a:solidFill>
                    <a:schemeClr val="tx1"/>
                  </a:solidFill>
                </a:rPr>
                <a:t>survey</a:t>
              </a:r>
              <a:endParaRPr lang="fi-FI" sz="1600" dirty="0" smtClean="0">
                <a:solidFill>
                  <a:schemeClr val="tx1"/>
                </a:solidFill>
              </a:endParaRPr>
            </a:p>
            <a:p>
              <a:pPr marL="200025" indent="-200025" defTabSz="4572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b="1" dirty="0" err="1" smtClean="0">
                  <a:solidFill>
                    <a:srgbClr val="FF0000"/>
                  </a:solidFill>
                </a:rPr>
                <a:t>Map</a:t>
              </a:r>
              <a:r>
                <a:rPr lang="fi-FI" sz="1600" b="1" dirty="0" smtClean="0">
                  <a:solidFill>
                    <a:srgbClr val="FF0000"/>
                  </a:solidFill>
                </a:rPr>
                <a:t> </a:t>
              </a:r>
              <a:r>
                <a:rPr lang="fi-FI" sz="1600" b="1" dirty="0" err="1" smtClean="0">
                  <a:solidFill>
                    <a:srgbClr val="FF0000"/>
                  </a:solidFill>
                </a:rPr>
                <a:t>portal</a:t>
              </a:r>
              <a:r>
                <a:rPr lang="fi-FI" sz="1600" b="1" dirty="0" smtClean="0">
                  <a:solidFill>
                    <a:srgbClr val="FF0000"/>
                  </a:solidFill>
                </a:rPr>
                <a:t> </a:t>
              </a:r>
              <a:br>
                <a:rPr lang="fi-FI" sz="1600" b="1" dirty="0" smtClean="0">
                  <a:solidFill>
                    <a:srgbClr val="FF0000"/>
                  </a:solidFill>
                </a:rPr>
              </a:br>
              <a:r>
                <a:rPr lang="fi-FI" sz="1600" b="1" dirty="0" err="1" smtClean="0">
                  <a:solidFill>
                    <a:srgbClr val="FF0000"/>
                  </a:solidFill>
                </a:rPr>
                <a:t>survey</a:t>
              </a:r>
              <a:endParaRPr lang="fi-FI" sz="1600" b="1" dirty="0" smtClean="0">
                <a:solidFill>
                  <a:srgbClr val="FF0000"/>
                </a:solidFill>
              </a:endParaRPr>
            </a:p>
            <a:p>
              <a:pPr marL="200025" indent="-200025" defTabSz="4572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rgbClr val="000000"/>
                  </a:solidFill>
                </a:rPr>
                <a:t>Feedback-forms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smtClean="0">
                  <a:solidFill>
                    <a:srgbClr val="000000"/>
                  </a:solidFill>
                </a:rPr>
                <a:t>Media </a:t>
              </a:r>
              <a:r>
                <a:rPr lang="fi-FI" sz="1600" dirty="0" err="1" smtClean="0">
                  <a:solidFill>
                    <a:srgbClr val="000000"/>
                  </a:solidFill>
                </a:rPr>
                <a:t>analysis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smtClean="0">
                  <a:solidFill>
                    <a:srgbClr val="000000"/>
                  </a:solidFill>
                </a:rPr>
                <a:t>Desk </a:t>
              </a:r>
              <a:r>
                <a:rPr lang="fi-FI" sz="1600" dirty="0" err="1" smtClean="0">
                  <a:solidFill>
                    <a:srgbClr val="000000"/>
                  </a:solidFill>
                </a:rPr>
                <a:t>study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rgbClr val="000000"/>
                  </a:solidFill>
                </a:rPr>
                <a:t>Interview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rgbClr val="000000"/>
                  </a:solidFill>
                </a:rPr>
                <a:t>Observation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85750" indent="-285750" defTabSz="457200">
                <a:buFont typeface="Wingdings" pitchFamily="2" charset="2"/>
                <a:buChar char="§"/>
              </a:pPr>
              <a:endParaRPr lang="fi-FI" sz="1400" dirty="0">
                <a:solidFill>
                  <a:srgbClr val="000000"/>
                </a:solidFill>
              </a:endParaRPr>
            </a:p>
          </p:txBody>
        </p:sp>
        <p:sp>
          <p:nvSpPr>
            <p:cNvPr id="6" name="Pyöristetty suorakulmio 5"/>
            <p:cNvSpPr/>
            <p:nvPr/>
          </p:nvSpPr>
          <p:spPr>
            <a:xfrm>
              <a:off x="4572000" y="1668327"/>
              <a:ext cx="4104000" cy="26530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b="1" dirty="0" err="1" smtClean="0">
                  <a:solidFill>
                    <a:srgbClr val="FF0000"/>
                  </a:solidFill>
                </a:rPr>
                <a:t>Map</a:t>
              </a:r>
              <a:r>
                <a:rPr lang="fi-FI" sz="1600" b="1" dirty="0" smtClean="0">
                  <a:solidFill>
                    <a:srgbClr val="FF0000"/>
                  </a:solidFill>
                </a:rPr>
                <a:t> </a:t>
              </a:r>
              <a:r>
                <a:rPr lang="fi-FI" sz="1600" b="1" dirty="0" err="1" smtClean="0">
                  <a:solidFill>
                    <a:srgbClr val="FF0000"/>
                  </a:solidFill>
                </a:rPr>
                <a:t>portal</a:t>
              </a:r>
              <a:r>
                <a:rPr lang="fi-FI" sz="1600" b="1" dirty="0" smtClean="0">
                  <a:solidFill>
                    <a:srgbClr val="FF0000"/>
                  </a:solidFill>
                </a:rPr>
                <a:t> </a:t>
              </a:r>
              <a:br>
                <a:rPr lang="fi-FI" sz="1600" b="1" dirty="0" smtClean="0">
                  <a:solidFill>
                    <a:srgbClr val="FF0000"/>
                  </a:solidFill>
                </a:rPr>
              </a:br>
              <a:r>
                <a:rPr lang="fi-FI" sz="1600" b="1" dirty="0" err="1" smtClean="0">
                  <a:solidFill>
                    <a:srgbClr val="FF0000"/>
                  </a:solidFill>
                </a:rPr>
                <a:t>survey</a:t>
              </a:r>
              <a:r>
                <a:rPr lang="fi-FI" sz="1600" b="1" dirty="0" smtClean="0">
                  <a:solidFill>
                    <a:srgbClr val="FF0000"/>
                  </a:solidFill>
                </a:rPr>
                <a:t> with </a:t>
              </a:r>
              <a:br>
                <a:rPr lang="fi-FI" sz="1600" b="1" dirty="0" smtClean="0">
                  <a:solidFill>
                    <a:srgbClr val="FF0000"/>
                  </a:solidFill>
                </a:rPr>
              </a:br>
              <a:r>
                <a:rPr lang="fi-FI" sz="1600" b="1" dirty="0" err="1" smtClean="0">
                  <a:solidFill>
                    <a:srgbClr val="FF0000"/>
                  </a:solidFill>
                </a:rPr>
                <a:t>interaction</a:t>
              </a:r>
              <a:r>
                <a:rPr lang="fi-FI" sz="1600" b="1" dirty="0" smtClean="0">
                  <a:solidFill>
                    <a:srgbClr val="FF0000"/>
                  </a:solidFill>
                </a:rPr>
                <a:t> </a:t>
              </a: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b="1" dirty="0" smtClean="0">
                  <a:solidFill>
                    <a:srgbClr val="FF0000"/>
                  </a:solidFill>
                </a:rPr>
                <a:t>Social media</a:t>
              </a:r>
              <a:endParaRPr lang="fi-FI" sz="1600" b="1" dirty="0">
                <a:solidFill>
                  <a:srgbClr val="FF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smtClean="0">
                  <a:solidFill>
                    <a:srgbClr val="000000"/>
                  </a:solidFill>
                </a:rPr>
                <a:t>Public </a:t>
              </a:r>
              <a:r>
                <a:rPr lang="fi-FI" sz="1600" dirty="0" err="1" smtClean="0">
                  <a:solidFill>
                    <a:srgbClr val="000000"/>
                  </a:solidFill>
                </a:rPr>
                <a:t>meeting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rgbClr val="000000"/>
                  </a:solidFill>
                </a:rPr>
                <a:t>Workshops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rgbClr val="000000"/>
                  </a:solidFill>
                </a:rPr>
                <a:t>Stakeholder</a:t>
              </a:r>
              <a:r>
                <a:rPr lang="fi-FI" sz="1600" dirty="0" smtClean="0">
                  <a:solidFill>
                    <a:srgbClr val="000000"/>
                  </a:solidFill>
                </a:rPr>
                <a:t> </a:t>
              </a:r>
              <a:br>
                <a:rPr lang="fi-FI" sz="1600" dirty="0" smtClean="0">
                  <a:solidFill>
                    <a:srgbClr val="000000"/>
                  </a:solidFill>
                </a:rPr>
              </a:br>
              <a:r>
                <a:rPr lang="fi-FI" sz="1600" dirty="0" err="1" smtClean="0">
                  <a:solidFill>
                    <a:srgbClr val="000000"/>
                  </a:solidFill>
                </a:rPr>
                <a:t>walks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rgbClr val="000000"/>
                  </a:solidFill>
                </a:rPr>
                <a:t>Seminar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rgbClr val="000000"/>
                  </a:solidFill>
                </a:rPr>
                <a:t>Meeting</a:t>
              </a:r>
              <a:r>
                <a:rPr lang="fi-FI" sz="1600" dirty="0" smtClean="0">
                  <a:solidFill>
                    <a:srgbClr val="000000"/>
                  </a:solidFill>
                </a:rPr>
                <a:t> </a:t>
              </a:r>
              <a:br>
                <a:rPr lang="fi-FI" sz="1600" dirty="0" smtClean="0">
                  <a:solidFill>
                    <a:srgbClr val="000000"/>
                  </a:solidFill>
                </a:rPr>
              </a:br>
              <a:r>
                <a:rPr lang="fi-FI" sz="1600" dirty="0" err="1" smtClean="0">
                  <a:solidFill>
                    <a:srgbClr val="000000"/>
                  </a:solidFill>
                </a:rPr>
                <a:t>planner</a:t>
              </a:r>
              <a:endParaRPr lang="fi-FI" sz="1600" b="1" dirty="0" smtClean="0">
                <a:solidFill>
                  <a:srgbClr val="FF0000"/>
                </a:solidFill>
              </a:endParaRPr>
            </a:p>
            <a:p>
              <a:pPr marL="285750" indent="-285750" defTabSz="457200">
                <a:buFont typeface="Wingdings" pitchFamily="2" charset="2"/>
                <a:buChar char="§"/>
              </a:pPr>
              <a:endParaRPr lang="fi-FI" sz="1400" dirty="0" smtClean="0">
                <a:solidFill>
                  <a:srgbClr val="000000"/>
                </a:solidFill>
              </a:endParaRPr>
            </a:p>
            <a:p>
              <a:pPr marL="285750" indent="-285750" defTabSz="457200">
                <a:buFont typeface="Wingdings" pitchFamily="2" charset="2"/>
                <a:buChar char="§"/>
              </a:pPr>
              <a:endParaRPr lang="fi-FI" sz="1400" dirty="0">
                <a:solidFill>
                  <a:srgbClr val="000000"/>
                </a:solidFill>
              </a:endParaRPr>
            </a:p>
          </p:txBody>
        </p:sp>
        <p:sp>
          <p:nvSpPr>
            <p:cNvPr id="7" name="Pyöristetty suorakulmio 6"/>
            <p:cNvSpPr/>
            <p:nvPr/>
          </p:nvSpPr>
          <p:spPr>
            <a:xfrm>
              <a:off x="6588223" y="1834141"/>
              <a:ext cx="1944000" cy="237668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chemeClr val="tx1"/>
                  </a:solidFill>
                </a:rPr>
                <a:t>Stakeholder</a:t>
              </a:r>
              <a:r>
                <a:rPr lang="fi-FI" sz="1600" dirty="0" smtClean="0">
                  <a:solidFill>
                    <a:schemeClr val="tx1"/>
                  </a:solidFill>
                </a:rPr>
                <a:t> </a:t>
              </a:r>
              <a:r>
                <a:rPr lang="fi-FI" sz="1600" dirty="0" err="1" smtClean="0">
                  <a:solidFill>
                    <a:schemeClr val="tx1"/>
                  </a:solidFill>
                </a:rPr>
                <a:t>group</a:t>
              </a:r>
              <a:r>
                <a:rPr lang="fi-FI" sz="1600" dirty="0" smtClean="0">
                  <a:solidFill>
                    <a:schemeClr val="tx1"/>
                  </a:solidFill>
                </a:rPr>
                <a:t> </a:t>
              </a: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chemeClr val="tx1"/>
                  </a:solidFill>
                </a:rPr>
                <a:t>Co-planning</a:t>
              </a:r>
              <a:endParaRPr lang="fi-FI" sz="1600" dirty="0" smtClean="0">
                <a:solidFill>
                  <a:schemeClr val="tx1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fi-FI" sz="1600" dirty="0" err="1" smtClean="0">
                  <a:solidFill>
                    <a:srgbClr val="000000"/>
                  </a:solidFill>
                </a:rPr>
                <a:t>Residential</a:t>
              </a:r>
              <a:r>
                <a:rPr lang="fi-FI" sz="1600" dirty="0" smtClean="0">
                  <a:solidFill>
                    <a:srgbClr val="000000"/>
                  </a:solidFill>
                </a:rPr>
                <a:t> </a:t>
              </a:r>
              <a:r>
                <a:rPr lang="fi-FI" sz="1600" dirty="0" err="1" smtClean="0">
                  <a:solidFill>
                    <a:srgbClr val="000000"/>
                  </a:solidFill>
                </a:rPr>
                <a:t>council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  <a:tabLst>
                  <a:tab pos="95250" algn="l"/>
                </a:tabLst>
              </a:pPr>
              <a:r>
                <a:rPr lang="fi-FI" sz="1600" dirty="0" smtClean="0">
                  <a:solidFill>
                    <a:srgbClr val="000000"/>
                  </a:solidFill>
                </a:rPr>
                <a:t>Project </a:t>
              </a:r>
              <a:r>
                <a:rPr lang="fi-FI" sz="1600" dirty="0" err="1" smtClean="0">
                  <a:solidFill>
                    <a:srgbClr val="000000"/>
                  </a:solidFill>
                </a:rPr>
                <a:t>meetings</a:t>
              </a:r>
              <a:endParaRPr lang="fi-FI" sz="1600" dirty="0" smtClean="0">
                <a:solidFill>
                  <a:srgbClr val="000000"/>
                </a:solidFill>
              </a:endParaRPr>
            </a:p>
            <a:p>
              <a:pPr marL="200025" indent="-200025" defTabSz="457200">
                <a:spcAft>
                  <a:spcPts val="600"/>
                </a:spcAft>
                <a:buFont typeface="Wingdings" pitchFamily="2" charset="2"/>
                <a:buChar char="§"/>
                <a:tabLst>
                  <a:tab pos="95250" algn="l"/>
                </a:tabLst>
              </a:pPr>
              <a:endParaRPr lang="fi-FI" sz="1600" dirty="0" smtClean="0">
                <a:solidFill>
                  <a:srgbClr val="000000"/>
                </a:solidFill>
              </a:endParaRPr>
            </a:p>
            <a:p>
              <a:pPr defTabSz="457200">
                <a:spcAft>
                  <a:spcPts val="600"/>
                </a:spcAft>
              </a:pPr>
              <a:endParaRPr lang="fi-FI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kstiruutu 7"/>
            <p:cNvSpPr txBox="1"/>
            <p:nvPr/>
          </p:nvSpPr>
          <p:spPr bwMode="auto">
            <a:xfrm>
              <a:off x="611452" y="1179727"/>
              <a:ext cx="1302724" cy="21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36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indent="-25400" defTabSz="457200" eaLnBrk="0" hangingPunct="0">
                <a:lnSpc>
                  <a:spcPts val="2163"/>
                </a:lnSpc>
                <a:spcAft>
                  <a:spcPts val="1500"/>
                </a:spcAft>
              </a:pPr>
              <a:r>
                <a:rPr lang="fi-FI" sz="2000" dirty="0" err="1" smtClean="0">
                  <a:solidFill>
                    <a:srgbClr val="5CA551">
                      <a:lumMod val="60000"/>
                      <a:lumOff val="40000"/>
                    </a:srgb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Verdana"/>
                  <a:ea typeface="ＭＳ Ｐゴシック" pitchFamily="-111" charset="-128"/>
                  <a:cs typeface="ＭＳ Ｐゴシック" pitchFamily="-111" charset="-128"/>
                </a:rPr>
                <a:t>Informing</a:t>
              </a:r>
              <a:endParaRPr lang="fi-FI" sz="2000" dirty="0" smtClean="0">
                <a:solidFill>
                  <a:srgbClr val="5CA551">
                    <a:lumMod val="60000"/>
                    <a:lumOff val="4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9" name="Tekstiruutu 8"/>
            <p:cNvSpPr txBox="1"/>
            <p:nvPr/>
          </p:nvSpPr>
          <p:spPr bwMode="auto">
            <a:xfrm>
              <a:off x="2436995" y="1188239"/>
              <a:ext cx="1940719" cy="21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36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indent="-25400" defTabSz="457200" eaLnBrk="0" hangingPunct="0">
                <a:lnSpc>
                  <a:spcPts val="2163"/>
                </a:lnSpc>
                <a:spcAft>
                  <a:spcPts val="1500"/>
                </a:spcAft>
              </a:pPr>
              <a:r>
                <a:rPr lang="fi-FI" sz="2000" dirty="0" smtClean="0">
                  <a:solidFill>
                    <a:srgbClr val="A1C23D"/>
                  </a:solidFill>
                  <a:latin typeface="Verdana"/>
                  <a:ea typeface="ＭＳ Ｐゴシック" pitchFamily="-111" charset="-128"/>
                  <a:cs typeface="ＭＳ Ｐゴシック" pitchFamily="-111" charset="-128"/>
                </a:rPr>
                <a:t>Data </a:t>
              </a:r>
              <a:r>
                <a:rPr lang="fi-FI" sz="2000" dirty="0" err="1" smtClean="0">
                  <a:solidFill>
                    <a:srgbClr val="A1C23D"/>
                  </a:solidFill>
                  <a:latin typeface="Verdana"/>
                  <a:ea typeface="ＭＳ Ｐゴシック" pitchFamily="-111" charset="-128"/>
                  <a:cs typeface="ＭＳ Ｐゴシック" pitchFamily="-111" charset="-128"/>
                </a:rPr>
                <a:t>collecting</a:t>
              </a:r>
              <a:endParaRPr lang="fi-FI" sz="2000" dirty="0" smtClean="0">
                <a:solidFill>
                  <a:srgbClr val="A1C23D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0" name="Tekstiruutu 9"/>
            <p:cNvSpPr txBox="1"/>
            <p:nvPr/>
          </p:nvSpPr>
          <p:spPr bwMode="auto">
            <a:xfrm>
              <a:off x="4627326" y="1188240"/>
              <a:ext cx="2041709" cy="21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36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indent="-25400" defTabSz="457200" eaLnBrk="0" hangingPunct="0">
                <a:lnSpc>
                  <a:spcPts val="2163"/>
                </a:lnSpc>
                <a:spcAft>
                  <a:spcPts val="1500"/>
                </a:spcAft>
              </a:pPr>
              <a:r>
                <a:rPr lang="fi-FI" sz="2000" dirty="0" err="1" smtClean="0">
                  <a:solidFill>
                    <a:srgbClr val="5CA551">
                      <a:lumMod val="75000"/>
                    </a:srgbClr>
                  </a:solidFill>
                  <a:latin typeface="Verdana"/>
                  <a:ea typeface="ＭＳ Ｐゴシック" pitchFamily="-111" charset="-128"/>
                  <a:cs typeface="ＭＳ Ｐゴシック" pitchFamily="-111" charset="-128"/>
                </a:rPr>
                <a:t>Communication</a:t>
              </a:r>
              <a:endParaRPr lang="fi-FI" sz="2000" dirty="0" smtClean="0">
                <a:solidFill>
                  <a:srgbClr val="5CA551">
                    <a:lumMod val="75000"/>
                  </a:srgbClr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1" name="Tekstiruutu 10"/>
            <p:cNvSpPr txBox="1"/>
            <p:nvPr/>
          </p:nvSpPr>
          <p:spPr bwMode="auto">
            <a:xfrm>
              <a:off x="6948264" y="1179728"/>
              <a:ext cx="1586776" cy="21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3600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indent="-25400" defTabSz="457200" eaLnBrk="0" hangingPunct="0">
                <a:lnSpc>
                  <a:spcPts val="2163"/>
                </a:lnSpc>
                <a:spcAft>
                  <a:spcPts val="1500"/>
                </a:spcAft>
              </a:pPr>
              <a:r>
                <a:rPr lang="fi-FI" sz="2000" dirty="0" err="1" smtClean="0">
                  <a:solidFill>
                    <a:srgbClr val="A1C23D">
                      <a:lumMod val="75000"/>
                    </a:srgbClr>
                  </a:solidFill>
                  <a:latin typeface="Verdana"/>
                  <a:ea typeface="ＭＳ Ｐゴシック" pitchFamily="-111" charset="-128"/>
                  <a:cs typeface="ＭＳ Ｐゴシック" pitchFamily="-111" charset="-128"/>
                </a:rPr>
                <a:t>Cooperation</a:t>
              </a:r>
              <a:endParaRPr lang="fi-FI" sz="2000" dirty="0" smtClean="0">
                <a:solidFill>
                  <a:srgbClr val="A1C23D">
                    <a:lumMod val="75000"/>
                  </a:srgbClr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sp>
        <p:nvSpPr>
          <p:cNvPr id="12" name="Nuoli oikealle 11"/>
          <p:cNvSpPr/>
          <p:nvPr/>
        </p:nvSpPr>
        <p:spPr>
          <a:xfrm>
            <a:off x="273149" y="5453133"/>
            <a:ext cx="8424936" cy="864096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i-FI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”</a:t>
            </a:r>
            <a:r>
              <a:rPr lang="fi-FI" sz="2000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Depth” of </a:t>
            </a:r>
            <a:r>
              <a:rPr lang="fi-FI" sz="2000" dirty="0" err="1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interaction</a:t>
            </a:r>
            <a:endParaRPr lang="fi-FI" sz="2000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Otsikko 1"/>
          <p:cNvSpPr txBox="1">
            <a:spLocks/>
          </p:cNvSpPr>
          <p:nvPr/>
        </p:nvSpPr>
        <p:spPr>
          <a:xfrm>
            <a:off x="486416" y="404664"/>
            <a:ext cx="7913687" cy="432048"/>
          </a:xfrm>
          <a:prstGeom prst="rect">
            <a:avLst/>
          </a:prstGeom>
        </p:spPr>
        <p:txBody>
          <a:bodyPr/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Font typeface="Verdana" pitchFamily="34" charset="0"/>
              <a:buNone/>
            </a:pPr>
            <a:r>
              <a:rPr lang="fi-FI" sz="2400" b="1" cap="all" dirty="0" err="1" smtClean="0">
                <a:solidFill>
                  <a:srgbClr val="009DE0"/>
                </a:solidFill>
                <a:latin typeface="Verdana" pitchFamily="34" charset="0"/>
              </a:rPr>
              <a:t>Methods</a:t>
            </a:r>
            <a:r>
              <a:rPr lang="fi-FI" sz="2400" b="1" cap="all" dirty="0" smtClean="0">
                <a:solidFill>
                  <a:srgbClr val="009DE0"/>
                </a:solidFill>
                <a:latin typeface="Verdana" pitchFamily="34" charset="0"/>
              </a:rPr>
              <a:t> for </a:t>
            </a:r>
            <a:r>
              <a:rPr lang="fi-FI" sz="2400" b="1" cap="all" dirty="0" err="1" smtClean="0">
                <a:solidFill>
                  <a:srgbClr val="009DE0"/>
                </a:solidFill>
                <a:latin typeface="Verdana" pitchFamily="34" charset="0"/>
              </a:rPr>
              <a:t>public</a:t>
            </a:r>
            <a:r>
              <a:rPr lang="fi-FI" sz="2400" b="1" cap="all" dirty="0" smtClean="0">
                <a:solidFill>
                  <a:srgbClr val="009DE0"/>
                </a:solidFill>
                <a:latin typeface="Verdana" pitchFamily="34" charset="0"/>
              </a:rPr>
              <a:t> </a:t>
            </a:r>
            <a:r>
              <a:rPr lang="fi-FI" sz="2400" b="1" cap="all" dirty="0" err="1" smtClean="0">
                <a:solidFill>
                  <a:srgbClr val="009DE0"/>
                </a:solidFill>
                <a:latin typeface="Verdana" pitchFamily="34" charset="0"/>
              </a:rPr>
              <a:t>participation</a:t>
            </a:r>
            <a:endParaRPr lang="fi-FI" sz="2400" b="1" cap="all" dirty="0">
              <a:solidFill>
                <a:srgbClr val="009DE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ERIA_template">
  <a:themeElements>
    <a:clrScheme name="Mukautettu 1">
      <a:dk1>
        <a:sysClr val="windowText" lastClr="000000"/>
      </a:dk1>
      <a:lt1>
        <a:sysClr val="window" lastClr="FFFFFF"/>
      </a:lt1>
      <a:dk2>
        <a:srgbClr val="0064A0"/>
      </a:dk2>
      <a:lt2>
        <a:srgbClr val="8C867A"/>
      </a:lt2>
      <a:accent1>
        <a:srgbClr val="0075BB"/>
      </a:accent1>
      <a:accent2>
        <a:srgbClr val="C0B9AD"/>
      </a:accent2>
      <a:accent3>
        <a:srgbClr val="2DAFFF"/>
      </a:accent3>
      <a:accent4>
        <a:srgbClr val="E0DCD6"/>
      </a:accent4>
      <a:accent5>
        <a:srgbClr val="8C9019"/>
      </a:accent5>
      <a:accent6>
        <a:srgbClr val="E1E56E"/>
      </a:accent6>
      <a:hlink>
        <a:srgbClr val="0075BB"/>
      </a:hlink>
      <a:folHlink>
        <a:srgbClr val="8C867A"/>
      </a:folHlink>
    </a:clrScheme>
    <a:fontScheme name="OpenNES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IMPERIA_template</Template>
  <TotalTime>5202</TotalTime>
  <Words>384</Words>
  <Application>Microsoft Office PowerPoint</Application>
  <PresentationFormat>Näytössä katseltava diaesitys (4:3)</PresentationFormat>
  <Paragraphs>116</Paragraphs>
  <Slides>10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2" baseType="lpstr">
      <vt:lpstr>IMPERIA_template</vt:lpstr>
      <vt:lpstr>Blank</vt:lpstr>
      <vt:lpstr>Usefulness of the Internet in Public Participation</vt:lpstr>
      <vt:lpstr>How to get people to participate in the project?</vt:lpstr>
      <vt:lpstr>Web pages of the project</vt:lpstr>
      <vt:lpstr>Online survey</vt:lpstr>
      <vt:lpstr>PowerPoint-esitys</vt:lpstr>
      <vt:lpstr>PowerPoint-esitys</vt:lpstr>
      <vt:lpstr>Facebook, Twitter, Youtube,…</vt:lpstr>
      <vt:lpstr>The usage of Internet </vt:lpstr>
      <vt:lpstr>PowerPoint-esitys</vt:lpstr>
      <vt:lpstr>Thanks!  anne.vehmas@ramboll.fi</vt:lpstr>
    </vt:vector>
  </TitlesOfParts>
  <Company>Ympäristöhallinto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environmental assessment by adopting good practices and tools of multi-criteria decision analysis</dc:title>
  <dc:creator>Mustajoki Jyri</dc:creator>
  <cp:lastModifiedBy>Anne Vehmas</cp:lastModifiedBy>
  <cp:revision>288</cp:revision>
  <dcterms:created xsi:type="dcterms:W3CDTF">2013-03-26T06:56:43Z</dcterms:created>
  <dcterms:modified xsi:type="dcterms:W3CDTF">2015-04-22T10:54:05Z</dcterms:modified>
</cp:coreProperties>
</file>