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342" r:id="rId2"/>
    <p:sldId id="341" r:id="rId3"/>
    <p:sldId id="343" r:id="rId4"/>
    <p:sldId id="344" r:id="rId5"/>
    <p:sldId id="350" r:id="rId6"/>
    <p:sldId id="349" r:id="rId7"/>
    <p:sldId id="347" r:id="rId8"/>
    <p:sldId id="348" r:id="rId9"/>
    <p:sldId id="351" r:id="rId10"/>
    <p:sldId id="352" r:id="rId11"/>
    <p:sldId id="375" r:id="rId12"/>
    <p:sldId id="382" r:id="rId13"/>
    <p:sldId id="381" r:id="rId14"/>
    <p:sldId id="367" r:id="rId15"/>
    <p:sldId id="359" r:id="rId16"/>
    <p:sldId id="383" r:id="rId17"/>
    <p:sldId id="370" r:id="rId18"/>
    <p:sldId id="384" r:id="rId19"/>
    <p:sldId id="376" r:id="rId20"/>
    <p:sldId id="378" r:id="rId21"/>
    <p:sldId id="379" r:id="rId22"/>
    <p:sldId id="377" r:id="rId23"/>
    <p:sldId id="380" r:id="rId2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339933"/>
    <a:srgbClr val="FF99CC"/>
    <a:srgbClr val="FFFF99"/>
    <a:srgbClr val="CCFF99"/>
    <a:srgbClr val="99FF99"/>
    <a:srgbClr val="66FF33"/>
    <a:srgbClr val="66FF66"/>
    <a:srgbClr val="CCFFC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191" autoAdjust="0"/>
    <p:restoredTop sz="87209" autoAdjust="0"/>
  </p:normalViewPr>
  <p:slideViewPr>
    <p:cSldViewPr>
      <p:cViewPr>
        <p:scale>
          <a:sx n="60" d="100"/>
          <a:sy n="60" d="100"/>
        </p:scale>
        <p:origin x="-64" y="2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AF71D-49FF-4F77-BE39-7615E02F64EC}" type="datetimeFigureOut">
              <a:rPr kumimoji="1" lang="ja-JP" altLang="en-US" smtClean="0"/>
              <a:pPr/>
              <a:t>2015/4/20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04D84-73BD-4EA5-9BA8-11F36B2D83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05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20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25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737C3-60B6-4C28-9DCA-62CB94EF04FD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29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737C3-60B6-4C28-9DCA-62CB94EF04FD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644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737C3-60B6-4C28-9DCA-62CB94EF04FD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251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737C3-60B6-4C28-9DCA-62CB94EF04FD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797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737C3-60B6-4C28-9DCA-62CB94EF04FD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256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25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956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47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737C3-60B6-4C28-9DCA-62CB94EF04F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317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167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15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2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（タイトル）わが国の環境アセスメント制度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・東京都は</a:t>
            </a:r>
            <a:r>
              <a:rPr kumimoji="1" lang="en-US" altLang="ja-JP" dirty="0" smtClean="0"/>
              <a:t>2002</a:t>
            </a:r>
            <a:r>
              <a:rPr kumimoji="1" lang="ja-JP" altLang="en-US" dirty="0" smtClean="0"/>
              <a:t>年に環境影響評価条例の改定を行い、計画段階アセスメント制度の導入を行った。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・上記改定に先駆け、東京都は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年以上にわたって事業</a:t>
            </a:r>
            <a:r>
              <a:rPr kumimoji="1" lang="en-US" altLang="ja-JP" dirty="0" smtClean="0"/>
              <a:t>project</a:t>
            </a:r>
            <a:r>
              <a:rPr kumimoji="1" lang="ja-JP" altLang="en-US" dirty="0" smtClean="0"/>
              <a:t>・プログラム</a:t>
            </a:r>
            <a:r>
              <a:rPr kumimoji="1" lang="en-US" altLang="ja-JP" dirty="0" smtClean="0"/>
              <a:t>program</a:t>
            </a:r>
            <a:r>
              <a:rPr kumimoji="1" lang="ja-JP" altLang="en-US" dirty="0" smtClean="0"/>
              <a:t>承認前の環境評価に自主的に取り組んできた。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686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（タイトル）わが国の環境アセスメント制度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・改正環境影響評価法は</a:t>
            </a:r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年に公布され</a:t>
            </a:r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年に施行された。同改正によって事業段階前アセスメントが義務付けられ、よりフレキシブルな事業計画が行えるようになった。しかしながら</a:t>
            </a:r>
            <a:r>
              <a:rPr kumimoji="1" lang="en-US" altLang="ja-JP" dirty="0" smtClean="0"/>
              <a:t>SEA</a:t>
            </a:r>
            <a:r>
              <a:rPr kumimoji="1" lang="ja-JP" altLang="en-US" dirty="0" smtClean="0"/>
              <a:t>ガイドラインの内容がすべて反映されたものではない。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686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5427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D38721-86F2-4594-9C24-58B7262C4512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880296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（タイトル）①放射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号線建設事業への総合環境アセスメント制度の試行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・三鷹市都市計画道路</a:t>
            </a:r>
            <a:r>
              <a:rPr kumimoji="1" lang="en-US" altLang="ja-JP" dirty="0" smtClean="0"/>
              <a:t>3.2.2</a:t>
            </a:r>
            <a:r>
              <a:rPr kumimoji="1" lang="ja-JP" altLang="en-US" dirty="0" smtClean="0"/>
              <a:t>（全長</a:t>
            </a:r>
            <a:r>
              <a:rPr kumimoji="1" lang="en-US" altLang="ja-JP" dirty="0" smtClean="0"/>
              <a:t>6570m</a:t>
            </a:r>
            <a:r>
              <a:rPr kumimoji="1" lang="ja-JP" altLang="en-US" dirty="0" smtClean="0"/>
              <a:t>・道路幅</a:t>
            </a:r>
            <a:r>
              <a:rPr kumimoji="1" lang="en-US" altLang="ja-JP" dirty="0" smtClean="0"/>
              <a:t>30m</a:t>
            </a:r>
            <a:r>
              <a:rPr kumimoji="1" lang="ja-JP" altLang="en-US" dirty="0" smtClean="0"/>
              <a:t>）は杉並区の東京都放射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号線と接続している。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・三鷹市道路</a:t>
            </a:r>
            <a:r>
              <a:rPr kumimoji="1" lang="en-US" altLang="ja-JP" dirty="0" smtClean="0"/>
              <a:t>3.2.2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1km</a:t>
            </a:r>
            <a:r>
              <a:rPr kumimoji="1" lang="ja-JP" altLang="en-US" dirty="0" smtClean="0"/>
              <a:t>と放射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号線の</a:t>
            </a:r>
            <a:r>
              <a:rPr kumimoji="1" lang="en-US" altLang="ja-JP" dirty="0" smtClean="0"/>
              <a:t>1.3km</a:t>
            </a:r>
            <a:r>
              <a:rPr kumimoji="1" lang="ja-JP" altLang="en-US" dirty="0" smtClean="0"/>
              <a:t>は未整備であり、周辺地域の交通渋滞の要因となっていた。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209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（タイトル）①放射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号線建設事業への総合環境アセスメント制度の試行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・放射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号線については、総合環境アセスメントを試行することとなった。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（具体的には）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代替案が示され、社会経済面から比較検討が行われた。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三鷹市と杉並区は、環境面および社会経済面の配慮を要請した。例えば玉川上水の水質や大気質、騒音振動、動植物、史跡・文化施設、情報公開や住民参加などである。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02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（タイトル）①放射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号線建設事業への総合環境アセスメント制度の試行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東京都は事業計画を変更し、道路幅を</a:t>
            </a:r>
            <a:r>
              <a:rPr kumimoji="1" lang="en-US" altLang="ja-JP" dirty="0" smtClean="0"/>
              <a:t>50m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60m</a:t>
            </a:r>
            <a:r>
              <a:rPr kumimoji="1" lang="ja-JP" altLang="en-US" dirty="0" smtClean="0"/>
              <a:t>にすることで環境保全を行うこととした。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東京都は上記変更を行った後に事業</a:t>
            </a:r>
            <a:r>
              <a:rPr kumimoji="1" lang="en-US" altLang="ja-JP" dirty="0" smtClean="0"/>
              <a:t>EIA</a:t>
            </a:r>
            <a:r>
              <a:rPr kumimoji="1" lang="ja-JP" altLang="en-US" dirty="0" smtClean="0"/>
              <a:t>を行い、</a:t>
            </a:r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年に事業を承認した。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4D84-73BD-4EA5-9BA8-11F36B2D831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0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FA0868-520D-4C69-892C-E687AFA2D9FB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A1-E1A9-49E8-8D42-FD4662AEA477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9F86-C84F-4236-83BE-D46F39A9114F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C1303-1954-48B4-8057-05481F1AF396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BB66AC-AB71-4CE9-A7D4-7D7BA0B7D49A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A33E-3A48-4274-BC2F-B13621757F96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1FCE-588D-4F0B-8D81-D3133A15BF08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624B39-CAA6-4D0E-9035-BE7A22A6714A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4284A-23FD-4363-92EB-FE41F9DACED2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718B3D-92B0-48DC-AC77-615B1C6E4415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432044-06FA-49C6-A5A8-E1DEE3E8359D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78D173-F554-423A-BAB9-48A05E4D0B05}" type="datetime1">
              <a:rPr kumimoji="1" lang="ja-JP" altLang="en-US" smtClean="0"/>
              <a:t>2015/4/20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A09BBA-ECBB-42A7-BF51-BF20B4E464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35696" y="1844824"/>
            <a:ext cx="6336704" cy="1728192"/>
          </a:xfrm>
        </p:spPr>
        <p:txBody>
          <a:bodyPr>
            <a:normAutofit/>
          </a:bodyPr>
          <a:lstStyle/>
          <a:p>
            <a:r>
              <a:rPr lang="en-US" altLang="ja-JP" dirty="0"/>
              <a:t>Current Status and Issues of Public Participation</a:t>
            </a:r>
            <a:r>
              <a:rPr kumimoji="1" lang="en-US" altLang="ja-JP" dirty="0" smtClean="0">
                <a:latin typeface="Book Antiqua" panose="02040602050305030304" pitchFamily="18" charset="0"/>
              </a:rPr>
              <a:t> 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72000" y="3717032"/>
            <a:ext cx="3848472" cy="2808312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Ken-</a:t>
            </a:r>
            <a:r>
              <a:rPr kumimoji="1" lang="en-US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ichiro</a:t>
            </a:r>
            <a:r>
              <a:rPr kumimoji="1"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YANAGI</a:t>
            </a:r>
          </a:p>
          <a:p>
            <a:r>
              <a:rPr kumimoji="1"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Professor,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Juris Doctor Course, Meiji University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Hironobu ASAGA</a:t>
            </a:r>
          </a:p>
          <a:p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Professor, </a:t>
            </a:r>
            <a:r>
              <a:rPr lang="en-US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Soka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Junko FUJIWARA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 Consultant, OPMAC</a:t>
            </a:r>
          </a:p>
          <a:p>
            <a:endParaRPr lang="en-US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43600" y="404664"/>
            <a:ext cx="3060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IAIA15 ID745</a:t>
            </a:r>
          </a:p>
          <a:p>
            <a:pPr algn="r"/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Florence, 23 April, 2015</a:t>
            </a:r>
            <a:endParaRPr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kumimoji="1" lang="en-US" altLang="ja-JP" b="1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ja-JP" altLang="en-US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KAWASAKI’S Case</a:t>
            </a:r>
            <a:r>
              <a:rPr lang="en-US" altLang="ja-JP" dirty="0" smtClean="0">
                <a:latin typeface="Book Antiqua" panose="02040602050305030304" pitchFamily="18" charset="0"/>
              </a:rPr>
              <a:t>: Civic Participation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>
          <a:xfrm>
            <a:off x="8129016" y="5841831"/>
            <a:ext cx="609600" cy="521208"/>
          </a:xfrm>
        </p:spPr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Kawasaki’s EAI Ordinance  guarantees civic rights for participation. </a:t>
            </a:r>
          </a:p>
          <a:p>
            <a:r>
              <a:rPr lang="en-US" altLang="ja-JP" dirty="0">
                <a:latin typeface="Book Antiqua" panose="02040602050305030304" pitchFamily="18" charset="0"/>
              </a:rPr>
              <a:t>Kawasaki City </a:t>
            </a:r>
            <a:r>
              <a:rPr lang="en-US" altLang="ja-JP" dirty="0" smtClean="0">
                <a:latin typeface="Book Antiqua" panose="02040602050305030304" pitchFamily="18" charset="0"/>
              </a:rPr>
              <a:t>keeps seats available for </a:t>
            </a:r>
            <a:r>
              <a:rPr lang="en-US" altLang="ja-JP" dirty="0">
                <a:latin typeface="Book Antiqua" panose="02040602050305030304" pitchFamily="18" charset="0"/>
              </a:rPr>
              <a:t>its citizens </a:t>
            </a:r>
            <a:r>
              <a:rPr lang="en-US" altLang="ja-JP" dirty="0" smtClean="0">
                <a:latin typeface="Book Antiqua" panose="02040602050305030304" pitchFamily="18" charset="0"/>
              </a:rPr>
              <a:t>as </a:t>
            </a:r>
            <a:r>
              <a:rPr lang="en-US" altLang="ja-JP" dirty="0">
                <a:latin typeface="Book Antiqua" panose="02040602050305030304" pitchFamily="18" charset="0"/>
              </a:rPr>
              <a:t>members of </a:t>
            </a:r>
            <a:r>
              <a:rPr lang="en-US" altLang="ja-JP" dirty="0" smtClean="0">
                <a:latin typeface="Book Antiqua" panose="02040602050305030304" pitchFamily="18" charset="0"/>
              </a:rPr>
              <a:t>the EIA Council.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Citizens </a:t>
            </a:r>
            <a:r>
              <a:rPr lang="en-US" altLang="ja-JP" dirty="0">
                <a:latin typeface="Book Antiqua" panose="02040602050305030304" pitchFamily="18" charset="0"/>
              </a:rPr>
              <a:t>are </a:t>
            </a:r>
            <a:r>
              <a:rPr lang="en-US" altLang="ja-JP" dirty="0" smtClean="0">
                <a:latin typeface="Book Antiqua" panose="02040602050305030304" pitchFamily="18" charset="0"/>
              </a:rPr>
              <a:t>involved in </a:t>
            </a:r>
            <a:r>
              <a:rPr lang="en-US" altLang="ja-JP" dirty="0">
                <a:latin typeface="Book Antiqua" panose="02040602050305030304" pitchFamily="18" charset="0"/>
              </a:rPr>
              <a:t>the decision-makings of the city to reflect their </a:t>
            </a:r>
            <a:r>
              <a:rPr lang="en-US" altLang="ja-JP" dirty="0" smtClean="0">
                <a:latin typeface="Book Antiqua" panose="02040602050305030304" pitchFamily="18" charset="0"/>
              </a:rPr>
              <a:t>opinions into the development activities.</a:t>
            </a:r>
            <a:endParaRPr lang="en-US" altLang="ja-JP" dirty="0">
              <a:latin typeface="Book Antiqua" panose="02040602050305030304" pitchFamily="18" charset="0"/>
            </a:endParaRPr>
          </a:p>
          <a:p>
            <a:endParaRPr lang="en-US" altLang="ja-JP" dirty="0">
              <a:latin typeface="Book Antiqua" panose="02040602050305030304" pitchFamily="18" charset="0"/>
            </a:endParaRPr>
          </a:p>
          <a:p>
            <a:endParaRPr lang="en-US" altLang="ja-JP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ja-JP" dirty="0">
                <a:latin typeface="Book Antiqua" panose="02040602050305030304" pitchFamily="18" charset="0"/>
              </a:rPr>
              <a:t>Overview other countries’ public participation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3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Specifics of public participation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Countries like USA, Canada, and Netherlands apply public participation</a:t>
            </a:r>
            <a:r>
              <a:rPr kumimoji="1" lang="en-US" altLang="ja-JP" dirty="0" smtClean="0">
                <a:latin typeface="Book Antiqua" panose="02040602050305030304" pitchFamily="18" charset="0"/>
              </a:rPr>
              <a:t> process in the scoping.</a:t>
            </a:r>
          </a:p>
          <a:p>
            <a:r>
              <a:rPr kumimoji="1" lang="en-US" altLang="ja-JP" dirty="0" smtClean="0">
                <a:latin typeface="Book Antiqua" panose="02040602050305030304" pitchFamily="18" charset="0"/>
              </a:rPr>
              <a:t>France differs the timing and contents of public participation by project.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Participation of registered NGOs is part of the EIA system in Indonesia and Thailand  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5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countries by their specifics in grievance redress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7544" y="1628800"/>
            <a:ext cx="2952328" cy="2622472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TYPE I: Those WITH Grievance Redress Mechanism </a:t>
            </a:r>
            <a:r>
              <a:rPr lang="en-US" altLang="ja-JP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in EIA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System</a:t>
            </a:r>
            <a:endParaRPr lang="en-US" altLang="ja-JP" dirty="0">
              <a:solidFill>
                <a:schemeClr val="bg1">
                  <a:lumMod val="65000"/>
                </a:schemeClr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altLang="ja-JP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USA</a:t>
            </a:r>
          </a:p>
          <a:p>
            <a:pPr lvl="1"/>
            <a:r>
              <a:rPr lang="en-US" altLang="ja-JP" b="1" dirty="0">
                <a:solidFill>
                  <a:srgbClr val="FF0000"/>
                </a:solidFill>
                <a:latin typeface="Book Antiqua" panose="02040602050305030304" pitchFamily="18" charset="0"/>
              </a:rPr>
              <a:t>Vietnam</a:t>
            </a:r>
          </a:p>
          <a:p>
            <a:pPr lvl="1"/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ADB</a:t>
            </a:r>
            <a:endParaRPr lang="en-US" altLang="ja-JP" dirty="0">
              <a:solidFill>
                <a:schemeClr val="bg1">
                  <a:lumMod val="6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419872" y="1628800"/>
            <a:ext cx="4464496" cy="4680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TYPE II: Those WITHOUT Grievance Redress Mechanism </a:t>
            </a:r>
            <a:r>
              <a:rPr lang="en-US" altLang="ja-JP" dirty="0">
                <a:latin typeface="Book Antiqua" panose="02040602050305030304" pitchFamily="18" charset="0"/>
              </a:rPr>
              <a:t>in EIA </a:t>
            </a:r>
            <a:r>
              <a:rPr lang="en-US" altLang="ja-JP" dirty="0" smtClean="0">
                <a:latin typeface="Book Antiqua" panose="02040602050305030304" pitchFamily="18" charset="0"/>
              </a:rPr>
              <a:t>System 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China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Denmark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Finland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France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lvl="1"/>
            <a:r>
              <a:rPr lang="en-US" altLang="ja-JP" b="1" dirty="0">
                <a:solidFill>
                  <a:srgbClr val="FF0000"/>
                </a:solidFill>
                <a:latin typeface="Book Antiqua" panose="02040602050305030304" pitchFamily="18" charset="0"/>
              </a:rPr>
              <a:t>Germany</a:t>
            </a:r>
          </a:p>
          <a:p>
            <a:pPr lvl="1"/>
            <a:r>
              <a:rPr lang="en-US" altLang="ja-JP" dirty="0">
                <a:latin typeface="Book Antiqua" panose="02040602050305030304" pitchFamily="18" charset="0"/>
              </a:rPr>
              <a:t>India</a:t>
            </a:r>
            <a:endParaRPr lang="ja-JP" altLang="en-US" dirty="0">
              <a:latin typeface="Book Antiqua" panose="02040602050305030304" pitchFamily="18" charset="0"/>
            </a:endParaRPr>
          </a:p>
          <a:p>
            <a:pPr lvl="1"/>
            <a:r>
              <a:rPr lang="en-US" altLang="ja-JP" dirty="0">
                <a:latin typeface="Book Antiqua" panose="02040602050305030304" pitchFamily="18" charset="0"/>
              </a:rPr>
              <a:t>Indonesia</a:t>
            </a:r>
          </a:p>
          <a:p>
            <a:pPr lvl="1"/>
            <a:r>
              <a:rPr lang="en-US" altLang="ja-JP" dirty="0">
                <a:latin typeface="Book Antiqua" panose="02040602050305030304" pitchFamily="18" charset="0"/>
              </a:rPr>
              <a:t>Japan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Malaysia 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Netherland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South </a:t>
            </a:r>
            <a:r>
              <a:rPr lang="en-US" altLang="ja-JP" dirty="0">
                <a:latin typeface="Book Antiqua" panose="02040602050305030304" pitchFamily="18" charset="0"/>
              </a:rPr>
              <a:t>Korea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Thailand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UK</a:t>
            </a:r>
            <a:endParaRPr lang="en-US" altLang="ja-JP" dirty="0">
              <a:latin typeface="Book Antiqua" panose="02040602050305030304" pitchFamily="18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6306" y="4187928"/>
            <a:ext cx="2952328" cy="2193400"/>
          </a:xfrm>
          <a:prstGeom prst="roundRect">
            <a:avLst/>
          </a:prstGeom>
          <a:solidFill>
            <a:srgbClr val="0070C0"/>
          </a:solidFill>
          <a:ln w="6350"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TYPE III: Those </a:t>
            </a:r>
            <a:r>
              <a:rPr lang="en-US" altLang="ja-JP" dirty="0">
                <a:solidFill>
                  <a:schemeClr val="bg1"/>
                </a:solidFill>
                <a:latin typeface="Book Antiqua" panose="02040602050305030304" pitchFamily="18" charset="0"/>
              </a:rPr>
              <a:t>with M</a:t>
            </a:r>
            <a:r>
              <a:rPr lang="en-US" altLang="ja-JP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ixed Mechanism </a:t>
            </a:r>
          </a:p>
          <a:p>
            <a:r>
              <a:rPr lang="en-US" altLang="ja-JP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       Switzerland</a:t>
            </a:r>
            <a:endParaRPr lang="en-US" altLang="ja-JP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Philippines</a:t>
            </a:r>
            <a:endParaRPr lang="en-US" altLang="ja-JP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TYPE I</a:t>
            </a:r>
            <a:r>
              <a:rPr lang="en-US" altLang="ja-JP" dirty="0">
                <a:latin typeface="Book Antiqua" panose="02040602050305030304" pitchFamily="18" charset="0"/>
              </a:rPr>
              <a:t>: Vietnam </a:t>
            </a:r>
            <a:r>
              <a:rPr lang="en-US" altLang="ja-JP" dirty="0" smtClean="0">
                <a:latin typeface="Book Antiqua" panose="02040602050305030304" pitchFamily="18" charset="0"/>
              </a:rPr>
              <a:t>(Government </a:t>
            </a:r>
            <a:r>
              <a:rPr lang="en-US" altLang="ja-JP" dirty="0">
                <a:latin typeface="Book Antiqua" panose="02040602050305030304" pitchFamily="18" charset="0"/>
              </a:rPr>
              <a:t>Circular </a:t>
            </a:r>
            <a:r>
              <a:rPr lang="en-US" altLang="ja-JP" dirty="0" smtClean="0">
                <a:latin typeface="Book Antiqua" panose="02040602050305030304" pitchFamily="18" charset="0"/>
              </a:rPr>
              <a:t>No.26)</a:t>
            </a: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Civic Involvement: Public Consultation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No of times: At least two times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Duration: 15 days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Project proponent organizes the PC meeting. Evaluator is allowed for hearing when necessary.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Stakeholders: Commune People’s Committee and  representatives of local communities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Grievance Redress is allowed when potential adverse impact is anticipated, and when commune has doubts at PC meeting</a:t>
            </a:r>
            <a:endParaRPr lang="ja-JP" altLang="ja-JP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TYPE II: Germany </a:t>
            </a:r>
            <a:r>
              <a:rPr lang="ja-JP" altLang="ja-JP" dirty="0" smtClean="0">
                <a:latin typeface="Book Antiqua" panose="02040602050305030304" pitchFamily="18" charset="0"/>
              </a:rPr>
              <a:t/>
            </a:r>
            <a:br>
              <a:rPr lang="ja-JP" altLang="ja-JP" dirty="0" smtClean="0">
                <a:latin typeface="Book Antiqua" panose="02040602050305030304" pitchFamily="18" charset="0"/>
              </a:rPr>
            </a:b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Civic Involvement: Public disclosure of evaluation documents, formal statement, and public discussion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Duration: One month within three weeks on submission of EIA document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Public readers are to submit statements within two weeks after perusal.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Notice must </a:t>
            </a:r>
            <a:r>
              <a:rPr lang="en-US" altLang="ja-JP" dirty="0" smtClean="0">
                <a:latin typeface="Book Antiqua" panose="02040602050305030304" pitchFamily="18" charset="0"/>
              </a:rPr>
              <a:t>be</a:t>
            </a:r>
            <a:r>
              <a:rPr lang="ja-JP" altLang="en-US" dirty="0" smtClean="0">
                <a:latin typeface="Book Antiqua" panose="02040602050305030304" pitchFamily="18" charset="0"/>
              </a:rPr>
              <a:t> </a:t>
            </a:r>
            <a:r>
              <a:rPr lang="en-US" altLang="ja-JP" dirty="0" smtClean="0">
                <a:latin typeface="Book Antiqua" panose="02040602050305030304" pitchFamily="18" charset="0"/>
              </a:rPr>
              <a:t>given </a:t>
            </a:r>
            <a:r>
              <a:rPr lang="en-US" altLang="ja-JP" dirty="0" smtClean="0">
                <a:latin typeface="Book Antiqua" panose="02040602050305030304" pitchFamily="18" charset="0"/>
              </a:rPr>
              <a:t>one week prior to </a:t>
            </a:r>
            <a:r>
              <a:rPr lang="en-US" altLang="ja-JP" dirty="0">
                <a:latin typeface="Book Antiqua" panose="02040602050305030304" pitchFamily="18" charset="0"/>
              </a:rPr>
              <a:t>the </a:t>
            </a:r>
            <a:r>
              <a:rPr lang="en-US" altLang="ja-JP" dirty="0" smtClean="0">
                <a:latin typeface="Book Antiqua" panose="02040602050305030304" pitchFamily="18" charset="0"/>
              </a:rPr>
              <a:t>public  meeting. 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Responsibility: Supervising ministry to organize public meeting, and the executing ministry / agency identifies participants</a:t>
            </a:r>
            <a:endParaRPr lang="ja-JP" altLang="ja-JP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TYPE II: Germany (continued) </a:t>
            </a:r>
            <a:r>
              <a:rPr lang="ja-JP" altLang="ja-JP" dirty="0" smtClean="0">
                <a:latin typeface="Book Antiqua" panose="02040602050305030304" pitchFamily="18" charset="0"/>
              </a:rPr>
              <a:t/>
            </a:r>
            <a:br>
              <a:rPr lang="ja-JP" altLang="ja-JP" dirty="0" smtClean="0">
                <a:latin typeface="Book Antiqua" panose="02040602050305030304" pitchFamily="18" charset="0"/>
              </a:rPr>
            </a:b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Stakeholders: participants of public meeting (affected communities, relevant agencies, environmental bodies and NGOs registered by the State Environmental Agency, and neighboring counties involved</a:t>
            </a:r>
            <a:endParaRPr lang="en-US" altLang="ja-JP" dirty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When ministries, affected people and NGOs claim objections, their opinions are taken into consideration in the process of public participation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Those claiming objections are entitled to file the case against the decision of project approval.  Project will be suspended for judicial decision.</a:t>
            </a:r>
            <a:endParaRPr lang="ja-JP" altLang="ja-JP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8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Type III: Philippines (DENR Administrative Oder No.30)</a:t>
            </a:r>
            <a:endParaRPr lang="ja-JP" altLang="ja-JP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Civic Involvement: Public hearing and public consultation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No of times: at least three times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Responsibility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Project proponent: Scoping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Environmental Management Bureau (EMB): Public hearing at EIA development stage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EMB: Review stage after EIA is complete</a:t>
            </a:r>
          </a:p>
          <a:p>
            <a:pPr lvl="1"/>
            <a:r>
              <a:rPr lang="en-US" altLang="ja-JP" dirty="0" smtClean="0">
                <a:latin typeface="Book Antiqua" panose="02040602050305030304" pitchFamily="18" charset="0"/>
              </a:rPr>
              <a:t>Multi-Partite </a:t>
            </a:r>
            <a:r>
              <a:rPr lang="en-US" altLang="ja-JP" dirty="0">
                <a:latin typeface="Book Antiqua" panose="02040602050305030304" pitchFamily="18" charset="0"/>
              </a:rPr>
              <a:t>Monitoring </a:t>
            </a:r>
            <a:r>
              <a:rPr lang="en-US" altLang="ja-JP" dirty="0" smtClean="0">
                <a:latin typeface="Book Antiqua" panose="02040602050305030304" pitchFamily="18" charset="0"/>
              </a:rPr>
              <a:t>Team (MMT): Monitoring stage after the Environmental Compliance Certificate (ECC)</a:t>
            </a:r>
            <a:r>
              <a:rPr lang="en-US" altLang="ja-JP" dirty="0">
                <a:latin typeface="Book Antiqua" panose="02040602050305030304" pitchFamily="18" charset="0"/>
              </a:rPr>
              <a:t> </a:t>
            </a:r>
            <a:r>
              <a:rPr lang="en-US" altLang="ja-JP" dirty="0" smtClean="0">
                <a:latin typeface="Book Antiqua" panose="02040602050305030304" pitchFamily="18" charset="0"/>
              </a:rPr>
              <a:t>is issued. 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endParaRPr lang="ja-JP" alt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Type III: Philippines (DENR Administrative Oder No.30) (cont’d)</a:t>
            </a:r>
            <a:endParaRPr lang="ja-JP" altLang="ja-JP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Stakeholder: Project proponent and Local Government Unit (LGU) select stakeholders based on the Stakeholder Identification Matrix (SIM) of the Procedural Manual. Stakeholders are identified more specifically in the EIA implementation stage.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Grievance Redress is </a:t>
            </a:r>
            <a:r>
              <a:rPr lang="en-US" altLang="ja-JP" dirty="0">
                <a:latin typeface="Book Antiqua" panose="02040602050305030304" pitchFamily="18" charset="0"/>
              </a:rPr>
              <a:t>entitled </a:t>
            </a:r>
            <a:r>
              <a:rPr lang="en-US" altLang="ja-JP" dirty="0" smtClean="0">
                <a:latin typeface="Book Antiqua" panose="02040602050305030304" pitchFamily="18" charset="0"/>
              </a:rPr>
              <a:t>for the </a:t>
            </a:r>
            <a:r>
              <a:rPr lang="en-US" altLang="ja-JP" dirty="0">
                <a:latin typeface="Book Antiqua" panose="02040602050305030304" pitchFamily="18" charset="0"/>
              </a:rPr>
              <a:t>affected people within </a:t>
            </a:r>
            <a:r>
              <a:rPr lang="en-US" altLang="ja-JP" dirty="0" smtClean="0">
                <a:latin typeface="Book Antiqua" panose="02040602050305030304" pitchFamily="18" charset="0"/>
              </a:rPr>
              <a:t>15 days of final decision of ECC/Certificate of Non-Coverage (CNC).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pPr lvl="0"/>
            <a:r>
              <a:rPr lang="en-US" altLang="ja-JP" dirty="0" smtClean="0">
                <a:latin typeface="Book Antiqua" panose="02040602050305030304" pitchFamily="18" charset="0"/>
              </a:rPr>
              <a:t>Department of Environment and Natural Resources (DENR) is allowed to submit the Case Resolution Document (CRD) to the proponent. Proponent and stakeholders are allowed</a:t>
            </a:r>
            <a:r>
              <a:rPr lang="ja-JP" altLang="en-US" dirty="0" smtClean="0">
                <a:latin typeface="Book Antiqua" panose="02040602050305030304" pitchFamily="18" charset="0"/>
              </a:rPr>
              <a:t> </a:t>
            </a:r>
            <a:r>
              <a:rPr lang="en-US" altLang="ja-JP" dirty="0" smtClean="0">
                <a:latin typeface="Book Antiqua" panose="02040602050305030304" pitchFamily="18" charset="0"/>
              </a:rPr>
              <a:t>to appeal their objections to particular agencies. </a:t>
            </a:r>
            <a:endParaRPr lang="ja-JP" altLang="ja-JP" dirty="0" smtClean="0">
              <a:latin typeface="Book Antiqua" panose="02040602050305030304" pitchFamily="18" charset="0"/>
            </a:endParaRPr>
          </a:p>
          <a:p>
            <a:endParaRPr lang="ja-JP" alt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ja-JP" dirty="0" smtClean="0">
                <a:latin typeface="Book Antiqua" panose="02040602050305030304" pitchFamily="18" charset="0"/>
              </a:rPr>
              <a:t>Way Forward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Key elements for effective public participations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Table of Contents</a:t>
            </a: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ja-JP" altLang="en-US" dirty="0" smtClean="0">
              <a:latin typeface="Book Antiqua" panose="02040602050305030304" pitchFamily="18" charset="0"/>
            </a:endParaRPr>
          </a:p>
          <a:p>
            <a:endParaRPr lang="ja-JP" altLang="en-US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latin typeface="Book Antiqua" panose="02040602050305030304" pitchFamily="18" charset="0"/>
              </a:rPr>
              <a:t>Public participation and consensus building in Japan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latin typeface="Book Antiqua" panose="02040602050305030304" pitchFamily="18" charset="0"/>
              </a:rPr>
              <a:t>Overview other countries’ public participation</a:t>
            </a:r>
            <a:endParaRPr lang="en-US" altLang="ja-JP" dirty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latin typeface="Book Antiqua" panose="02040602050305030304" pitchFamily="18" charset="0"/>
              </a:rPr>
              <a:t>Way Forward</a:t>
            </a:r>
            <a:endParaRPr lang="en-US" altLang="ja-JP" dirty="0">
              <a:latin typeface="Book Antiqua" panose="0204060205030503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32240" y="4046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3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What can be done through Public Participation?</a:t>
            </a: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1" name="コンテンツ プレースホルダー 3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Deliver information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Give guidance</a:t>
            </a:r>
          </a:p>
          <a:p>
            <a:r>
              <a:rPr kumimoji="1" lang="en-US" altLang="ja-JP" dirty="0" smtClean="0">
                <a:latin typeface="Book Antiqua" panose="02040602050305030304" pitchFamily="18" charset="0"/>
              </a:rPr>
              <a:t>Collect information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Claim rights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Have discussion</a:t>
            </a:r>
          </a:p>
          <a:p>
            <a:r>
              <a:rPr kumimoji="1" lang="en-US" altLang="ja-JP" dirty="0" smtClean="0">
                <a:latin typeface="Book Antiqua" panose="02040602050305030304" pitchFamily="18" charset="0"/>
              </a:rPr>
              <a:t>Make decisions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7544" y="4538354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Public participation is one of the built-in components of SEA to check if there is justice in its procedure  </a:t>
            </a:r>
            <a:endParaRPr kumimoji="1" lang="ja-JP" altLang="en-US" sz="28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What is required for an effective Public Participation?</a:t>
            </a: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1" name="コンテンツ プレースホルダー 3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Specify target stakeholders</a:t>
            </a:r>
          </a:p>
          <a:p>
            <a:r>
              <a:rPr kumimoji="1" lang="en-US" altLang="ja-JP" dirty="0" smtClean="0">
                <a:latin typeface="Book Antiqua" panose="02040602050305030304" pitchFamily="18" charset="0"/>
              </a:rPr>
              <a:t>Stay time-bound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Provide right information at right time for right bodies</a:t>
            </a:r>
          </a:p>
          <a:p>
            <a:r>
              <a:rPr kumimoji="1" lang="en-US" altLang="ja-JP" dirty="0" smtClean="0">
                <a:latin typeface="Book Antiqua" panose="02040602050305030304" pitchFamily="18" charset="0"/>
              </a:rPr>
              <a:t>Provide right opportunities for all stakeholders to state their opinions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7544" y="453835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Public monitoring and involvement play key roles in check-and-balance system</a:t>
            </a:r>
            <a:endParaRPr kumimoji="1" lang="ja-JP" altLang="en-US" sz="28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ホームベース 17"/>
          <p:cNvSpPr/>
          <p:nvPr/>
        </p:nvSpPr>
        <p:spPr>
          <a:xfrm>
            <a:off x="6228184" y="2279991"/>
            <a:ext cx="1872208" cy="2820198"/>
          </a:xfrm>
          <a:prstGeom prst="homePlate">
            <a:avLst>
              <a:gd name="adj" fmla="val 34976"/>
            </a:avLst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u="sng" dirty="0" smtClean="0">
                <a:latin typeface="Book Antiqua" panose="02040602050305030304" pitchFamily="18" charset="0"/>
              </a:rPr>
              <a:t>Interactive</a:t>
            </a:r>
            <a:r>
              <a:rPr kumimoji="1" lang="en-US" altLang="ja-JP" sz="1400" dirty="0" smtClean="0">
                <a:latin typeface="Book Antiqua" panose="02040602050305030304" pitchFamily="18" charset="0"/>
              </a:rPr>
              <a:t> Participation</a:t>
            </a:r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4932040" y="2279991"/>
            <a:ext cx="1656184" cy="2820198"/>
          </a:xfrm>
          <a:prstGeom prst="homePlate">
            <a:avLst>
              <a:gd name="adj" fmla="val 34976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u="sng" dirty="0" smtClean="0">
                <a:latin typeface="Book Antiqua" panose="02040602050305030304" pitchFamily="18" charset="0"/>
              </a:rPr>
              <a:t>Functional </a:t>
            </a:r>
            <a:r>
              <a:rPr kumimoji="1" lang="en-US" altLang="ja-JP" sz="1400" dirty="0" smtClean="0">
                <a:latin typeface="Book Antiqua" panose="02040602050305030304" pitchFamily="18" charset="0"/>
              </a:rPr>
              <a:t>Participation</a:t>
            </a:r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3347864" y="2279991"/>
            <a:ext cx="1800200" cy="2794830"/>
          </a:xfrm>
          <a:prstGeom prst="homePlate">
            <a:avLst>
              <a:gd name="adj" fmla="val 25896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kumimoji="1"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Participation</a:t>
            </a:r>
          </a:p>
          <a:p>
            <a:pPr algn="r"/>
            <a:r>
              <a:rPr kumimoji="1"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By </a:t>
            </a:r>
          </a:p>
          <a:p>
            <a:pPr algn="r"/>
            <a:r>
              <a:rPr kumimoji="1" lang="en-US" altLang="ja-JP" sz="1400" b="1" u="sng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Consultation</a:t>
            </a:r>
            <a:endParaRPr kumimoji="1" lang="ja-JP" altLang="en-US" sz="1400" b="1" u="sng" dirty="0" smtClean="0">
              <a:solidFill>
                <a:schemeClr val="accent5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Modality of Public Participation</a:t>
            </a: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19" name="ホームベース 18"/>
          <p:cNvSpPr/>
          <p:nvPr/>
        </p:nvSpPr>
        <p:spPr>
          <a:xfrm>
            <a:off x="1763688" y="2255292"/>
            <a:ext cx="1872208" cy="2811107"/>
          </a:xfrm>
          <a:prstGeom prst="homePlate">
            <a:avLst>
              <a:gd name="adj" fmla="val 28573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Participation </a:t>
            </a:r>
          </a:p>
          <a:p>
            <a:pPr algn="r"/>
            <a:r>
              <a:rPr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By </a:t>
            </a:r>
          </a:p>
          <a:p>
            <a:pPr algn="r"/>
            <a:r>
              <a:rPr lang="en-US" altLang="ja-JP" sz="1400" b="1" u="sng" dirty="0" smtClean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Information Transmission</a:t>
            </a:r>
            <a:endParaRPr lang="ja-JP" altLang="en-US" sz="1400" b="1" u="sng" dirty="0">
              <a:solidFill>
                <a:schemeClr val="accent5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ホームベース 2"/>
          <p:cNvSpPr/>
          <p:nvPr/>
        </p:nvSpPr>
        <p:spPr>
          <a:xfrm>
            <a:off x="539552" y="2237107"/>
            <a:ext cx="1656184" cy="2829292"/>
          </a:xfrm>
          <a:prstGeom prst="homePlate">
            <a:avLst>
              <a:gd name="adj" fmla="val 41700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u="sng" dirty="0" smtClean="0">
                <a:latin typeface="Book Antiqua" panose="02040602050305030304" pitchFamily="18" charset="0"/>
              </a:rPr>
              <a:t>Passive </a:t>
            </a:r>
            <a:r>
              <a:rPr kumimoji="1" lang="en-US" altLang="ja-JP" sz="1400" dirty="0" smtClean="0">
                <a:latin typeface="Book Antiqua" panose="02040602050305030304" pitchFamily="18" charset="0"/>
              </a:rPr>
              <a:t>Participation</a:t>
            </a:r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539552" y="1628800"/>
            <a:ext cx="7560840" cy="188404"/>
          </a:xfrm>
          <a:prstGeom prst="rightArrow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Low</a:t>
            </a:r>
            <a:endParaRPr kumimoji="1" lang="ja-JP" altLang="en-US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98444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High</a:t>
            </a:r>
            <a:endParaRPr kumimoji="1" lang="ja-JP" altLang="en-US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59832" y="17728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Degree of Participation</a:t>
            </a:r>
            <a:endParaRPr kumimoji="1" lang="ja-JP" altLang="en-US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雲形吹き出し 12"/>
          <p:cNvSpPr/>
          <p:nvPr/>
        </p:nvSpPr>
        <p:spPr>
          <a:xfrm>
            <a:off x="2048248" y="4725145"/>
            <a:ext cx="1656184" cy="1975244"/>
          </a:xfrm>
          <a:prstGeom prst="cloudCallout">
            <a:avLst>
              <a:gd name="adj1" fmla="val -25372"/>
              <a:gd name="adj2" fmla="val -72306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Japan’s EIA Law requests </a:t>
            </a:r>
            <a:r>
              <a:rPr lang="en-US" altLang="ja-JP" sz="1400" dirty="0">
                <a:solidFill>
                  <a:schemeClr val="tx1"/>
                </a:solidFill>
                <a:latin typeface="Book Antiqua" panose="02040602050305030304" pitchFamily="18" charset="0"/>
              </a:rPr>
              <a:t>the public </a:t>
            </a:r>
            <a:r>
              <a:rPr lang="en-US" altLang="ja-JP" sz="1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opinions </a:t>
            </a:r>
            <a:endParaRPr lang="ja-JP" alt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雲形吹き出し 25"/>
          <p:cNvSpPr/>
          <p:nvPr/>
        </p:nvSpPr>
        <p:spPr>
          <a:xfrm>
            <a:off x="371972" y="5418803"/>
            <a:ext cx="1656184" cy="1260140"/>
          </a:xfrm>
          <a:prstGeom prst="cloudCallout">
            <a:avLst>
              <a:gd name="adj1" fmla="val 12969"/>
              <a:gd name="adj2" fmla="val -8560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Book Antiqua" panose="02040602050305030304" pitchFamily="18" charset="0"/>
              </a:rPr>
              <a:t>Through mass media, </a:t>
            </a:r>
            <a:r>
              <a:rPr lang="en-US" altLang="ja-JP" sz="1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notice</a:t>
            </a:r>
            <a:endParaRPr lang="ja-JP" alt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27" name="雲形吹き出し 26"/>
          <p:cNvSpPr/>
          <p:nvPr/>
        </p:nvSpPr>
        <p:spPr>
          <a:xfrm>
            <a:off x="3704432" y="5269613"/>
            <a:ext cx="1875680" cy="967700"/>
          </a:xfrm>
          <a:prstGeom prst="cloudCallout">
            <a:avLst>
              <a:gd name="adj1" fmla="val -15403"/>
              <a:gd name="adj2" fmla="val -98439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Netherland’s SEA</a:t>
            </a:r>
            <a:endParaRPr lang="ja-JP" alt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28" name="雲形吹き出し 27"/>
          <p:cNvSpPr/>
          <p:nvPr/>
        </p:nvSpPr>
        <p:spPr>
          <a:xfrm>
            <a:off x="5650384" y="5269613"/>
            <a:ext cx="1875680" cy="1256930"/>
          </a:xfrm>
          <a:prstGeom prst="cloudCallout">
            <a:avLst>
              <a:gd name="adj1" fmla="val -39778"/>
              <a:gd name="adj2" fmla="val -106489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Open hearing for national policy review</a:t>
            </a:r>
            <a:endParaRPr lang="ja-JP" alt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What makes SEA successful?</a:t>
            </a:r>
            <a:endParaRPr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1" name="コンテンツ プレースホルダー 3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Specifics of political decision-making process</a:t>
            </a:r>
            <a:endParaRPr kumimoji="1" lang="en-US" altLang="ja-JP" dirty="0" smtClean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Degree of political accountability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Presence and degree of </a:t>
            </a:r>
            <a:r>
              <a:rPr lang="en-US" altLang="ja-JP" smtClean="0">
                <a:latin typeface="Book Antiqua" panose="02040602050305030304" pitchFamily="18" charset="0"/>
              </a:rPr>
              <a:t>influence by </a:t>
            </a:r>
            <a:r>
              <a:rPr lang="en-US" altLang="ja-JP" dirty="0" smtClean="0">
                <a:latin typeface="Book Antiqua" panose="02040602050305030304" pitchFamily="18" charset="0"/>
              </a:rPr>
              <a:t>civic activities, NPOs and NGOs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6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latin typeface="Book Antiqua" panose="02040602050305030304" pitchFamily="18" charset="0"/>
              </a:rPr>
              <a:t>Public Participation and Consensus Building in Japan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Overview of environmental assessment system</a:t>
            </a:r>
          </a:p>
          <a:p>
            <a:r>
              <a:rPr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Cases of Tokyo and Kawasaki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6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Overview of Environmental Assessment System in Japan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latin typeface="Book Antiqua" panose="02040602050305030304" pitchFamily="18" charset="0"/>
              </a:rPr>
              <a:t>Tokyo </a:t>
            </a:r>
            <a:r>
              <a:rPr lang="en-US" altLang="ja-JP" dirty="0" smtClean="0">
                <a:latin typeface="Book Antiqua" panose="02040602050305030304" pitchFamily="18" charset="0"/>
              </a:rPr>
              <a:t>had voluntarily practiced the environmental </a:t>
            </a:r>
            <a:r>
              <a:rPr lang="en-US" altLang="ja-JP" dirty="0">
                <a:latin typeface="Book Antiqua" panose="02040602050305030304" pitchFamily="18" charset="0"/>
              </a:rPr>
              <a:t>evaluation before the final approval of programs / </a:t>
            </a:r>
            <a:r>
              <a:rPr lang="en-US" altLang="ja-JP" dirty="0" smtClean="0">
                <a:latin typeface="Book Antiqua" panose="02040602050305030304" pitchFamily="18" charset="0"/>
              </a:rPr>
              <a:t>projects since early 1990s.</a:t>
            </a:r>
            <a:endParaRPr lang="en-US" altLang="ja-JP" dirty="0">
              <a:latin typeface="Book Antiqua" panose="02040602050305030304" pitchFamily="18" charset="0"/>
            </a:endParaRP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Tokyo </a:t>
            </a:r>
            <a:r>
              <a:rPr lang="en-US" altLang="ja-JP" dirty="0">
                <a:latin typeface="Book Antiqua" panose="02040602050305030304" pitchFamily="18" charset="0"/>
              </a:rPr>
              <a:t>Metropolitan Government </a:t>
            </a:r>
            <a:r>
              <a:rPr lang="en-US" altLang="ja-JP" dirty="0" smtClean="0">
                <a:latin typeface="Book Antiqua" panose="02040602050305030304" pitchFamily="18" charset="0"/>
              </a:rPr>
              <a:t>notified the amendment of the EIA </a:t>
            </a:r>
            <a:r>
              <a:rPr lang="en-US" altLang="ja-JP" dirty="0">
                <a:latin typeface="Book Antiqua" panose="02040602050305030304" pitchFamily="18" charset="0"/>
              </a:rPr>
              <a:t>Ordinance in </a:t>
            </a:r>
            <a:r>
              <a:rPr lang="en-US" altLang="ja-JP" dirty="0" smtClean="0">
                <a:latin typeface="Book Antiqua" panose="02040602050305030304" pitchFamily="18" charset="0"/>
              </a:rPr>
              <a:t>2002.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It introduces systematic considerations </a:t>
            </a:r>
            <a:r>
              <a:rPr lang="en-US" altLang="ja-JP" dirty="0">
                <a:latin typeface="Book Antiqua" panose="02040602050305030304" pitchFamily="18" charset="0"/>
              </a:rPr>
              <a:t>for environmental impacts </a:t>
            </a:r>
            <a:r>
              <a:rPr lang="en-US" altLang="ja-JP" u="sng" dirty="0">
                <a:latin typeface="Book Antiqua" panose="02040602050305030304" pitchFamily="18" charset="0"/>
              </a:rPr>
              <a:t>at early </a:t>
            </a:r>
            <a:r>
              <a:rPr lang="en-US" altLang="ja-JP" u="sng" dirty="0" smtClean="0">
                <a:latin typeface="Book Antiqua" panose="02040602050305030304" pitchFamily="18" charset="0"/>
              </a:rPr>
              <a:t>planning stage</a:t>
            </a:r>
            <a:r>
              <a:rPr lang="en-US" altLang="ja-JP" dirty="0" smtClean="0">
                <a:latin typeface="Book Antiqua" panose="02040602050305030304" pitchFamily="18" charset="0"/>
              </a:rPr>
              <a:t>.</a:t>
            </a:r>
            <a:endParaRPr lang="en-US" altLang="ja-JP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0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Overview of Environmental Assessment System in Japan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The </a:t>
            </a:r>
            <a:r>
              <a:rPr lang="en-US" altLang="ja-JP" dirty="0">
                <a:latin typeface="Book Antiqua" panose="02040602050305030304" pitchFamily="18" charset="0"/>
              </a:rPr>
              <a:t>Amended EIA Law </a:t>
            </a:r>
            <a:r>
              <a:rPr lang="en-US" altLang="ja-JP" dirty="0" smtClean="0">
                <a:latin typeface="Book Antiqua" panose="02040602050305030304" pitchFamily="18" charset="0"/>
              </a:rPr>
              <a:t>was promulgated in 2011 and enforced </a:t>
            </a:r>
            <a:r>
              <a:rPr lang="en-US" altLang="ja-JP" dirty="0">
                <a:latin typeface="Book Antiqua" panose="02040602050305030304" pitchFamily="18" charset="0"/>
              </a:rPr>
              <a:t>in </a:t>
            </a:r>
            <a:r>
              <a:rPr lang="en-US" altLang="ja-JP" dirty="0" smtClean="0">
                <a:latin typeface="Book Antiqua" panose="02040602050305030304" pitchFamily="18" charset="0"/>
              </a:rPr>
              <a:t>2013.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It provides de </a:t>
            </a:r>
            <a:r>
              <a:rPr lang="en-US" altLang="ja-JP" dirty="0">
                <a:latin typeface="Book Antiqua" panose="02040602050305030304" pitchFamily="18" charset="0"/>
              </a:rPr>
              <a:t>jure flexibility in project design by </a:t>
            </a:r>
            <a:r>
              <a:rPr lang="en-US" altLang="ja-JP" dirty="0" smtClean="0">
                <a:latin typeface="Book Antiqua" panose="02040602050305030304" pitchFamily="18" charset="0"/>
              </a:rPr>
              <a:t>introducing primary </a:t>
            </a:r>
            <a:r>
              <a:rPr lang="en-US" altLang="ja-JP" dirty="0">
                <a:latin typeface="Book Antiqua" panose="02040602050305030304" pitchFamily="18" charset="0"/>
              </a:rPr>
              <a:t>consideration of environmental assessment at </a:t>
            </a:r>
            <a:r>
              <a:rPr lang="en-US" altLang="ja-JP" dirty="0" smtClean="0">
                <a:latin typeface="Book Antiqua" panose="02040602050305030304" pitchFamily="18" charset="0"/>
              </a:rPr>
              <a:t>early project stage. 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It however has </a:t>
            </a:r>
            <a:r>
              <a:rPr lang="en-US" altLang="ja-JP" b="1" dirty="0">
                <a:latin typeface="Book Antiqua" panose="02040602050305030304" pitchFamily="18" charset="0"/>
              </a:rPr>
              <a:t>not </a:t>
            </a:r>
            <a:r>
              <a:rPr lang="en-US" altLang="ja-JP" dirty="0" smtClean="0">
                <a:latin typeface="Book Antiqua" panose="02040602050305030304" pitchFamily="18" charset="0"/>
              </a:rPr>
              <a:t>fully </a:t>
            </a:r>
            <a:r>
              <a:rPr lang="en-US" altLang="ja-JP" dirty="0">
                <a:latin typeface="Book Antiqua" panose="02040602050305030304" pitchFamily="18" charset="0"/>
              </a:rPr>
              <a:t>reflected </a:t>
            </a:r>
            <a:r>
              <a:rPr lang="en-US" altLang="ja-JP" dirty="0" smtClean="0">
                <a:latin typeface="Book Antiqua" panose="02040602050305030304" pitchFamily="18" charset="0"/>
              </a:rPr>
              <a:t>the concept of strategic environmental assessment</a:t>
            </a:r>
            <a:r>
              <a:rPr lang="en-US" altLang="ja-JP" u="sng" dirty="0" smtClean="0">
                <a:latin typeface="Book Antiqua" panose="02040602050305030304" pitchFamily="18" charset="0"/>
              </a:rPr>
              <a:t>. 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5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 bwMode="auto">
          <a:xfrm>
            <a:off x="1914311" y="1268760"/>
            <a:ext cx="90011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rgbClr val="060606"/>
                </a:solidFill>
                <a:latin typeface="Arial Narrow" panose="020B0606020202030204" pitchFamily="34" charset="0"/>
              </a:rPr>
              <a:t>Level 3</a:t>
            </a:r>
            <a:endParaRPr lang="ja-JP" altLang="en-US" sz="1400" b="1" dirty="0">
              <a:solidFill>
                <a:srgbClr val="060606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フローチャート : 代替処理 35"/>
          <p:cNvSpPr/>
          <p:nvPr/>
        </p:nvSpPr>
        <p:spPr bwMode="auto">
          <a:xfrm>
            <a:off x="2768350" y="1340768"/>
            <a:ext cx="1371600" cy="640080"/>
          </a:xfrm>
          <a:prstGeom prst="flowChartAlternateProcess">
            <a:avLst/>
          </a:prstGeom>
          <a:noFill/>
          <a:ln w="19050">
            <a:solidFill>
              <a:srgbClr val="06060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POLICY</a:t>
            </a:r>
            <a:endParaRPr lang="ja-JP" altLang="en-US" sz="1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7" name="フローチャート : 代替処理 36"/>
          <p:cNvSpPr/>
          <p:nvPr/>
        </p:nvSpPr>
        <p:spPr bwMode="auto">
          <a:xfrm>
            <a:off x="2771801" y="2760161"/>
            <a:ext cx="1368151" cy="640080"/>
          </a:xfrm>
          <a:prstGeom prst="flowChartAlternateProcess">
            <a:avLst/>
          </a:prstGeom>
          <a:noFill/>
          <a:ln w="19050">
            <a:solidFill>
              <a:srgbClr val="06060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PLAN</a:t>
            </a:r>
            <a:endParaRPr lang="ja-JP" altLang="en-US" sz="1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8" name="フローチャート : 代替処理 37"/>
          <p:cNvSpPr/>
          <p:nvPr/>
        </p:nvSpPr>
        <p:spPr bwMode="auto">
          <a:xfrm>
            <a:off x="2768352" y="3937209"/>
            <a:ext cx="1371600" cy="640080"/>
          </a:xfrm>
          <a:prstGeom prst="flowChartAlternateProcess">
            <a:avLst/>
          </a:prstGeom>
          <a:noFill/>
          <a:ln w="19050">
            <a:solidFill>
              <a:srgbClr val="06060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PROGRAM</a:t>
            </a:r>
            <a:endParaRPr lang="ja-JP" altLang="en-US" sz="1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 bwMode="auto">
          <a:xfrm>
            <a:off x="6804248" y="1628800"/>
            <a:ext cx="20882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solidFill>
                  <a:srgbClr val="060606"/>
                </a:solidFill>
                <a:latin typeface="Book Antiqua" panose="02040602050305030304" pitchFamily="18" charset="0"/>
              </a:rPr>
              <a:t>The Netherlands (Environmental Test)</a:t>
            </a:r>
            <a:endParaRPr lang="ja-JP" altLang="en-US" sz="1400" b="1" dirty="0">
              <a:solidFill>
                <a:srgbClr val="060606"/>
              </a:solidFill>
              <a:latin typeface="Book Antiqua" panose="0204060205030503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6804248" y="2956189"/>
            <a:ext cx="180022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ja-JP" sz="1400" b="1" dirty="0" smtClean="0">
                <a:solidFill>
                  <a:srgbClr val="060606"/>
                </a:solidFill>
                <a:latin typeface="Book Antiqua" panose="02040602050305030304" pitchFamily="18" charset="0"/>
                <a:ea typeface="ＭＳ Ｐ明朝" pitchFamily="18" charset="-128"/>
              </a:rPr>
              <a:t>EU Directive 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 bwMode="auto">
          <a:xfrm>
            <a:off x="312887" y="1268760"/>
            <a:ext cx="1591056" cy="64008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vert="horz"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Sustainability Assessment</a:t>
            </a:r>
            <a:endParaRPr lang="en-US" altLang="ja-JP" sz="1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6804248" y="1268760"/>
            <a:ext cx="1368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EU’s Initiative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4641825" y="5322114"/>
            <a:ext cx="1368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EIA Law (MOE)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sp>
        <p:nvSpPr>
          <p:cNvPr id="47" name="スライド番号プレースホルダ 4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9" name="フローチャート : 代替処理 48"/>
          <p:cNvSpPr/>
          <p:nvPr/>
        </p:nvSpPr>
        <p:spPr bwMode="auto">
          <a:xfrm>
            <a:off x="2768352" y="5309200"/>
            <a:ext cx="1371600" cy="640080"/>
          </a:xfrm>
          <a:prstGeom prst="flowChartAlternateProcess">
            <a:avLst/>
          </a:prstGeom>
          <a:noFill/>
          <a:ln w="19050">
            <a:solidFill>
              <a:srgbClr val="06060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PROJECT</a:t>
            </a:r>
            <a:endParaRPr lang="ja-JP" altLang="en-US" sz="1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二等辺三角形 11"/>
          <p:cNvSpPr/>
          <p:nvPr/>
        </p:nvSpPr>
        <p:spPr>
          <a:xfrm rot="10800000">
            <a:off x="3008965" y="2204864"/>
            <a:ext cx="915335" cy="37187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50" name="二等辺三角形 49"/>
          <p:cNvSpPr/>
          <p:nvPr/>
        </p:nvSpPr>
        <p:spPr>
          <a:xfrm rot="10800000">
            <a:off x="2994758" y="3467015"/>
            <a:ext cx="915335" cy="37187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51" name="二等辺三角形 50"/>
          <p:cNvSpPr/>
          <p:nvPr/>
        </p:nvSpPr>
        <p:spPr>
          <a:xfrm rot="10800000">
            <a:off x="2994759" y="4793313"/>
            <a:ext cx="915335" cy="37187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latin typeface="Book Antiqua" panose="02040602050305030304" pitchFamily="18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 bwMode="auto">
          <a:xfrm>
            <a:off x="312887" y="2284864"/>
            <a:ext cx="1591056" cy="222425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vert="horz"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SEA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&amp;</a:t>
            </a:r>
          </a:p>
          <a:p>
            <a:pPr algn="ctr"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Environmental </a:t>
            </a:r>
            <a:r>
              <a:rPr lang="en-US" altLang="ja-JP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and Social Consideration Assessment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 bwMode="auto">
          <a:xfrm>
            <a:off x="312887" y="4865321"/>
            <a:ext cx="1591056" cy="115596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vert="horz"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Project EIA</a:t>
            </a:r>
            <a:endParaRPr lang="en-US" altLang="ja-JP" sz="1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3" name="カギ線コネクタ 82"/>
          <p:cNvCxnSpPr>
            <a:stCxn id="61" idx="3"/>
            <a:endCxn id="26" idx="3"/>
          </p:cNvCxnSpPr>
          <p:nvPr/>
        </p:nvCxnSpPr>
        <p:spPr>
          <a:xfrm flipV="1">
            <a:off x="1903943" y="1588800"/>
            <a:ext cx="12700" cy="3854505"/>
          </a:xfrm>
          <a:prstGeom prst="bentConnector3">
            <a:avLst>
              <a:gd name="adj1" fmla="val 51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 bwMode="auto">
          <a:xfrm>
            <a:off x="1914311" y="2274215"/>
            <a:ext cx="90011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rgbClr val="060606"/>
                </a:solidFill>
                <a:latin typeface="Arial Narrow" panose="020B0606020202030204" pitchFamily="34" charset="0"/>
              </a:rPr>
              <a:t>Level 2</a:t>
            </a:r>
            <a:endParaRPr lang="ja-JP" altLang="en-US" sz="1400" b="1" dirty="0">
              <a:solidFill>
                <a:srgbClr val="060606"/>
              </a:solidFill>
              <a:latin typeface="Arial Narrow" panose="020B0606020202030204" pitchFamily="34" charset="0"/>
            </a:endParaRPr>
          </a:p>
        </p:txBody>
      </p:sp>
      <p:sp>
        <p:nvSpPr>
          <p:cNvPr id="100" name="テキスト ボックス 99"/>
          <p:cNvSpPr txBox="1"/>
          <p:nvPr/>
        </p:nvSpPr>
        <p:spPr bwMode="auto">
          <a:xfrm>
            <a:off x="1916643" y="4867955"/>
            <a:ext cx="900113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 smtClean="0">
                <a:solidFill>
                  <a:srgbClr val="060606"/>
                </a:solidFill>
                <a:latin typeface="Arial Narrow" panose="020B0606020202030204" pitchFamily="34" charset="0"/>
              </a:rPr>
              <a:t>Level 1</a:t>
            </a:r>
            <a:endParaRPr lang="ja-JP" altLang="en-US" sz="1400" b="1" dirty="0">
              <a:solidFill>
                <a:srgbClr val="060606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7" name="直線矢印コネクタ 96"/>
          <p:cNvCxnSpPr>
            <a:stCxn id="59" idx="0"/>
            <a:endCxn id="26" idx="2"/>
          </p:cNvCxnSpPr>
          <p:nvPr/>
        </p:nvCxnSpPr>
        <p:spPr>
          <a:xfrm flipV="1">
            <a:off x="1108415" y="1908840"/>
            <a:ext cx="0" cy="37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>
            <a:stCxn id="61" idx="0"/>
            <a:endCxn id="59" idx="2"/>
          </p:cNvCxnSpPr>
          <p:nvPr/>
        </p:nvCxnSpPr>
        <p:spPr>
          <a:xfrm flipV="1">
            <a:off x="1108415" y="4509119"/>
            <a:ext cx="0" cy="3562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4643735" y="4808766"/>
            <a:ext cx="1368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Amended EIA Law (MOE)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sp>
        <p:nvSpPr>
          <p:cNvPr id="110" name="Text Box 31"/>
          <p:cNvSpPr txBox="1">
            <a:spLocks noChangeArrowheads="1"/>
          </p:cNvSpPr>
          <p:nvPr/>
        </p:nvSpPr>
        <p:spPr bwMode="auto">
          <a:xfrm>
            <a:off x="4643735" y="3866565"/>
            <a:ext cx="18004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SEA Introduction Guidelines 2007 (MOE)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>
            <a:off x="312887" y="2132856"/>
            <a:ext cx="836356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312887" y="4721305"/>
            <a:ext cx="836356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>
            <a:off x="6516216" y="260648"/>
            <a:ext cx="0" cy="612068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 Box 31"/>
          <p:cNvSpPr txBox="1">
            <a:spLocks noChangeArrowheads="1"/>
          </p:cNvSpPr>
          <p:nvPr/>
        </p:nvSpPr>
        <p:spPr bwMode="auto">
          <a:xfrm>
            <a:off x="4355976" y="544781"/>
            <a:ext cx="1874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IN JAPAN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sp>
        <p:nvSpPr>
          <p:cNvPr id="140" name="Text Box 31"/>
          <p:cNvSpPr txBox="1">
            <a:spLocks noChangeArrowheads="1"/>
          </p:cNvSpPr>
          <p:nvPr/>
        </p:nvSpPr>
        <p:spPr bwMode="auto">
          <a:xfrm>
            <a:off x="6551264" y="544781"/>
            <a:ext cx="18743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IN EUROPE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  <p:sp>
        <p:nvSpPr>
          <p:cNvPr id="141" name="Text Box 31"/>
          <p:cNvSpPr txBox="1">
            <a:spLocks noChangeArrowheads="1"/>
          </p:cNvSpPr>
          <p:nvPr/>
        </p:nvSpPr>
        <p:spPr bwMode="auto">
          <a:xfrm>
            <a:off x="4671589" y="2618909"/>
            <a:ext cx="18004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1" dirty="0" smtClean="0">
                <a:latin typeface="Book Antiqua" panose="02040602050305030304" pitchFamily="18" charset="0"/>
              </a:rPr>
              <a:t>Amended EIA Ordinance (Tokyo Metropolitan Government) </a:t>
            </a:r>
            <a:endParaRPr lang="ja-JP" altLang="en-US" sz="1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Book Antiqua" panose="02040602050305030304" pitchFamily="18" charset="0"/>
              </a:rPr>
              <a:t>TOKYO’S Case</a:t>
            </a:r>
            <a:r>
              <a:rPr lang="en-US" altLang="ja-JP" dirty="0" smtClean="0">
                <a:latin typeface="Book Antiqua" panose="02040602050305030304" pitchFamily="18" charset="0"/>
              </a:rPr>
              <a:t>: </a:t>
            </a:r>
            <a:r>
              <a:rPr lang="en-US" altLang="ja-JP" dirty="0">
                <a:latin typeface="Book Antiqua" panose="02040602050305030304" pitchFamily="18" charset="0"/>
              </a:rPr>
              <a:t>Systematic Consideration for Environmental </a:t>
            </a:r>
            <a:r>
              <a:rPr lang="en-US" altLang="ja-JP" dirty="0" smtClean="0">
                <a:latin typeface="Book Antiqua" panose="02040602050305030304" pitchFamily="18" charset="0"/>
              </a:rPr>
              <a:t>Impacts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>
          <a:xfrm>
            <a:off x="8129016" y="5841831"/>
            <a:ext cx="609600" cy="521208"/>
          </a:xfrm>
        </p:spPr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59872"/>
          <a:stretch/>
        </p:blipFill>
        <p:spPr>
          <a:xfrm>
            <a:off x="276061" y="3896821"/>
            <a:ext cx="8370177" cy="291655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2267744" y="6313581"/>
            <a:ext cx="4740667" cy="212204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Arial Narrow" panose="020B0606020202030204" pitchFamily="34" charset="0"/>
              </a:rPr>
              <a:t>Project </a:t>
            </a:r>
            <a:r>
              <a:rPr lang="en-US" altLang="ja-JP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Area </a:t>
            </a:r>
            <a:r>
              <a:rPr lang="en-US" altLang="ja-JP" b="1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US" altLang="ja-JP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1.3km long and 60m wide)</a:t>
            </a:r>
            <a:endParaRPr lang="ja-JP" alt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Book Antiqua" panose="02040602050305030304" pitchFamily="18" charset="0"/>
              </a:rPr>
              <a:t>The </a:t>
            </a:r>
            <a:r>
              <a:rPr lang="en-US" altLang="ja-JP" dirty="0" smtClean="0">
                <a:latin typeface="Book Antiqua" panose="02040602050305030304" pitchFamily="18" charset="0"/>
              </a:rPr>
              <a:t>City Road in </a:t>
            </a:r>
            <a:r>
              <a:rPr lang="en-US" altLang="ja-JP" dirty="0" err="1" smtClean="0">
                <a:latin typeface="Book Antiqua" panose="02040602050305030304" pitchFamily="18" charset="0"/>
              </a:rPr>
              <a:t>Mitaka</a:t>
            </a:r>
            <a:r>
              <a:rPr lang="en-US" altLang="ja-JP" dirty="0" smtClean="0">
                <a:latin typeface="Book Antiqua" panose="02040602050305030304" pitchFamily="18" charset="0"/>
              </a:rPr>
              <a:t> </a:t>
            </a:r>
            <a:r>
              <a:rPr lang="en-US" altLang="ja-JP" dirty="0">
                <a:latin typeface="Book Antiqua" panose="02040602050305030304" pitchFamily="18" charset="0"/>
              </a:rPr>
              <a:t>City </a:t>
            </a:r>
            <a:r>
              <a:rPr lang="en-US" altLang="ja-JP" dirty="0" smtClean="0">
                <a:latin typeface="Book Antiqua" panose="02040602050305030304" pitchFamily="18" charset="0"/>
              </a:rPr>
              <a:t>#</a:t>
            </a:r>
            <a:r>
              <a:rPr lang="en-US" altLang="ja-JP" dirty="0">
                <a:latin typeface="Book Antiqua" panose="02040602050305030304" pitchFamily="18" charset="0"/>
              </a:rPr>
              <a:t>3.2.2 (</a:t>
            </a:r>
            <a:r>
              <a:rPr lang="en-US" altLang="ja-JP" dirty="0" smtClean="0">
                <a:latin typeface="Book Antiqua" panose="02040602050305030304" pitchFamily="18" charset="0"/>
              </a:rPr>
              <a:t>6,570m, 30m </a:t>
            </a:r>
            <a:r>
              <a:rPr lang="en-US" altLang="ja-JP" dirty="0">
                <a:latin typeface="Book Antiqua" panose="02040602050305030304" pitchFamily="18" charset="0"/>
              </a:rPr>
              <a:t>wide) connects to the </a:t>
            </a:r>
            <a:r>
              <a:rPr lang="en-US" altLang="ja-JP" dirty="0" smtClean="0">
                <a:latin typeface="Book Antiqua" panose="02040602050305030304" pitchFamily="18" charset="0"/>
              </a:rPr>
              <a:t>Metropolitan Radial </a:t>
            </a:r>
            <a:r>
              <a:rPr lang="en-US" altLang="ja-JP" dirty="0">
                <a:latin typeface="Book Antiqua" panose="02040602050305030304" pitchFamily="18" charset="0"/>
              </a:rPr>
              <a:t>Road #5 in Suginami Ward.</a:t>
            </a:r>
          </a:p>
          <a:p>
            <a:r>
              <a:rPr lang="en-US" altLang="ja-JP" dirty="0" smtClean="0">
                <a:latin typeface="Book Antiqua" panose="02040602050305030304" pitchFamily="18" charset="0"/>
              </a:rPr>
              <a:t>1 </a:t>
            </a:r>
            <a:r>
              <a:rPr lang="en-US" altLang="ja-JP" dirty="0">
                <a:latin typeface="Book Antiqua" panose="02040602050305030304" pitchFamily="18" charset="0"/>
              </a:rPr>
              <a:t>km of the </a:t>
            </a:r>
            <a:r>
              <a:rPr lang="en-US" altLang="ja-JP" dirty="0" err="1">
                <a:latin typeface="Book Antiqua" panose="02040602050305030304" pitchFamily="18" charset="0"/>
              </a:rPr>
              <a:t>Mitaka</a:t>
            </a:r>
            <a:r>
              <a:rPr lang="en-US" altLang="ja-JP" dirty="0">
                <a:latin typeface="Book Antiqua" panose="02040602050305030304" pitchFamily="18" charset="0"/>
              </a:rPr>
              <a:t> </a:t>
            </a:r>
            <a:r>
              <a:rPr lang="en-US" altLang="ja-JP" dirty="0" smtClean="0">
                <a:latin typeface="Book Antiqua" panose="02040602050305030304" pitchFamily="18" charset="0"/>
              </a:rPr>
              <a:t>Road </a:t>
            </a:r>
            <a:r>
              <a:rPr lang="en-US" altLang="ja-JP" dirty="0">
                <a:latin typeface="Book Antiqua" panose="02040602050305030304" pitchFamily="18" charset="0"/>
              </a:rPr>
              <a:t>#3.2.2 and 1.3 km of the Radial Road #5 had not been developed, which caused heavy traffic jam in the surrounding area.</a:t>
            </a:r>
          </a:p>
          <a:p>
            <a:endParaRPr lang="en-US" altLang="ja-JP" dirty="0" smtClean="0">
              <a:latin typeface="Book Antiqua" panose="02040602050305030304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699792" y="4997613"/>
            <a:ext cx="2954386" cy="212204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Metropolitan Radial Road #5</a:t>
            </a:r>
            <a:endParaRPr lang="ja-JP" alt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596336" y="3968829"/>
            <a:ext cx="979431" cy="10610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Legend</a:t>
            </a:r>
            <a:endParaRPr lang="ja-JP" altLang="en-US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892753" y="4165986"/>
            <a:ext cx="639688" cy="106102"/>
          </a:xfrm>
          <a:prstGeom prst="rect">
            <a:avLst/>
          </a:prstGeom>
          <a:solidFill>
            <a:schemeClr val="bg1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 Project</a:t>
            </a:r>
            <a:endParaRPr lang="ja-JP" altLang="en-US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 rot="18247211">
            <a:off x="-380914" y="4995840"/>
            <a:ext cx="2561011" cy="178322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Mitaka</a:t>
            </a:r>
            <a:r>
              <a:rPr lang="en-US" altLang="ja-JP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City Road #3.2.2</a:t>
            </a:r>
            <a:endParaRPr lang="ja-JP" alt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923928" y="4272982"/>
            <a:ext cx="2954386" cy="212204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Suginami Ward</a:t>
            </a:r>
            <a:endParaRPr lang="ja-JP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3263" y="6129069"/>
            <a:ext cx="859588" cy="396716"/>
          </a:xfrm>
          <a:prstGeom prst="rect">
            <a:avLst/>
          </a:prstGeom>
          <a:noFill/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Mitaka</a:t>
            </a:r>
            <a:r>
              <a:rPr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City</a:t>
            </a:r>
            <a:endParaRPr lang="ja-JP" alt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TOKYO’S Case: </a:t>
            </a:r>
            <a:r>
              <a:rPr lang="en-US" altLang="ja-JP" dirty="0">
                <a:latin typeface="Book Antiqua" panose="02040602050305030304" pitchFamily="18" charset="0"/>
              </a:rPr>
              <a:t>Systematic Consideration for Environmental </a:t>
            </a:r>
            <a:r>
              <a:rPr lang="en-US" altLang="ja-JP" dirty="0" smtClean="0">
                <a:latin typeface="Book Antiqua" panose="02040602050305030304" pitchFamily="18" charset="0"/>
              </a:rPr>
              <a:t>Impacts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4" y="1583190"/>
            <a:ext cx="8136904" cy="4873752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Tokyo introduced a systematic consideration for environmental impacts at early stage to the Radial Road #5 </a:t>
            </a:r>
            <a:r>
              <a:rPr lang="en-US" altLang="ja-JP" u="sng" dirty="0" smtClean="0">
                <a:latin typeface="Book Antiqua" panose="02040602050305030304" pitchFamily="18" charset="0"/>
              </a:rPr>
              <a:t>on its own initiative.</a:t>
            </a:r>
            <a:endParaRPr lang="en-US" altLang="ja-JP" dirty="0" smtClean="0">
              <a:latin typeface="Book Antiqua" panose="02040602050305030304" pitchFamily="18" charset="0"/>
            </a:endParaRPr>
          </a:p>
          <a:p>
            <a:pPr lvl="1"/>
            <a:r>
              <a:rPr lang="en-US" altLang="ja-JP" sz="2400" dirty="0" smtClean="0">
                <a:latin typeface="Book Antiqua" panose="02040602050305030304" pitchFamily="18" charset="0"/>
              </a:rPr>
              <a:t>Three </a:t>
            </a:r>
            <a:r>
              <a:rPr lang="en-US" altLang="ja-JP" sz="2400" dirty="0">
                <a:latin typeface="Book Antiqua" panose="02040602050305030304" pitchFamily="18" charset="0"/>
              </a:rPr>
              <a:t>alternative plans were proposed </a:t>
            </a:r>
            <a:r>
              <a:rPr lang="en-US" altLang="ja-JP" sz="2400" u="sng" dirty="0">
                <a:latin typeface="Book Antiqua" panose="02040602050305030304" pitchFamily="18" charset="0"/>
              </a:rPr>
              <a:t>for comparison </a:t>
            </a:r>
            <a:r>
              <a:rPr lang="en-US" altLang="ja-JP" sz="2400" u="sng" dirty="0" smtClean="0">
                <a:latin typeface="Book Antiqua" panose="02040602050305030304" pitchFamily="18" charset="0"/>
              </a:rPr>
              <a:t>from social and economic aspects.</a:t>
            </a:r>
            <a:endParaRPr lang="en-US" altLang="ja-JP" sz="2400" u="sng" dirty="0">
              <a:latin typeface="Book Antiqua" panose="02040602050305030304" pitchFamily="18" charset="0"/>
            </a:endParaRPr>
          </a:p>
          <a:p>
            <a:pPr lvl="1"/>
            <a:r>
              <a:rPr lang="en-US" altLang="ja-JP" sz="2400" dirty="0" err="1">
                <a:latin typeface="Book Antiqua" panose="02040602050305030304" pitchFamily="18" charset="0"/>
              </a:rPr>
              <a:t>Mitaka</a:t>
            </a:r>
            <a:r>
              <a:rPr lang="en-US" altLang="ja-JP" sz="2400" dirty="0">
                <a:latin typeface="Book Antiqua" panose="02040602050305030304" pitchFamily="18" charset="0"/>
              </a:rPr>
              <a:t> City </a:t>
            </a:r>
            <a:r>
              <a:rPr lang="en-US" altLang="ja-JP" sz="2400" dirty="0" smtClean="0">
                <a:latin typeface="Book Antiqua" panose="02040602050305030304" pitchFamily="18" charset="0"/>
              </a:rPr>
              <a:t>and Suginami Ward requested environmental and social and economic considerations </a:t>
            </a:r>
            <a:r>
              <a:rPr lang="en-US" altLang="ja-JP" sz="2400" dirty="0">
                <a:latin typeface="Book Antiqua" panose="02040602050305030304" pitchFamily="18" charset="0"/>
              </a:rPr>
              <a:t>for </a:t>
            </a:r>
            <a:r>
              <a:rPr lang="en-US" altLang="ja-JP" sz="2400" dirty="0" smtClean="0">
                <a:latin typeface="Book Antiqua" panose="02040602050305030304" pitchFamily="18" charset="0"/>
              </a:rPr>
              <a:t>water quality of Tama River Waterworks, </a:t>
            </a:r>
            <a:r>
              <a:rPr lang="en-US" altLang="ja-JP" sz="2400" dirty="0">
                <a:latin typeface="Book Antiqua" panose="02040602050305030304" pitchFamily="18" charset="0"/>
              </a:rPr>
              <a:t>air ambience, noise and vibration, flora and fauna, historical and cultural </a:t>
            </a:r>
            <a:r>
              <a:rPr lang="en-US" altLang="ja-JP" sz="2400" dirty="0" smtClean="0">
                <a:latin typeface="Book Antiqua" panose="02040602050305030304" pitchFamily="18" charset="0"/>
              </a:rPr>
              <a:t>sites, </a:t>
            </a:r>
            <a:r>
              <a:rPr lang="en-US" altLang="ja-JP" sz="2400" dirty="0">
                <a:latin typeface="Book Antiqua" panose="02040602050305030304" pitchFamily="18" charset="0"/>
              </a:rPr>
              <a:t>information discloser and public participation</a:t>
            </a:r>
            <a:r>
              <a:rPr lang="en-US" altLang="ja-JP" sz="2400" dirty="0" smtClean="0">
                <a:latin typeface="Book Antiqua" panose="02040602050305030304" pitchFamily="18" charset="0"/>
              </a:rPr>
              <a:t>.</a:t>
            </a:r>
            <a:endParaRPr lang="en-US" altLang="ja-JP" sz="2400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67544" y="1583190"/>
            <a:ext cx="8136904" cy="4873752"/>
          </a:xfrm>
        </p:spPr>
        <p:txBody>
          <a:bodyPr>
            <a:normAutofit/>
          </a:bodyPr>
          <a:lstStyle/>
          <a:p>
            <a:pPr lvl="1"/>
            <a:r>
              <a:rPr lang="en-US" altLang="ja-JP" sz="2400" dirty="0" smtClean="0">
                <a:latin typeface="Book Antiqua" panose="02040602050305030304" pitchFamily="18" charset="0"/>
              </a:rPr>
              <a:t>Tokyo </a:t>
            </a:r>
            <a:r>
              <a:rPr lang="en-US" altLang="ja-JP" sz="2400" u="sng" dirty="0">
                <a:latin typeface="Book Antiqua" panose="02040602050305030304" pitchFamily="18" charset="0"/>
              </a:rPr>
              <a:t>modified the project design </a:t>
            </a:r>
            <a:r>
              <a:rPr lang="en-US" altLang="ja-JP" sz="2400" dirty="0">
                <a:latin typeface="Book Antiqua" panose="02040602050305030304" pitchFamily="18" charset="0"/>
              </a:rPr>
              <a:t>to widen the road from 50m to 60m for environmental </a:t>
            </a:r>
            <a:r>
              <a:rPr lang="en-US" altLang="ja-JP" sz="2400" dirty="0" smtClean="0">
                <a:latin typeface="Book Antiqua" panose="02040602050305030304" pitchFamily="18" charset="0"/>
              </a:rPr>
              <a:t>preservation.</a:t>
            </a:r>
          </a:p>
          <a:p>
            <a:pPr lvl="1"/>
            <a:r>
              <a:rPr lang="en-US" altLang="ja-JP" sz="2400" dirty="0" smtClean="0">
                <a:latin typeface="Book Antiqua" panose="02040602050305030304" pitchFamily="18" charset="0"/>
              </a:rPr>
              <a:t>Tokyo </a:t>
            </a:r>
            <a:r>
              <a:rPr lang="en-US" altLang="ja-JP" sz="2400" u="sng" dirty="0">
                <a:latin typeface="Book Antiqua" panose="02040602050305030304" pitchFamily="18" charset="0"/>
              </a:rPr>
              <a:t>then</a:t>
            </a:r>
            <a:r>
              <a:rPr lang="en-US" altLang="ja-JP" sz="2400" dirty="0">
                <a:latin typeface="Book Antiqua" panose="02040602050305030304" pitchFamily="18" charset="0"/>
              </a:rPr>
              <a:t> conducted EIA and approved the project in 2005.</a:t>
            </a:r>
          </a:p>
          <a:p>
            <a:pPr lvl="1"/>
            <a:endParaRPr lang="en-US" altLang="ja-JP" sz="1800" dirty="0">
              <a:latin typeface="Book Antiqua" panose="02040602050305030304" pitchFamily="18" charset="0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latin typeface="Book Antiqua" panose="02040602050305030304" pitchFamily="18" charset="0"/>
              </a:rPr>
              <a:t>TOKYO’S Case: </a:t>
            </a:r>
            <a:r>
              <a:rPr lang="en-US" altLang="ja-JP" dirty="0">
                <a:latin typeface="Book Antiqua" panose="02040602050305030304" pitchFamily="18" charset="0"/>
              </a:rPr>
              <a:t>Systematic Consideration for Environmental </a:t>
            </a:r>
            <a:r>
              <a:rPr lang="en-US" altLang="ja-JP" dirty="0" smtClean="0">
                <a:latin typeface="Book Antiqua" panose="02040602050305030304" pitchFamily="18" charset="0"/>
              </a:rPr>
              <a:t>Impacts</a:t>
            </a:r>
            <a:endParaRPr kumimoji="1" lang="ja-JP" altLang="en-US" dirty="0">
              <a:latin typeface="Book Antiqua" panose="0204060205030503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09BBA-ECBB-42A7-BF51-BF20B4E4647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" r="61179" b="67759"/>
          <a:stretch/>
        </p:blipFill>
        <p:spPr>
          <a:xfrm>
            <a:off x="428016" y="3075026"/>
            <a:ext cx="8320448" cy="3666342"/>
          </a:xfrm>
          <a:prstGeom prst="rect">
            <a:avLst/>
          </a:prstGeom>
          <a:ln w="6350">
            <a:noFill/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3738437" y="3081081"/>
            <a:ext cx="1649447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Widened to 60m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98219" y="3356992"/>
            <a:ext cx="780042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25m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08338" y="3356992"/>
            <a:ext cx="780042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7.5m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88100" y="3356992"/>
            <a:ext cx="780042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7.5m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18037" y="3356992"/>
            <a:ext cx="780042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10m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78401" y="3356992"/>
            <a:ext cx="780042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10m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04695" y="6491315"/>
            <a:ext cx="2454996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Former width: 50m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0602" y="5075629"/>
            <a:ext cx="1674954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Embankment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8030" y="3656484"/>
            <a:ext cx="1040056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Buffer Zone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48394" y="3681582"/>
            <a:ext cx="1040056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Buffer Zone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13286" y="5175586"/>
            <a:ext cx="1674954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Fence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63160" y="5194942"/>
            <a:ext cx="1674954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Fence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40924" y="5075629"/>
            <a:ext cx="1674954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Embankment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917496" y="3758931"/>
            <a:ext cx="1020709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Promenade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49337" y="3758929"/>
            <a:ext cx="1020709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kumimoji="1" lang="en-US" altLang="ja-JP" sz="1600" dirty="0" smtClean="0">
                <a:latin typeface="Arial Narrow" panose="020B0606020202030204" pitchFamily="34" charset="0"/>
              </a:rPr>
              <a:t>Promenade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88828" y="6131275"/>
            <a:ext cx="1998823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Accredited Historic Site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63749" y="5589240"/>
            <a:ext cx="1998823" cy="250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 Narrow" panose="020B0606020202030204" pitchFamily="34" charset="0"/>
              </a:rPr>
              <a:t>Tama River Waterworks</a:t>
            </a:r>
            <a:endParaRPr kumimoji="1" lang="ja-JP" altLang="en-US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90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solidFill>
          <a:schemeClr val="accent2">
            <a:lumMod val="75000"/>
          </a:schemeClr>
        </a:solidFill>
        <a:ln w="6350"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kumimoji="1" sz="1400" dirty="0" smtClean="0">
            <a:latin typeface="Book Antiqua" panose="0204060205030503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3217</TotalTime>
  <Words>1586</Words>
  <Application>Microsoft Office PowerPoint</Application>
  <PresentationFormat>画面に合わせる (4:3)</PresentationFormat>
  <Paragraphs>237</Paragraphs>
  <Slides>23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4" baseType="lpstr">
      <vt:lpstr>ＭＳ Ｐゴシック</vt:lpstr>
      <vt:lpstr>ＭＳ Ｐ明朝</vt:lpstr>
      <vt:lpstr>メイリオ</vt:lpstr>
      <vt:lpstr>Arial Narrow</vt:lpstr>
      <vt:lpstr>Book Antiqua</vt:lpstr>
      <vt:lpstr>Calibri</vt:lpstr>
      <vt:lpstr>Century Schoolbook</vt:lpstr>
      <vt:lpstr>Tahoma</vt:lpstr>
      <vt:lpstr>Wingdings</vt:lpstr>
      <vt:lpstr>Wingdings 2</vt:lpstr>
      <vt:lpstr>スパイス</vt:lpstr>
      <vt:lpstr>Current Status and Issues of Public Participation </vt:lpstr>
      <vt:lpstr>Table of Contents</vt:lpstr>
      <vt:lpstr>Public Participation and Consensus Building in Japan</vt:lpstr>
      <vt:lpstr>Overview of Environmental Assessment System in Japan</vt:lpstr>
      <vt:lpstr>Overview of Environmental Assessment System in Japan</vt:lpstr>
      <vt:lpstr>PowerPoint プレゼンテーション</vt:lpstr>
      <vt:lpstr>TOKYO’S Case: Systematic Consideration for Environmental Impacts</vt:lpstr>
      <vt:lpstr>TOKYO’S Case: Systematic Consideration for Environmental Impacts</vt:lpstr>
      <vt:lpstr>TOKYO’S Case: Systematic Consideration for Environmental Impacts</vt:lpstr>
      <vt:lpstr>KAWASAKI’S Case: Civic Participation</vt:lpstr>
      <vt:lpstr>Overview other countries’ public participation</vt:lpstr>
      <vt:lpstr>Specifics of public participation</vt:lpstr>
      <vt:lpstr>countries by their specifics in grievance redress</vt:lpstr>
      <vt:lpstr>TYPE I: Vietnam (Government Circular No.26)</vt:lpstr>
      <vt:lpstr>TYPE II: Germany  </vt:lpstr>
      <vt:lpstr>TYPE II: Germany (continued)  </vt:lpstr>
      <vt:lpstr>Type III: Philippines (DENR Administrative Oder No.30)</vt:lpstr>
      <vt:lpstr>Type III: Philippines (DENR Administrative Oder No.30) (cont’d)</vt:lpstr>
      <vt:lpstr>Way Forward</vt:lpstr>
      <vt:lpstr>What can be done through Public Participation?</vt:lpstr>
      <vt:lpstr>What is required for an effective Public Participation?</vt:lpstr>
      <vt:lpstr>Modality of Public Participation</vt:lpstr>
      <vt:lpstr>What makes SEA successful?</vt:lpstr>
    </vt:vector>
  </TitlesOfParts>
  <Company>MouseComputer 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Yanagi, Kenichiro</dc:creator>
  <cp:lastModifiedBy>柳憲一郎</cp:lastModifiedBy>
  <cp:revision>319</cp:revision>
  <cp:lastPrinted>2015-02-16T11:21:59Z</cp:lastPrinted>
  <dcterms:created xsi:type="dcterms:W3CDTF">2014-04-02T12:19:20Z</dcterms:created>
  <dcterms:modified xsi:type="dcterms:W3CDTF">2015-04-20T12:40:07Z</dcterms:modified>
</cp:coreProperties>
</file>