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slideLayouts/slideLayout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51" r:id="rId2"/>
    <p:sldMasterId id="2147485207" r:id="rId3"/>
    <p:sldMasterId id="2147485209" r:id="rId4"/>
    <p:sldMasterId id="2147485212" r:id="rId5"/>
    <p:sldMasterId id="2147485215" r:id="rId6"/>
    <p:sldMasterId id="2147485218" r:id="rId7"/>
    <p:sldMasterId id="2147485221" r:id="rId8"/>
    <p:sldMasterId id="2147485223" r:id="rId9"/>
    <p:sldMasterId id="2147485226" r:id="rId10"/>
    <p:sldMasterId id="2147485231" r:id="rId11"/>
    <p:sldMasterId id="2147485233" r:id="rId12"/>
    <p:sldMasterId id="2147485269" r:id="rId13"/>
  </p:sldMasterIdLst>
  <p:notesMasterIdLst>
    <p:notesMasterId r:id="rId44"/>
  </p:notesMasterIdLst>
  <p:handoutMasterIdLst>
    <p:handoutMasterId r:id="rId45"/>
  </p:handoutMasterIdLst>
  <p:sldIdLst>
    <p:sldId id="848" r:id="rId14"/>
    <p:sldId id="869" r:id="rId15"/>
    <p:sldId id="896" r:id="rId16"/>
    <p:sldId id="897" r:id="rId17"/>
    <p:sldId id="892" r:id="rId18"/>
    <p:sldId id="901" r:id="rId19"/>
    <p:sldId id="893" r:id="rId20"/>
    <p:sldId id="898" r:id="rId21"/>
    <p:sldId id="879" r:id="rId22"/>
    <p:sldId id="880" r:id="rId23"/>
    <p:sldId id="900" r:id="rId24"/>
    <p:sldId id="850" r:id="rId25"/>
    <p:sldId id="904" r:id="rId26"/>
    <p:sldId id="905" r:id="rId27"/>
    <p:sldId id="867" r:id="rId28"/>
    <p:sldId id="857" r:id="rId29"/>
    <p:sldId id="858" r:id="rId30"/>
    <p:sldId id="859" r:id="rId31"/>
    <p:sldId id="860" r:id="rId32"/>
    <p:sldId id="861" r:id="rId33"/>
    <p:sldId id="862" r:id="rId34"/>
    <p:sldId id="863" r:id="rId35"/>
    <p:sldId id="864" r:id="rId36"/>
    <p:sldId id="855" r:id="rId37"/>
    <p:sldId id="856" r:id="rId38"/>
    <p:sldId id="906" r:id="rId39"/>
    <p:sldId id="908" r:id="rId40"/>
    <p:sldId id="909" r:id="rId41"/>
    <p:sldId id="910" r:id="rId42"/>
    <p:sldId id="911" r:id="rId43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7" userDrawn="1">
          <p15:clr>
            <a:srgbClr val="A4A3A4"/>
          </p15:clr>
        </p15:guide>
        <p15:guide id="2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021F43"/>
    <a:srgbClr val="014C6D"/>
    <a:srgbClr val="03336E"/>
    <a:srgbClr val="003161"/>
    <a:srgbClr val="6AABFA"/>
    <a:srgbClr val="00A1E1"/>
    <a:srgbClr val="88BCFC"/>
    <a:srgbClr val="77777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84062" autoAdjust="0"/>
  </p:normalViewPr>
  <p:slideViewPr>
    <p:cSldViewPr snapToGrid="0">
      <p:cViewPr varScale="1">
        <p:scale>
          <a:sx n="89" d="100"/>
          <a:sy n="89" d="100"/>
        </p:scale>
        <p:origin x="1578" y="84"/>
      </p:cViewPr>
      <p:guideLst>
        <p:guide orient="horz" pos="2747"/>
        <p:guide pos="2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72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7BC80-0C74-417D-83A4-AA91889B08EE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475958-E93B-4EE0-BEB0-8B6FE8580D04}">
      <dgm:prSet phldrT="[Text]"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  <a:t>Build on core principles of current safeguard policies and broaden coverage of environmental and social risks</a:t>
          </a:r>
        </a:p>
      </dgm:t>
    </dgm:pt>
    <dgm:pt modelId="{7850F3FD-5C69-4633-872C-112674DA415E}" type="parTrans" cxnId="{35DC7A65-EC2F-400A-983B-38FCE54B421B}">
      <dgm:prSet/>
      <dgm:spPr/>
      <dgm:t>
        <a:bodyPr/>
        <a:lstStyle/>
        <a:p>
          <a:endParaRPr lang="en-US"/>
        </a:p>
      </dgm:t>
    </dgm:pt>
    <dgm:pt modelId="{8DAADE24-8E31-4353-994E-E3F8105C0C32}" type="sibTrans" cxnId="{35DC7A65-EC2F-400A-983B-38FCE54B421B}">
      <dgm:prSet/>
      <dgm:spPr/>
      <dgm:t>
        <a:bodyPr/>
        <a:lstStyle/>
        <a:p>
          <a:endParaRPr lang="en-US"/>
        </a:p>
      </dgm:t>
    </dgm:pt>
    <dgm:pt modelId="{DF8A58BF-2A95-4AA9-89A9-8F3209774674}">
      <dgm:prSet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  <a:t>Address new development demands and challenges and meet varied needs of borrowers</a:t>
          </a:r>
        </a:p>
      </dgm:t>
    </dgm:pt>
    <dgm:pt modelId="{03EFDC9D-13FC-49A3-8FC2-388F2998AE40}" type="parTrans" cxnId="{16FF07DD-1342-4B67-8B59-13494AA706C0}">
      <dgm:prSet/>
      <dgm:spPr/>
      <dgm:t>
        <a:bodyPr/>
        <a:lstStyle/>
        <a:p>
          <a:endParaRPr lang="en-US"/>
        </a:p>
      </dgm:t>
    </dgm:pt>
    <dgm:pt modelId="{E4DFE9DF-D858-4103-897B-E3439A9027A6}" type="sibTrans" cxnId="{16FF07DD-1342-4B67-8B59-13494AA706C0}">
      <dgm:prSet/>
      <dgm:spPr/>
      <dgm:t>
        <a:bodyPr/>
        <a:lstStyle/>
        <a:p>
          <a:endParaRPr lang="en-US"/>
        </a:p>
      </dgm:t>
    </dgm:pt>
    <dgm:pt modelId="{4920E133-B5FB-4CCA-9F88-79D3DC634863}">
      <dgm:prSet custT="1"/>
      <dgm:spPr/>
      <dgm:t>
        <a:bodyPr/>
        <a:lstStyle/>
        <a:p>
          <a:pPr marL="0" indent="0"/>
          <a:endParaRPr lang="en-US" sz="1500" dirty="0">
            <a:solidFill>
              <a:srgbClr val="000000"/>
            </a:solidFill>
            <a:latin typeface="+mj-lt"/>
          </a:endParaRPr>
        </a:p>
        <a:p>
          <a:pPr marL="0" indent="0"/>
          <a:endParaRPr lang="en-US" sz="1500" dirty="0">
            <a:solidFill>
              <a:srgbClr val="000000"/>
            </a:solidFill>
            <a:latin typeface="Trebuchet MS" panose="020B0603020202020204" pitchFamily="34" charset="0"/>
          </a:endParaRPr>
        </a:p>
        <a:p>
          <a:pPr marL="0" indent="0"/>
          <a: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  <a:t>Strengthen environmental and social outcomes of Bank projects</a:t>
          </a:r>
        </a:p>
      </dgm:t>
    </dgm:pt>
    <dgm:pt modelId="{77097925-E346-4BC9-9F89-05A49BA71445}" type="parTrans" cxnId="{44E5207E-387E-45CA-BDA5-06609214CDD5}">
      <dgm:prSet/>
      <dgm:spPr/>
      <dgm:t>
        <a:bodyPr/>
        <a:lstStyle/>
        <a:p>
          <a:endParaRPr lang="en-US"/>
        </a:p>
      </dgm:t>
    </dgm:pt>
    <dgm:pt modelId="{DF4BCD89-F154-4418-B104-B69D1DD9F14D}" type="sibTrans" cxnId="{44E5207E-387E-45CA-BDA5-06609214CDD5}">
      <dgm:prSet/>
      <dgm:spPr/>
      <dgm:t>
        <a:bodyPr/>
        <a:lstStyle/>
        <a:p>
          <a:endParaRPr lang="en-US"/>
        </a:p>
      </dgm:t>
    </dgm:pt>
    <dgm:pt modelId="{35BF3338-10A9-4E79-8771-C96A52136D33}">
      <dgm:prSet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  <a:t>Balance monitoring and implementation support</a:t>
          </a:r>
          <a:b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</a:br>
          <a:r>
            <a:rPr lang="en-US" sz="1900" dirty="0">
              <a:solidFill>
                <a:srgbClr val="000000"/>
              </a:solidFill>
              <a:latin typeface="Trebuchet MS" panose="020B0603020202020204" pitchFamily="34" charset="0"/>
            </a:rPr>
            <a:t>with borrower responsibility</a:t>
          </a:r>
        </a:p>
      </dgm:t>
    </dgm:pt>
    <dgm:pt modelId="{B10C9503-2B2D-4C1D-8D19-71E91431A502}" type="sibTrans" cxnId="{7BC03689-5BDD-4CCB-B4BF-6BB0B87B003E}">
      <dgm:prSet/>
      <dgm:spPr/>
      <dgm:t>
        <a:bodyPr/>
        <a:lstStyle/>
        <a:p>
          <a:endParaRPr lang="en-US"/>
        </a:p>
      </dgm:t>
    </dgm:pt>
    <dgm:pt modelId="{2BE989C6-B8DE-4823-8E41-A127A0874145}" type="parTrans" cxnId="{7BC03689-5BDD-4CCB-B4BF-6BB0B87B003E}">
      <dgm:prSet/>
      <dgm:spPr/>
      <dgm:t>
        <a:bodyPr/>
        <a:lstStyle/>
        <a:p>
          <a:endParaRPr lang="en-US"/>
        </a:p>
      </dgm:t>
    </dgm:pt>
    <dgm:pt modelId="{8F1C77BC-C013-FA4F-AD18-8A71E0539BED}" type="pres">
      <dgm:prSet presAssocID="{D477BC80-0C74-417D-83A4-AA91889B08EE}" presName="arrowDiagram" presStyleCnt="0">
        <dgm:presLayoutVars>
          <dgm:chMax val="5"/>
          <dgm:dir/>
          <dgm:resizeHandles val="exact"/>
        </dgm:presLayoutVars>
      </dgm:prSet>
      <dgm:spPr/>
    </dgm:pt>
    <dgm:pt modelId="{101C63D4-20E0-AB44-AC50-63BE9902FC85}" type="pres">
      <dgm:prSet presAssocID="{D477BC80-0C74-417D-83A4-AA91889B08EE}" presName="arrow" presStyleLbl="bgShp" presStyleIdx="0" presStyleCnt="1"/>
      <dgm:spPr/>
    </dgm:pt>
    <dgm:pt modelId="{2FB76474-BDB2-4C6C-A546-1FE691933EBF}" type="pres">
      <dgm:prSet presAssocID="{D477BC80-0C74-417D-83A4-AA91889B08EE}" presName="arrowDiagram4" presStyleCnt="0"/>
      <dgm:spPr/>
    </dgm:pt>
    <dgm:pt modelId="{E5A1D406-AB43-421D-830F-08F4A3E23ECB}" type="pres">
      <dgm:prSet presAssocID="{7D475958-E93B-4EE0-BEB0-8B6FE8580D04}" presName="bullet4a" presStyleLbl="node1" presStyleIdx="0" presStyleCnt="4"/>
      <dgm:spPr/>
    </dgm:pt>
    <dgm:pt modelId="{54247108-7938-4791-BDDF-79A7A8020D72}" type="pres">
      <dgm:prSet presAssocID="{7D475958-E93B-4EE0-BEB0-8B6FE8580D04}" presName="textBox4a" presStyleLbl="revTx" presStyleIdx="0" presStyleCnt="4" custScaleX="211058" custScaleY="100000" custLinFactNeighborX="-27512" custLinFactNeighborY="14230">
        <dgm:presLayoutVars>
          <dgm:bulletEnabled val="1"/>
        </dgm:presLayoutVars>
      </dgm:prSet>
      <dgm:spPr/>
    </dgm:pt>
    <dgm:pt modelId="{5B037502-B2D2-4480-845D-99BA8863613A}" type="pres">
      <dgm:prSet presAssocID="{DF8A58BF-2A95-4AA9-89A9-8F3209774674}" presName="bullet4b" presStyleLbl="node1" presStyleIdx="1" presStyleCnt="4"/>
      <dgm:spPr/>
    </dgm:pt>
    <dgm:pt modelId="{AE5E2D3D-A1E9-49A7-98B8-19205F288BC8}" type="pres">
      <dgm:prSet presAssocID="{DF8A58BF-2A95-4AA9-89A9-8F3209774674}" presName="textBox4b" presStyleLbl="revTx" presStyleIdx="1" presStyleCnt="4" custScaleX="191376" custScaleY="47102" custLinFactNeighborX="-6217" custLinFactNeighborY="-18916">
        <dgm:presLayoutVars>
          <dgm:bulletEnabled val="1"/>
        </dgm:presLayoutVars>
      </dgm:prSet>
      <dgm:spPr/>
    </dgm:pt>
    <dgm:pt modelId="{3F73C7ED-F1DF-4682-84F0-BA13143B6E19}" type="pres">
      <dgm:prSet presAssocID="{35BF3338-10A9-4E79-8771-C96A52136D33}" presName="bullet4c" presStyleLbl="node1" presStyleIdx="2" presStyleCnt="4"/>
      <dgm:spPr/>
    </dgm:pt>
    <dgm:pt modelId="{641D5F26-8B26-4715-835E-15304D84F416}" type="pres">
      <dgm:prSet presAssocID="{35BF3338-10A9-4E79-8771-C96A52136D33}" presName="textBox4c" presStyleLbl="revTx" presStyleIdx="2" presStyleCnt="4" custAng="0" custScaleX="177336" custScaleY="37434" custLinFactNeighborX="-414" custLinFactNeighborY="-24330">
        <dgm:presLayoutVars>
          <dgm:bulletEnabled val="1"/>
        </dgm:presLayoutVars>
      </dgm:prSet>
      <dgm:spPr/>
    </dgm:pt>
    <dgm:pt modelId="{1FD47EE7-6A64-4EAE-89BB-678326AC964B}" type="pres">
      <dgm:prSet presAssocID="{4920E133-B5FB-4CCA-9F88-79D3DC634863}" presName="bullet4d" presStyleLbl="node1" presStyleIdx="3" presStyleCnt="4"/>
      <dgm:spPr/>
    </dgm:pt>
    <dgm:pt modelId="{D9E95C09-77BB-476A-9900-A29241421FB6}" type="pres">
      <dgm:prSet presAssocID="{4920E133-B5FB-4CCA-9F88-79D3DC634863}" presName="textBox4d" presStyleLbl="revTx" presStyleIdx="3" presStyleCnt="4" custScaleX="126670" custLinFactNeighborX="34605" custLinFactNeighborY="-16104">
        <dgm:presLayoutVars>
          <dgm:bulletEnabled val="1"/>
        </dgm:presLayoutVars>
      </dgm:prSet>
      <dgm:spPr/>
    </dgm:pt>
  </dgm:ptLst>
  <dgm:cxnLst>
    <dgm:cxn modelId="{44E5207E-387E-45CA-BDA5-06609214CDD5}" srcId="{D477BC80-0C74-417D-83A4-AA91889B08EE}" destId="{4920E133-B5FB-4CCA-9F88-79D3DC634863}" srcOrd="3" destOrd="0" parTransId="{77097925-E346-4BC9-9F89-05A49BA71445}" sibTransId="{DF4BCD89-F154-4418-B104-B69D1DD9F14D}"/>
    <dgm:cxn modelId="{A01B8F5E-4015-4C0A-BDC2-3D6AB2F836BC}" type="presOf" srcId="{D477BC80-0C74-417D-83A4-AA91889B08EE}" destId="{8F1C77BC-C013-FA4F-AD18-8A71E0539BED}" srcOrd="0" destOrd="0" presId="urn:microsoft.com/office/officeart/2005/8/layout/arrow2"/>
    <dgm:cxn modelId="{35DC7A65-EC2F-400A-983B-38FCE54B421B}" srcId="{D477BC80-0C74-417D-83A4-AA91889B08EE}" destId="{7D475958-E93B-4EE0-BEB0-8B6FE8580D04}" srcOrd="0" destOrd="0" parTransId="{7850F3FD-5C69-4633-872C-112674DA415E}" sibTransId="{8DAADE24-8E31-4353-994E-E3F8105C0C32}"/>
    <dgm:cxn modelId="{16FF07DD-1342-4B67-8B59-13494AA706C0}" srcId="{D477BC80-0C74-417D-83A4-AA91889B08EE}" destId="{DF8A58BF-2A95-4AA9-89A9-8F3209774674}" srcOrd="1" destOrd="0" parTransId="{03EFDC9D-13FC-49A3-8FC2-388F2998AE40}" sibTransId="{E4DFE9DF-D858-4103-897B-E3439A9027A6}"/>
    <dgm:cxn modelId="{7BC03689-5BDD-4CCB-B4BF-6BB0B87B003E}" srcId="{D477BC80-0C74-417D-83A4-AA91889B08EE}" destId="{35BF3338-10A9-4E79-8771-C96A52136D33}" srcOrd="2" destOrd="0" parTransId="{2BE989C6-B8DE-4823-8E41-A127A0874145}" sibTransId="{B10C9503-2B2D-4C1D-8D19-71E91431A502}"/>
    <dgm:cxn modelId="{36E30A5B-0015-4161-A406-A61B703855AD}" type="presOf" srcId="{7D475958-E93B-4EE0-BEB0-8B6FE8580D04}" destId="{54247108-7938-4791-BDDF-79A7A8020D72}" srcOrd="0" destOrd="0" presId="urn:microsoft.com/office/officeart/2005/8/layout/arrow2"/>
    <dgm:cxn modelId="{7A822456-65C5-4615-B00F-ABF755F1F7B6}" type="presOf" srcId="{4920E133-B5FB-4CCA-9F88-79D3DC634863}" destId="{D9E95C09-77BB-476A-9900-A29241421FB6}" srcOrd="0" destOrd="0" presId="urn:microsoft.com/office/officeart/2005/8/layout/arrow2"/>
    <dgm:cxn modelId="{5AA0F909-F5A2-440D-9A47-85769569E4DA}" type="presOf" srcId="{35BF3338-10A9-4E79-8771-C96A52136D33}" destId="{641D5F26-8B26-4715-835E-15304D84F416}" srcOrd="0" destOrd="0" presId="urn:microsoft.com/office/officeart/2005/8/layout/arrow2"/>
    <dgm:cxn modelId="{B4C7FD44-5434-4DC3-91EB-2916A7BFA73A}" type="presOf" srcId="{DF8A58BF-2A95-4AA9-89A9-8F3209774674}" destId="{AE5E2D3D-A1E9-49A7-98B8-19205F288BC8}" srcOrd="0" destOrd="0" presId="urn:microsoft.com/office/officeart/2005/8/layout/arrow2"/>
    <dgm:cxn modelId="{8A89B101-43B7-4149-99AF-EB8D2A7CD3A2}" type="presParOf" srcId="{8F1C77BC-C013-FA4F-AD18-8A71E0539BED}" destId="{101C63D4-20E0-AB44-AC50-63BE9902FC85}" srcOrd="0" destOrd="0" presId="urn:microsoft.com/office/officeart/2005/8/layout/arrow2"/>
    <dgm:cxn modelId="{2DBC8B37-6D98-4F8A-BC2B-6DC5B6A7FF28}" type="presParOf" srcId="{8F1C77BC-C013-FA4F-AD18-8A71E0539BED}" destId="{2FB76474-BDB2-4C6C-A546-1FE691933EBF}" srcOrd="1" destOrd="0" presId="urn:microsoft.com/office/officeart/2005/8/layout/arrow2"/>
    <dgm:cxn modelId="{844246AB-20E4-486F-9FEF-AD28D70E82B8}" type="presParOf" srcId="{2FB76474-BDB2-4C6C-A546-1FE691933EBF}" destId="{E5A1D406-AB43-421D-830F-08F4A3E23ECB}" srcOrd="0" destOrd="0" presId="urn:microsoft.com/office/officeart/2005/8/layout/arrow2"/>
    <dgm:cxn modelId="{2464B618-BFEB-4699-AA5B-EA40DD221225}" type="presParOf" srcId="{2FB76474-BDB2-4C6C-A546-1FE691933EBF}" destId="{54247108-7938-4791-BDDF-79A7A8020D72}" srcOrd="1" destOrd="0" presId="urn:microsoft.com/office/officeart/2005/8/layout/arrow2"/>
    <dgm:cxn modelId="{E53A5428-D04B-4FC8-9845-2D72AA4F51D4}" type="presParOf" srcId="{2FB76474-BDB2-4C6C-A546-1FE691933EBF}" destId="{5B037502-B2D2-4480-845D-99BA8863613A}" srcOrd="2" destOrd="0" presId="urn:microsoft.com/office/officeart/2005/8/layout/arrow2"/>
    <dgm:cxn modelId="{7CC8C5F2-0250-4FF3-B53C-6388FE06FB0A}" type="presParOf" srcId="{2FB76474-BDB2-4C6C-A546-1FE691933EBF}" destId="{AE5E2D3D-A1E9-49A7-98B8-19205F288BC8}" srcOrd="3" destOrd="0" presId="urn:microsoft.com/office/officeart/2005/8/layout/arrow2"/>
    <dgm:cxn modelId="{D2751C8C-823E-49BC-8695-975314F8C977}" type="presParOf" srcId="{2FB76474-BDB2-4C6C-A546-1FE691933EBF}" destId="{3F73C7ED-F1DF-4682-84F0-BA13143B6E19}" srcOrd="4" destOrd="0" presId="urn:microsoft.com/office/officeart/2005/8/layout/arrow2"/>
    <dgm:cxn modelId="{595448FE-63F3-464A-926B-B008F416F7B1}" type="presParOf" srcId="{2FB76474-BDB2-4C6C-A546-1FE691933EBF}" destId="{641D5F26-8B26-4715-835E-15304D84F416}" srcOrd="5" destOrd="0" presId="urn:microsoft.com/office/officeart/2005/8/layout/arrow2"/>
    <dgm:cxn modelId="{1D78C7BE-C899-441B-83A8-E862D57DE1DD}" type="presParOf" srcId="{2FB76474-BDB2-4C6C-A546-1FE691933EBF}" destId="{1FD47EE7-6A64-4EAE-89BB-678326AC964B}" srcOrd="6" destOrd="0" presId="urn:microsoft.com/office/officeart/2005/8/layout/arrow2"/>
    <dgm:cxn modelId="{06C77DA6-D87F-483D-8AEF-73BD80C435F9}" type="presParOf" srcId="{2FB76474-BDB2-4C6C-A546-1FE691933EBF}" destId="{D9E95C09-77BB-476A-9900-A29241421FB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B473A-5426-4D71-91C1-9C9AE56F40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60011E-D4F0-4B9C-A405-F1B3F4CEB4DA}">
      <dgm:prSet phldrT="[Text]" custT="1"/>
      <dgm:spPr>
        <a:solidFill>
          <a:srgbClr val="021F43"/>
        </a:solidFill>
      </dgm:spPr>
      <dgm:t>
        <a:bodyPr/>
        <a:lstStyle/>
        <a:p>
          <a:endParaRPr lang="en-US" sz="1600" b="1" dirty="0"/>
        </a:p>
        <a:p>
          <a:r>
            <a:rPr lang="en-US" sz="1400" b="1" dirty="0"/>
            <a:t>Phase I </a:t>
          </a:r>
        </a:p>
        <a:p>
          <a:r>
            <a:rPr lang="en-US" sz="1200" b="1" dirty="0"/>
            <a:t>Preparation</a:t>
          </a:r>
        </a:p>
        <a:p>
          <a:endParaRPr lang="en-US" sz="1400" b="1" dirty="0"/>
        </a:p>
      </dgm:t>
    </dgm:pt>
    <dgm:pt modelId="{B0718852-16DA-4F0B-B1DF-D80E7CF4A320}" type="parTrans" cxnId="{E8762832-648F-41BC-865A-A4918A9E2FAA}">
      <dgm:prSet/>
      <dgm:spPr/>
      <dgm:t>
        <a:bodyPr/>
        <a:lstStyle/>
        <a:p>
          <a:endParaRPr lang="en-US"/>
        </a:p>
      </dgm:t>
    </dgm:pt>
    <dgm:pt modelId="{3846BE9A-38BB-4C04-B0B2-074E258FCF12}" type="sibTrans" cxnId="{E8762832-648F-41BC-865A-A4918A9E2FAA}">
      <dgm:prSet/>
      <dgm:spPr/>
      <dgm:t>
        <a:bodyPr/>
        <a:lstStyle/>
        <a:p>
          <a:endParaRPr lang="en-US"/>
        </a:p>
      </dgm:t>
    </dgm:pt>
    <dgm:pt modelId="{4ABD82CF-9FFB-4A53-8A7E-21C1DBE09AA3}">
      <dgm:prSet phldrT="[Text]" custT="1"/>
      <dgm:spPr>
        <a:solidFill>
          <a:srgbClr val="021F43"/>
        </a:solidFill>
      </dgm:spPr>
      <dgm:t>
        <a:bodyPr/>
        <a:lstStyle/>
        <a:p>
          <a:r>
            <a:rPr lang="en-US" sz="1400" b="1" dirty="0"/>
            <a:t>Phase IV </a:t>
          </a:r>
        </a:p>
        <a:p>
          <a:r>
            <a:rPr lang="en-US" sz="1200" b="1" dirty="0"/>
            <a:t>New Steady State</a:t>
          </a:r>
        </a:p>
      </dgm:t>
    </dgm:pt>
    <dgm:pt modelId="{D56E1E95-37AD-4590-9643-AEF16131155B}" type="parTrans" cxnId="{70857814-4201-4AEC-B437-B7D1A7A8DABD}">
      <dgm:prSet/>
      <dgm:spPr/>
      <dgm:t>
        <a:bodyPr/>
        <a:lstStyle/>
        <a:p>
          <a:endParaRPr lang="en-US"/>
        </a:p>
      </dgm:t>
    </dgm:pt>
    <dgm:pt modelId="{382177A3-A226-4C8A-93A7-D3C2C55AB015}" type="sibTrans" cxnId="{70857814-4201-4AEC-B437-B7D1A7A8DABD}">
      <dgm:prSet/>
      <dgm:spPr/>
      <dgm:t>
        <a:bodyPr/>
        <a:lstStyle/>
        <a:p>
          <a:endParaRPr lang="en-US"/>
        </a:p>
      </dgm:t>
    </dgm:pt>
    <dgm:pt modelId="{C3E0CFF6-BA78-4485-A3E5-F3528ABB01BE}">
      <dgm:prSet phldrT="[Text]" custT="1"/>
      <dgm:spPr>
        <a:solidFill>
          <a:srgbClr val="021F43"/>
        </a:solidFill>
      </dgm:spPr>
      <dgm:t>
        <a:bodyPr/>
        <a:lstStyle/>
        <a:p>
          <a:r>
            <a:rPr lang="en-US" sz="1400" b="1" dirty="0"/>
            <a:t>Phase II </a:t>
          </a:r>
        </a:p>
        <a:p>
          <a:r>
            <a:rPr lang="en-US" sz="1200" b="1" dirty="0"/>
            <a:t>Launch</a:t>
          </a:r>
        </a:p>
      </dgm:t>
    </dgm:pt>
    <dgm:pt modelId="{FCC7599E-8A53-4DF6-B13F-CE6B849DF1B3}" type="parTrans" cxnId="{853E028F-6EF5-491D-A248-46718971F1CD}">
      <dgm:prSet/>
      <dgm:spPr/>
      <dgm:t>
        <a:bodyPr/>
        <a:lstStyle/>
        <a:p>
          <a:endParaRPr lang="en-US"/>
        </a:p>
      </dgm:t>
    </dgm:pt>
    <dgm:pt modelId="{9AF45297-21BE-417A-B3AC-12EA0BA8A7AA}" type="sibTrans" cxnId="{853E028F-6EF5-491D-A248-46718971F1CD}">
      <dgm:prSet/>
      <dgm:spPr/>
      <dgm:t>
        <a:bodyPr/>
        <a:lstStyle/>
        <a:p>
          <a:endParaRPr lang="en-US"/>
        </a:p>
      </dgm:t>
    </dgm:pt>
    <dgm:pt modelId="{43E1AD00-FD69-421D-AF3F-B70994DD9D62}">
      <dgm:prSet phldrT="[Text]" custT="1"/>
      <dgm:spPr>
        <a:solidFill>
          <a:srgbClr val="021F43"/>
        </a:solidFill>
      </dgm:spPr>
      <dgm:t>
        <a:bodyPr/>
        <a:lstStyle/>
        <a:p>
          <a:endParaRPr lang="en-US" sz="1400" b="1" dirty="0"/>
        </a:p>
        <a:p>
          <a:r>
            <a:rPr lang="en-US" sz="1400" b="1" dirty="0"/>
            <a:t>Phase III  </a:t>
          </a:r>
        </a:p>
        <a:p>
          <a:r>
            <a:rPr lang="en-US" sz="1200" b="1" dirty="0"/>
            <a:t>Embedding</a:t>
          </a:r>
        </a:p>
        <a:p>
          <a:endParaRPr lang="en-US" sz="1400" b="1" dirty="0"/>
        </a:p>
      </dgm:t>
    </dgm:pt>
    <dgm:pt modelId="{89EA8084-FF13-4617-B0DD-89DC9BDFA8A5}" type="parTrans" cxnId="{5826D35E-E57E-4D8A-A4B0-0B7C8C39A737}">
      <dgm:prSet/>
      <dgm:spPr/>
      <dgm:t>
        <a:bodyPr/>
        <a:lstStyle/>
        <a:p>
          <a:endParaRPr lang="en-US"/>
        </a:p>
      </dgm:t>
    </dgm:pt>
    <dgm:pt modelId="{9BB514A9-3DED-4F6D-AB30-5FEAF224E392}" type="sibTrans" cxnId="{5826D35E-E57E-4D8A-A4B0-0B7C8C39A737}">
      <dgm:prSet/>
      <dgm:spPr/>
      <dgm:t>
        <a:bodyPr/>
        <a:lstStyle/>
        <a:p>
          <a:endParaRPr lang="en-US"/>
        </a:p>
      </dgm:t>
    </dgm:pt>
    <dgm:pt modelId="{8001820A-BF02-4BFB-BB90-77A2959F551B}" type="pres">
      <dgm:prSet presAssocID="{CDEB473A-5426-4D71-91C1-9C9AE56F4031}" presName="Name0" presStyleCnt="0">
        <dgm:presLayoutVars>
          <dgm:dir/>
          <dgm:animLvl val="lvl"/>
          <dgm:resizeHandles val="exact"/>
        </dgm:presLayoutVars>
      </dgm:prSet>
      <dgm:spPr/>
    </dgm:pt>
    <dgm:pt modelId="{33F19729-A501-49BA-8212-180BAF35E547}" type="pres">
      <dgm:prSet presAssocID="{7160011E-D4F0-4B9C-A405-F1B3F4CEB4DA}" presName="parTxOnly" presStyleLbl="node1" presStyleIdx="0" presStyleCnt="4" custScaleY="133018" custLinFactNeighborX="-4473" custLinFactNeighborY="-2537">
        <dgm:presLayoutVars>
          <dgm:chMax val="0"/>
          <dgm:chPref val="0"/>
          <dgm:bulletEnabled val="1"/>
        </dgm:presLayoutVars>
      </dgm:prSet>
      <dgm:spPr/>
    </dgm:pt>
    <dgm:pt modelId="{BE71241B-2F8F-4A6C-BBA8-FD9BBE72DCCE}" type="pres">
      <dgm:prSet presAssocID="{3846BE9A-38BB-4C04-B0B2-074E258FCF12}" presName="parTxOnlySpace" presStyleCnt="0"/>
      <dgm:spPr/>
    </dgm:pt>
    <dgm:pt modelId="{9D9681DC-F791-4973-AACB-347F17271C40}" type="pres">
      <dgm:prSet presAssocID="{C3E0CFF6-BA78-4485-A3E5-F3528ABB01BE}" presName="parTxOnly" presStyleLbl="node1" presStyleIdx="1" presStyleCnt="4" custScaleX="95975" custScaleY="136047" custLinFactNeighborX="-2924" custLinFactNeighborY="0">
        <dgm:presLayoutVars>
          <dgm:chMax val="0"/>
          <dgm:chPref val="0"/>
          <dgm:bulletEnabled val="1"/>
        </dgm:presLayoutVars>
      </dgm:prSet>
      <dgm:spPr/>
    </dgm:pt>
    <dgm:pt modelId="{7CA02F11-F421-414E-B51C-AAD548EA7F03}" type="pres">
      <dgm:prSet presAssocID="{9AF45297-21BE-417A-B3AC-12EA0BA8A7AA}" presName="parTxOnlySpace" presStyleCnt="0"/>
      <dgm:spPr/>
    </dgm:pt>
    <dgm:pt modelId="{0A08421C-760B-4178-8EE8-7AC9F74BB826}" type="pres">
      <dgm:prSet presAssocID="{43E1AD00-FD69-421D-AF3F-B70994DD9D62}" presName="parTxOnly" presStyleLbl="node1" presStyleIdx="2" presStyleCnt="4" custScaleX="99844" custScaleY="134541" custLinFactNeighborX="5980" custLinFactNeighborY="-598">
        <dgm:presLayoutVars>
          <dgm:chMax val="0"/>
          <dgm:chPref val="0"/>
          <dgm:bulletEnabled val="1"/>
        </dgm:presLayoutVars>
      </dgm:prSet>
      <dgm:spPr/>
    </dgm:pt>
    <dgm:pt modelId="{F10C6EA7-8415-4A63-9689-FEB057FB1B75}" type="pres">
      <dgm:prSet presAssocID="{9BB514A9-3DED-4F6D-AB30-5FEAF224E392}" presName="parTxOnlySpace" presStyleCnt="0"/>
      <dgm:spPr/>
    </dgm:pt>
    <dgm:pt modelId="{1801787B-3C6A-4DBF-B065-58454B76FF49}" type="pres">
      <dgm:prSet presAssocID="{4ABD82CF-9FFB-4A53-8A7E-21C1DBE09AA3}" presName="parTxOnly" presStyleLbl="node1" presStyleIdx="3" presStyleCnt="4" custScaleX="123313" custScaleY="136047">
        <dgm:presLayoutVars>
          <dgm:chMax val="0"/>
          <dgm:chPref val="0"/>
          <dgm:bulletEnabled val="1"/>
        </dgm:presLayoutVars>
      </dgm:prSet>
      <dgm:spPr/>
    </dgm:pt>
  </dgm:ptLst>
  <dgm:cxnLst>
    <dgm:cxn modelId="{E8762832-648F-41BC-865A-A4918A9E2FAA}" srcId="{CDEB473A-5426-4D71-91C1-9C9AE56F4031}" destId="{7160011E-D4F0-4B9C-A405-F1B3F4CEB4DA}" srcOrd="0" destOrd="0" parTransId="{B0718852-16DA-4F0B-B1DF-D80E7CF4A320}" sibTransId="{3846BE9A-38BB-4C04-B0B2-074E258FCF12}"/>
    <dgm:cxn modelId="{9354B4AE-2945-44DB-BD3D-2B65E0FC4232}" type="presOf" srcId="{43E1AD00-FD69-421D-AF3F-B70994DD9D62}" destId="{0A08421C-760B-4178-8EE8-7AC9F74BB826}" srcOrd="0" destOrd="0" presId="urn:microsoft.com/office/officeart/2005/8/layout/chevron1"/>
    <dgm:cxn modelId="{94F6AF2D-A12E-40B0-86F2-6FE95E125D51}" type="presOf" srcId="{C3E0CFF6-BA78-4485-A3E5-F3528ABB01BE}" destId="{9D9681DC-F791-4973-AACB-347F17271C40}" srcOrd="0" destOrd="0" presId="urn:microsoft.com/office/officeart/2005/8/layout/chevron1"/>
    <dgm:cxn modelId="{853E028F-6EF5-491D-A248-46718971F1CD}" srcId="{CDEB473A-5426-4D71-91C1-9C9AE56F4031}" destId="{C3E0CFF6-BA78-4485-A3E5-F3528ABB01BE}" srcOrd="1" destOrd="0" parTransId="{FCC7599E-8A53-4DF6-B13F-CE6B849DF1B3}" sibTransId="{9AF45297-21BE-417A-B3AC-12EA0BA8A7AA}"/>
    <dgm:cxn modelId="{B276785B-E318-4450-8754-4923A591A5B4}" type="presOf" srcId="{CDEB473A-5426-4D71-91C1-9C9AE56F4031}" destId="{8001820A-BF02-4BFB-BB90-77A2959F551B}" srcOrd="0" destOrd="0" presId="urn:microsoft.com/office/officeart/2005/8/layout/chevron1"/>
    <dgm:cxn modelId="{70857814-4201-4AEC-B437-B7D1A7A8DABD}" srcId="{CDEB473A-5426-4D71-91C1-9C9AE56F4031}" destId="{4ABD82CF-9FFB-4A53-8A7E-21C1DBE09AA3}" srcOrd="3" destOrd="0" parTransId="{D56E1E95-37AD-4590-9643-AEF16131155B}" sibTransId="{382177A3-A226-4C8A-93A7-D3C2C55AB015}"/>
    <dgm:cxn modelId="{1D6E8147-6105-4524-AFFF-B3FCE2EC6461}" type="presOf" srcId="{4ABD82CF-9FFB-4A53-8A7E-21C1DBE09AA3}" destId="{1801787B-3C6A-4DBF-B065-58454B76FF49}" srcOrd="0" destOrd="0" presId="urn:microsoft.com/office/officeart/2005/8/layout/chevron1"/>
    <dgm:cxn modelId="{5826D35E-E57E-4D8A-A4B0-0B7C8C39A737}" srcId="{CDEB473A-5426-4D71-91C1-9C9AE56F4031}" destId="{43E1AD00-FD69-421D-AF3F-B70994DD9D62}" srcOrd="2" destOrd="0" parTransId="{89EA8084-FF13-4617-B0DD-89DC9BDFA8A5}" sibTransId="{9BB514A9-3DED-4F6D-AB30-5FEAF224E392}"/>
    <dgm:cxn modelId="{A8DC413E-2731-44AA-B1A8-621BBFF76928}" type="presOf" srcId="{7160011E-D4F0-4B9C-A405-F1B3F4CEB4DA}" destId="{33F19729-A501-49BA-8212-180BAF35E547}" srcOrd="0" destOrd="0" presId="urn:microsoft.com/office/officeart/2005/8/layout/chevron1"/>
    <dgm:cxn modelId="{24BF4852-C2B2-4EDA-B46C-1F8F568733E9}" type="presParOf" srcId="{8001820A-BF02-4BFB-BB90-77A2959F551B}" destId="{33F19729-A501-49BA-8212-180BAF35E547}" srcOrd="0" destOrd="0" presId="urn:microsoft.com/office/officeart/2005/8/layout/chevron1"/>
    <dgm:cxn modelId="{6D2C55BC-BCE2-4622-B950-76246D99F9E0}" type="presParOf" srcId="{8001820A-BF02-4BFB-BB90-77A2959F551B}" destId="{BE71241B-2F8F-4A6C-BBA8-FD9BBE72DCCE}" srcOrd="1" destOrd="0" presId="urn:microsoft.com/office/officeart/2005/8/layout/chevron1"/>
    <dgm:cxn modelId="{E5258BD0-57AC-449A-9499-2D407A1301BE}" type="presParOf" srcId="{8001820A-BF02-4BFB-BB90-77A2959F551B}" destId="{9D9681DC-F791-4973-AACB-347F17271C40}" srcOrd="2" destOrd="0" presId="urn:microsoft.com/office/officeart/2005/8/layout/chevron1"/>
    <dgm:cxn modelId="{5E2F87B4-0701-4488-A920-4EA05002298C}" type="presParOf" srcId="{8001820A-BF02-4BFB-BB90-77A2959F551B}" destId="{7CA02F11-F421-414E-B51C-AAD548EA7F03}" srcOrd="3" destOrd="0" presId="urn:microsoft.com/office/officeart/2005/8/layout/chevron1"/>
    <dgm:cxn modelId="{736B978C-8108-4C83-98EF-73D7FE408C6D}" type="presParOf" srcId="{8001820A-BF02-4BFB-BB90-77A2959F551B}" destId="{0A08421C-760B-4178-8EE8-7AC9F74BB826}" srcOrd="4" destOrd="0" presId="urn:microsoft.com/office/officeart/2005/8/layout/chevron1"/>
    <dgm:cxn modelId="{B242D476-1E22-4DC7-97FC-3938F5145275}" type="presParOf" srcId="{8001820A-BF02-4BFB-BB90-77A2959F551B}" destId="{F10C6EA7-8415-4A63-9689-FEB057FB1B75}" srcOrd="5" destOrd="0" presId="urn:microsoft.com/office/officeart/2005/8/layout/chevron1"/>
    <dgm:cxn modelId="{F799A67C-DA42-4A48-8329-318512936B2A}" type="presParOf" srcId="{8001820A-BF02-4BFB-BB90-77A2959F551B}" destId="{1801787B-3C6A-4DBF-B065-58454B76FF4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6F2EA-C285-4E0B-A273-24E27E4E777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A3192CD-09BE-491C-9D0D-2559C81373EA}">
      <dgm:prSet phldrT="[Text]"/>
      <dgm:spPr>
        <a:solidFill>
          <a:srgbClr val="021F43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Awareness Raising</a:t>
          </a:r>
        </a:p>
      </dgm:t>
    </dgm:pt>
    <dgm:pt modelId="{1CCF4574-B072-4102-B832-A674A72C4AF9}" type="parTrans" cxnId="{0F453497-EC9F-4F27-9C36-DF8941F9EF9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1BC6E39-FCDA-47ED-86E3-30E99171C6E3}" type="sibTrans" cxnId="{0F453497-EC9F-4F27-9C36-DF8941F9EF9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9A448B1-1386-4C49-8D35-150BDE6AA572}">
      <dgm:prSet phldrT="[Text]"/>
      <dgm:spPr>
        <a:solidFill>
          <a:srgbClr val="139AF0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Training of Trainers</a:t>
          </a:r>
        </a:p>
      </dgm:t>
    </dgm:pt>
    <dgm:pt modelId="{229A3023-B12F-4E77-ABBF-0A9C3C2A0644}" type="parTrans" cxnId="{05CFE541-FE79-4891-8C65-B055893E565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313499F-B66F-4D66-8384-57BFC218A24E}" type="sibTrans" cxnId="{05CFE541-FE79-4891-8C65-B055893E565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5E0A4C4-4945-4CF0-81F5-F4ACB2BF400D}">
      <dgm:prSet/>
      <dgm:spPr>
        <a:solidFill>
          <a:srgbClr val="021F43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Training Material Development</a:t>
          </a:r>
        </a:p>
      </dgm:t>
    </dgm:pt>
    <dgm:pt modelId="{B7E00A5D-2F72-4E9D-8572-F10402E7C48F}" type="parTrans" cxnId="{0E037F83-1336-497B-871F-87DA034936D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DEC7585-54F2-4BFA-9645-8388EC74CF81}" type="sibTrans" cxnId="{0E037F83-1336-497B-871F-87DA034936D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A168E12-D1D5-4442-94AA-D50C5703F00A}">
      <dgm:prSet/>
      <dgm:spPr>
        <a:solidFill>
          <a:srgbClr val="139AF0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Training Delivery</a:t>
          </a:r>
        </a:p>
      </dgm:t>
    </dgm:pt>
    <dgm:pt modelId="{8A7113B6-9526-4F03-B548-FD5278CBF5D5}" type="parTrans" cxnId="{DB542E70-552C-4CBF-A1E3-30D03B5FDB6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F8650F1-1BE1-4A46-A41A-E640A8A6D939}" type="sibTrans" cxnId="{DB542E70-552C-4CBF-A1E3-30D03B5FDB6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2C2BCAE-67CA-4FCB-9E10-8682EC64144D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BC217A8C-261D-4784-8715-EF661EACB4E0}" type="parTrans" cxnId="{EF01D490-1694-4845-BF73-71E0864A41E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8B81CA9-883A-4456-81D7-3B4ECD4F4470}" type="sibTrans" cxnId="{EF01D490-1694-4845-BF73-71E0864A41E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5CC3252-7EC5-4BF5-B786-ED23EC47F589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Provide cohort of Trainers with soft skills to deliver effective training</a:t>
          </a:r>
        </a:p>
      </dgm:t>
    </dgm:pt>
    <dgm:pt modelId="{930EEB86-8C61-48C6-B7D8-5A383111A4DA}" type="parTrans" cxnId="{11BE45DB-2183-4A38-BD04-7E74CB4724D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B84BF46-2397-468F-8CA4-A2C16EA024A8}" type="sibTrans" cxnId="{11BE45DB-2183-4A38-BD04-7E74CB4724D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D108C87-7786-4C57-9E5F-777421F35E85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March 2017 – </a:t>
          </a:r>
        </a:p>
      </dgm:t>
    </dgm:pt>
    <dgm:pt modelId="{2F0ADDB2-F037-454E-90D5-8E7AC6234D09}" type="parTrans" cxnId="{95DA1C0B-3EA4-45D1-AC17-14C695D80D55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92E6C7D-4473-4147-9168-0259A0C909FA}" type="sibTrans" cxnId="{95DA1C0B-3EA4-45D1-AC17-14C695D80D55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C01CBCB-2EA7-430F-8174-B84D1CE10F77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E70DF830-F3BC-4580-B3C6-D454F1AA8FB8}" type="parTrans" cxnId="{26D4690B-33A6-423D-9D95-6A1D9CE608B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9EC753-5F2C-45D7-A300-DD0BB3A8AD6A}" type="sibTrans" cxnId="{26D4690B-33A6-423D-9D95-6A1D9CE608B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228B1A1-A335-48DF-B135-4F2508CC57AC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Deliver training to WB staff (E-Learning and Face-to-Face)</a:t>
          </a:r>
        </a:p>
      </dgm:t>
    </dgm:pt>
    <dgm:pt modelId="{A62E7747-79CA-4C41-963F-D4DEAD94F48A}" type="parTrans" cxnId="{B9871A74-E5DB-4A28-A0B1-E532F48B551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37D5714-34F3-458B-8133-4560E3490BCD}" type="sibTrans" cxnId="{B9871A74-E5DB-4A28-A0B1-E532F48B551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11CFE09-6832-4C78-ABAF-FA985EFCF264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CE33DFAE-101D-43D9-9123-0BE3A7325A69}" type="parTrans" cxnId="{CDCE25F5-1E55-4011-9563-0B3727B83CA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5433DBE-07D5-44B0-B4D9-8FA486AC0C33}" type="sibTrans" cxnId="{CDCE25F5-1E55-4011-9563-0B3727B83CA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ED40E29-E30A-4033-B0E4-174CD0FDC6DC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dirty="0">
              <a:latin typeface="Trebuchet MS" panose="020B0603020202020204" pitchFamily="34" charset="0"/>
            </a:rPr>
            <a:t>September 2016 – </a:t>
          </a:r>
        </a:p>
      </dgm:t>
    </dgm:pt>
    <dgm:pt modelId="{0BB1184C-0A14-49A7-8EDC-DA0947A9A4C6}" type="parTrans" cxnId="{5CB0CA3A-750A-4769-A4D7-B7694823C7D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66DB6F0-C9DA-4AEC-A75B-8E024ADF4F0C}" type="sibTrans" cxnId="{5CB0CA3A-750A-4769-A4D7-B7694823C7D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FCAC65F-D4A1-4598-B091-11549F425D5D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Provide cohort with content and skills to deliver training</a:t>
          </a:r>
        </a:p>
      </dgm:t>
    </dgm:pt>
    <dgm:pt modelId="{A887219E-995A-49F1-BCDF-5317DBA82932}" type="parTrans" cxnId="{4D8DB588-07B1-41C0-9A60-A8E56CC49F2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35200FF-812E-47F8-9AA2-D383B8B658AD}" type="sibTrans" cxnId="{4D8DB588-07B1-41C0-9A60-A8E56CC49F2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409F1BF-8C0D-492E-8424-FA55D8151042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February 2017 – </a:t>
          </a:r>
        </a:p>
      </dgm:t>
    </dgm:pt>
    <dgm:pt modelId="{75DB48D3-9408-4D68-8CEF-DC7C3D8A77CC}" type="parTrans" cxnId="{51206C47-789E-472F-8E88-0489C10C1B9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98E5D72-AC5B-4E0D-8EE8-A38238D6813E}" type="sibTrans" cxnId="{51206C47-789E-472F-8E88-0489C10C1B9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5E6B79A-2978-4742-B64F-D7A99CE29F05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September 2017 – </a:t>
          </a:r>
        </a:p>
      </dgm:t>
    </dgm:pt>
    <dgm:pt modelId="{6D620D19-C6AC-4494-9328-383889597D93}" type="parTrans" cxnId="{CCBBC014-F3CB-4348-A44B-37ACCBA0B25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64EC23A-4CBB-4E45-93DE-EF4E2E2A727A}" type="sibTrans" cxnId="{CCBBC014-F3CB-4348-A44B-37ACCBA0B25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2A87C00-5690-4B8C-8242-8F3C6920C757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i="0" dirty="0">
              <a:latin typeface="Trebuchet MS" panose="020B0603020202020204" pitchFamily="34" charset="0"/>
            </a:rPr>
            <a:t> Borrowers, E &amp; S and other staff</a:t>
          </a:r>
        </a:p>
      </dgm:t>
    </dgm:pt>
    <dgm:pt modelId="{EFB18F07-1608-40E7-8E7E-056E748E47BF}" type="parTrans" cxnId="{37EC435F-8B37-41DA-8245-619A1A5683D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FF0B302-28CC-46A5-A731-DC2BA2F87064}" type="sibTrans" cxnId="{37EC435F-8B37-41DA-8245-619A1A5683D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366ACEA-CB8D-4C22-883C-0DC4B5909B64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i="0" dirty="0">
            <a:latin typeface="Trebuchet MS" panose="020B0603020202020204" pitchFamily="34" charset="0"/>
          </a:endParaRPr>
        </a:p>
      </dgm:t>
    </dgm:pt>
    <dgm:pt modelId="{AA21EFE2-BB31-4992-9D05-78359305FAC1}" type="parTrans" cxnId="{74221B89-F173-4CA3-A7D3-50CE1160C0C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E345F85-33A5-42EE-AE01-E851CC993A02}" type="sibTrans" cxnId="{74221B89-F173-4CA3-A7D3-50CE1160C0C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F47D062-02E0-4830-8A28-2A8C4FB12E0E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Deliver training to Borrowers (Face-to-Face). </a:t>
          </a:r>
        </a:p>
      </dgm:t>
    </dgm:pt>
    <dgm:pt modelId="{DB8473F9-EC26-4F0A-87DE-903217D8F34C}" type="parTrans" cxnId="{C5F4879B-1D2B-46BC-8E63-6E4F86335F7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712A05C-00F6-4A86-B0CC-2895A80A2D36}" type="sibTrans" cxnId="{C5F4879B-1D2B-46BC-8E63-6E4F86335F7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28770B3-F5E5-4801-9AA0-0FF3683B3CCF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41EF0472-2207-4928-9285-4CA00CFC7F9C}" type="parTrans" cxnId="{EA3CCCAB-C3AC-4AB0-AFD7-DD1AB8BBA51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54F24FF-D838-4D81-8A11-61646062DED4}" type="sibTrans" cxnId="{EA3CCCAB-C3AC-4AB0-AFD7-DD1AB8BBA51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1455AC7-BD19-47B3-9131-81F03EFEB3CD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Develop training materials including content (using e-Learning platform) and application of the ESF (to be delivered Face-to-Face)</a:t>
          </a:r>
        </a:p>
      </dgm:t>
    </dgm:pt>
    <dgm:pt modelId="{9F0085E1-EBC0-4028-B69C-A2F17A6BB5D7}" type="sibTrans" cxnId="{F4BE13C4-30CC-49B8-B2DF-C1DEF421B2A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75E3F3A-A95C-4EEF-9852-12D77D8EA849}" type="parTrans" cxnId="{F4BE13C4-30CC-49B8-B2DF-C1DEF421B2A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1C90CFB-7D59-4898-9B86-5818E7794355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268EDDFA-E931-431A-B74F-1B4303A34EC9}" type="parTrans" cxnId="{EE85F023-E578-4280-9223-EB2277B68A6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558CE7E-386F-467F-9DAA-A640F424D94F}" type="sibTrans" cxnId="{EE85F023-E578-4280-9223-EB2277B68A67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38F558A-1B62-4C42-9A9D-94C0DC197990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Outline of new ESF</a:t>
          </a:r>
        </a:p>
      </dgm:t>
    </dgm:pt>
    <dgm:pt modelId="{C5B79C77-4232-44D8-8A1C-3579A0F7506E}" type="sibTrans" cxnId="{7A88DBAF-0EA6-4C53-B778-F42561A3C47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4A12B6C-BDDA-4E3B-8CC0-83AD3B123CED}" type="parTrans" cxnId="{7A88DBAF-0EA6-4C53-B778-F42561A3C47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FF7557-B2EA-43F9-AE97-32B6EB725F4D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i="1" dirty="0">
              <a:latin typeface="Trebuchet MS" panose="020B0603020202020204" pitchFamily="34" charset="0"/>
            </a:rPr>
            <a:t>ESF Implementation roll-out process and schedule</a:t>
          </a:r>
        </a:p>
      </dgm:t>
    </dgm:pt>
    <dgm:pt modelId="{FB340E86-E925-4042-867E-A9DFFEE587F9}" type="sibTrans" cxnId="{1E042303-97AE-4A7E-9992-8DD8DE671DF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CA6430A-F7B9-4336-AA3E-5F37171DA608}" type="parTrans" cxnId="{1E042303-97AE-4A7E-9992-8DD8DE671DF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3B49874-D306-4BB2-A8C6-38DBF409E091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i="0" dirty="0">
              <a:latin typeface="Trebuchet MS" panose="020B0603020202020204" pitchFamily="34" charset="0"/>
            </a:rPr>
            <a:t> Key stakeholders</a:t>
          </a:r>
        </a:p>
      </dgm:t>
    </dgm:pt>
    <dgm:pt modelId="{FC828FB6-4ED6-403E-B0B2-A379EAC8F38C}" type="parTrans" cxnId="{5E5C380C-60BD-48AC-9AC0-6BE3CD26ECDB}">
      <dgm:prSet/>
      <dgm:spPr/>
      <dgm:t>
        <a:bodyPr/>
        <a:lstStyle/>
        <a:p>
          <a:endParaRPr lang="en-US"/>
        </a:p>
      </dgm:t>
    </dgm:pt>
    <dgm:pt modelId="{4275AE5E-6FA6-4E80-8A29-6A9D3FF43BBA}" type="sibTrans" cxnId="{5E5C380C-60BD-48AC-9AC0-6BE3CD26ECDB}">
      <dgm:prSet/>
      <dgm:spPr/>
      <dgm:t>
        <a:bodyPr/>
        <a:lstStyle/>
        <a:p>
          <a:endParaRPr lang="en-US"/>
        </a:p>
      </dgm:t>
    </dgm:pt>
    <dgm:pt modelId="{A1D9212C-1226-46BB-B6B1-F98BC06AD25D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i="0" dirty="0">
              <a:latin typeface="Trebuchet MS" panose="020B0603020202020204" pitchFamily="34" charset="0"/>
            </a:rPr>
            <a:t> Clients</a:t>
          </a:r>
        </a:p>
      </dgm:t>
    </dgm:pt>
    <dgm:pt modelId="{98396242-070A-4F3B-8AA5-6FFF998CA5C6}" type="parTrans" cxnId="{664C935A-9BDB-4550-BB91-482F5AE376A6}">
      <dgm:prSet/>
      <dgm:spPr/>
      <dgm:t>
        <a:bodyPr/>
        <a:lstStyle/>
        <a:p>
          <a:endParaRPr lang="en-US"/>
        </a:p>
      </dgm:t>
    </dgm:pt>
    <dgm:pt modelId="{DA050A62-8BF6-42C6-85A4-C26C6BB14F3E}" type="sibTrans" cxnId="{664C935A-9BDB-4550-BB91-482F5AE376A6}">
      <dgm:prSet/>
      <dgm:spPr/>
      <dgm:t>
        <a:bodyPr/>
        <a:lstStyle/>
        <a:p>
          <a:endParaRPr lang="en-US"/>
        </a:p>
      </dgm:t>
    </dgm:pt>
    <dgm:pt modelId="{6B6BF3F7-1796-41F6-B4B3-5FFC32789D7D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i="0" dirty="0">
            <a:latin typeface="Trebuchet MS" panose="020B0603020202020204" pitchFamily="34" charset="0"/>
          </a:endParaRPr>
        </a:p>
      </dgm:t>
    </dgm:pt>
    <dgm:pt modelId="{7C28740F-4641-443E-9B0D-F9BD19D6CBF9}" type="parTrans" cxnId="{32BECF69-F19A-4658-A184-C35D409D5899}">
      <dgm:prSet/>
      <dgm:spPr/>
      <dgm:t>
        <a:bodyPr/>
        <a:lstStyle/>
        <a:p>
          <a:endParaRPr lang="en-US"/>
        </a:p>
      </dgm:t>
    </dgm:pt>
    <dgm:pt modelId="{D4362B39-133B-4694-897F-DB70047EC1DD}" type="sibTrans" cxnId="{32BECF69-F19A-4658-A184-C35D409D5899}">
      <dgm:prSet/>
      <dgm:spPr/>
      <dgm:t>
        <a:bodyPr/>
        <a:lstStyle/>
        <a:p>
          <a:endParaRPr lang="en-US"/>
        </a:p>
      </dgm:t>
    </dgm:pt>
    <dgm:pt modelId="{C68F5C9B-1AFA-40B4-9B1B-62BF16C475F7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b="1" dirty="0">
            <a:latin typeface="Trebuchet MS" panose="020B0603020202020204" pitchFamily="34" charset="0"/>
          </a:endParaRPr>
        </a:p>
      </dgm:t>
    </dgm:pt>
    <dgm:pt modelId="{62D68448-3D93-412D-AF00-5AE6E077EC36}" type="parTrans" cxnId="{49EAC3C1-B6C1-46E5-9EDB-745EEFF07084}">
      <dgm:prSet/>
      <dgm:spPr/>
      <dgm:t>
        <a:bodyPr/>
        <a:lstStyle/>
        <a:p>
          <a:endParaRPr lang="en-US"/>
        </a:p>
      </dgm:t>
    </dgm:pt>
    <dgm:pt modelId="{DEF9C980-3ED8-4625-92EB-BD3164777101}" type="sibTrans" cxnId="{49EAC3C1-B6C1-46E5-9EDB-745EEFF07084}">
      <dgm:prSet/>
      <dgm:spPr/>
      <dgm:t>
        <a:bodyPr/>
        <a:lstStyle/>
        <a:p>
          <a:endParaRPr lang="en-US"/>
        </a:p>
      </dgm:t>
    </dgm:pt>
    <dgm:pt modelId="{9AFA79B0-365C-45AE-B4F0-F2422C3B0D98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June 2017</a:t>
          </a:r>
        </a:p>
      </dgm:t>
    </dgm:pt>
    <dgm:pt modelId="{D8B64B85-17CF-437A-A04F-6E320005FD67}" type="parTrans" cxnId="{42BBB0CA-56D7-40E1-BDF1-8559B9DDA240}">
      <dgm:prSet/>
      <dgm:spPr/>
      <dgm:t>
        <a:bodyPr/>
        <a:lstStyle/>
        <a:p>
          <a:endParaRPr lang="en-US"/>
        </a:p>
      </dgm:t>
    </dgm:pt>
    <dgm:pt modelId="{65410245-03AB-4A07-898D-50BD245F0214}" type="sibTrans" cxnId="{42BBB0CA-56D7-40E1-BDF1-8559B9DDA240}">
      <dgm:prSet/>
      <dgm:spPr/>
      <dgm:t>
        <a:bodyPr/>
        <a:lstStyle/>
        <a:p>
          <a:endParaRPr lang="en-US"/>
        </a:p>
      </dgm:t>
    </dgm:pt>
    <dgm:pt modelId="{371A7884-F958-4525-9278-9277CE731016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i="0" dirty="0">
              <a:latin typeface="Trebuchet MS" panose="020B0603020202020204" pitchFamily="34" charset="0"/>
            </a:rPr>
            <a:t> Bank staff</a:t>
          </a:r>
        </a:p>
      </dgm:t>
    </dgm:pt>
    <dgm:pt modelId="{7F513D59-563C-4682-B587-4E762F49BA06}" type="sibTrans" cxnId="{EDB0697B-7133-4498-9D2F-227F95614C22}">
      <dgm:prSet/>
      <dgm:spPr/>
      <dgm:t>
        <a:bodyPr/>
        <a:lstStyle/>
        <a:p>
          <a:endParaRPr lang="en-US"/>
        </a:p>
      </dgm:t>
    </dgm:pt>
    <dgm:pt modelId="{3FAEF9DD-654C-4A22-927E-083153DBE83A}" type="parTrans" cxnId="{EDB0697B-7133-4498-9D2F-227F95614C22}">
      <dgm:prSet/>
      <dgm:spPr/>
      <dgm:t>
        <a:bodyPr/>
        <a:lstStyle/>
        <a:p>
          <a:endParaRPr lang="en-US"/>
        </a:p>
      </dgm:t>
    </dgm:pt>
    <dgm:pt modelId="{A461DB2A-6D5E-4B54-85BE-1057DEF862E3}">
      <dgm:prSet/>
      <dgm:spPr/>
      <dgm:t>
        <a:bodyPr/>
        <a:lstStyle/>
        <a:p>
          <a:pPr marL="182880" algn="l">
            <a:lnSpc>
              <a:spcPct val="100000"/>
            </a:lnSpc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i="0" dirty="0">
              <a:latin typeface="Trebuchet MS" panose="020B0603020202020204" pitchFamily="34" charset="0"/>
            </a:rPr>
            <a:t> ESF Trainers (GENDR, GSURR, OPCS, LEG, ECR)</a:t>
          </a:r>
        </a:p>
      </dgm:t>
    </dgm:pt>
    <dgm:pt modelId="{134E5223-EECE-4C21-83E7-BF255D29BF70}" type="sibTrans" cxnId="{80A680D0-BFA1-441C-A9DB-E1234C3F752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4A8D031-09F9-4096-8FD8-98397257916B}" type="parTrans" cxnId="{80A680D0-BFA1-441C-A9DB-E1234C3F752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3F341CA-A6B9-40E1-824E-7348C00E8F16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dirty="0">
              <a:latin typeface="Trebuchet MS" panose="020B0603020202020204" pitchFamily="34" charset="0"/>
            </a:rPr>
            <a:t>June 2017</a:t>
          </a:r>
        </a:p>
      </dgm:t>
    </dgm:pt>
    <dgm:pt modelId="{BF4E2765-13B4-4678-8309-637570F6CBB0}" type="parTrans" cxnId="{E210FA50-7A37-443B-AF82-50882CDDA7AB}">
      <dgm:prSet/>
      <dgm:spPr/>
      <dgm:t>
        <a:bodyPr/>
        <a:lstStyle/>
        <a:p>
          <a:endParaRPr lang="en-US"/>
        </a:p>
      </dgm:t>
    </dgm:pt>
    <dgm:pt modelId="{1259D98A-771B-4467-97F1-4C3E671E9232}" type="sibTrans" cxnId="{E210FA50-7A37-443B-AF82-50882CDDA7AB}">
      <dgm:prSet/>
      <dgm:spPr/>
      <dgm:t>
        <a:bodyPr/>
        <a:lstStyle/>
        <a:p>
          <a:endParaRPr lang="en-US"/>
        </a:p>
      </dgm:t>
    </dgm:pt>
    <dgm:pt modelId="{F91467BA-332A-4DF8-BAE8-D854AFF409ED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August 2017</a:t>
          </a:r>
        </a:p>
      </dgm:t>
    </dgm:pt>
    <dgm:pt modelId="{F921D6E0-6602-4EBA-9E8E-1D509B1C5B53}" type="parTrans" cxnId="{A3203B6D-1823-4C30-B487-1BC05166DA95}">
      <dgm:prSet/>
      <dgm:spPr/>
      <dgm:t>
        <a:bodyPr/>
        <a:lstStyle/>
        <a:p>
          <a:endParaRPr lang="en-US"/>
        </a:p>
      </dgm:t>
    </dgm:pt>
    <dgm:pt modelId="{8D1E06DB-806E-4699-86D8-59DD5AFB67DB}" type="sibTrans" cxnId="{A3203B6D-1823-4C30-B487-1BC05166DA95}">
      <dgm:prSet/>
      <dgm:spPr/>
      <dgm:t>
        <a:bodyPr/>
        <a:lstStyle/>
        <a:p>
          <a:endParaRPr lang="en-US"/>
        </a:p>
      </dgm:t>
    </dgm:pt>
    <dgm:pt modelId="{E4C32F7A-76B8-445C-B892-A2BE2CD991C7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en-US" b="1" i="0" dirty="0">
              <a:latin typeface="Trebuchet MS" panose="020B0603020202020204" pitchFamily="34" charset="0"/>
            </a:rPr>
            <a:t>onwards</a:t>
          </a:r>
        </a:p>
      </dgm:t>
    </dgm:pt>
    <dgm:pt modelId="{6E86A599-ABDE-4429-8D46-6C998AD3A58A}" type="parTrans" cxnId="{23E7964C-48AD-4221-8C9E-48753B988239}">
      <dgm:prSet/>
      <dgm:spPr/>
      <dgm:t>
        <a:bodyPr/>
        <a:lstStyle/>
        <a:p>
          <a:endParaRPr lang="en-US"/>
        </a:p>
      </dgm:t>
    </dgm:pt>
    <dgm:pt modelId="{812A1BD6-23A8-4B72-978F-B7D199CBBFA3}" type="sibTrans" cxnId="{23E7964C-48AD-4221-8C9E-48753B988239}">
      <dgm:prSet/>
      <dgm:spPr/>
      <dgm:t>
        <a:bodyPr/>
        <a:lstStyle/>
        <a:p>
          <a:endParaRPr lang="en-US"/>
        </a:p>
      </dgm:t>
    </dgm:pt>
    <dgm:pt modelId="{BCA1BD2E-0E3A-49B8-99CA-9453F017FDCF}">
      <dgm:prSet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  <a:buFontTx/>
            <a:buNone/>
          </a:pPr>
          <a:endParaRPr lang="en-US" b="1" i="0" dirty="0">
            <a:latin typeface="Trebuchet MS" panose="020B0603020202020204" pitchFamily="34" charset="0"/>
          </a:endParaRPr>
        </a:p>
      </dgm:t>
    </dgm:pt>
    <dgm:pt modelId="{4ABAC0E9-75B5-432F-AC03-77BAFF10ABB0}" type="parTrans" cxnId="{C00AB54A-B1BE-4F6E-8E22-4C1B8B837757}">
      <dgm:prSet/>
      <dgm:spPr/>
      <dgm:t>
        <a:bodyPr/>
        <a:lstStyle/>
        <a:p>
          <a:endParaRPr lang="en-US"/>
        </a:p>
      </dgm:t>
    </dgm:pt>
    <dgm:pt modelId="{887CB522-195A-4CEB-AF9A-2440325C0FF0}" type="sibTrans" cxnId="{C00AB54A-B1BE-4F6E-8E22-4C1B8B837757}">
      <dgm:prSet/>
      <dgm:spPr/>
      <dgm:t>
        <a:bodyPr/>
        <a:lstStyle/>
        <a:p>
          <a:endParaRPr lang="en-US"/>
        </a:p>
      </dgm:t>
    </dgm:pt>
    <dgm:pt modelId="{DA82E8C7-D624-4760-BAFF-B2D0BB86A420}">
      <dgm:prSet/>
      <dgm:spPr/>
      <dgm:t>
        <a:bodyPr/>
        <a:lstStyle/>
        <a:p>
          <a:pPr marL="0" algn="l">
            <a:lnSpc>
              <a:spcPct val="100000"/>
            </a:lnSpc>
            <a:spcAft>
              <a:spcPts val="900"/>
            </a:spcAft>
          </a:pPr>
          <a:endParaRPr lang="en-US" dirty="0">
            <a:latin typeface="Trebuchet MS" panose="020B0603020202020204" pitchFamily="34" charset="0"/>
          </a:endParaRPr>
        </a:p>
      </dgm:t>
    </dgm:pt>
    <dgm:pt modelId="{96302D17-A26B-44E7-90E5-97245589E99A}" type="parTrans" cxnId="{69A85720-A65E-44FE-A853-CA51DA4C36BE}">
      <dgm:prSet/>
      <dgm:spPr/>
      <dgm:t>
        <a:bodyPr/>
        <a:lstStyle/>
        <a:p>
          <a:endParaRPr lang="en-US"/>
        </a:p>
      </dgm:t>
    </dgm:pt>
    <dgm:pt modelId="{6621E119-FB20-49F8-9B4D-98EC4952328B}" type="sibTrans" cxnId="{69A85720-A65E-44FE-A853-CA51DA4C36BE}">
      <dgm:prSet/>
      <dgm:spPr/>
      <dgm:t>
        <a:bodyPr/>
        <a:lstStyle/>
        <a:p>
          <a:endParaRPr lang="en-US"/>
        </a:p>
      </dgm:t>
    </dgm:pt>
    <dgm:pt modelId="{208F0A0B-2E66-481B-882F-77D888309D41}" type="pres">
      <dgm:prSet presAssocID="{D826F2EA-C285-4E0B-A273-24E27E4E7771}" presName="Name0" presStyleCnt="0">
        <dgm:presLayoutVars>
          <dgm:dir/>
          <dgm:animLvl val="lvl"/>
          <dgm:resizeHandles val="exact"/>
        </dgm:presLayoutVars>
      </dgm:prSet>
      <dgm:spPr/>
    </dgm:pt>
    <dgm:pt modelId="{EF82D076-5B63-4E9F-847A-7CCF80753492}" type="pres">
      <dgm:prSet presAssocID="{9A3192CD-09BE-491C-9D0D-2559C81373EA}" presName="composite" presStyleCnt="0"/>
      <dgm:spPr/>
    </dgm:pt>
    <dgm:pt modelId="{8519A8D2-D357-4CE8-B872-C7B232233752}" type="pres">
      <dgm:prSet presAssocID="{9A3192CD-09BE-491C-9D0D-2559C81373E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7A29EAA-A091-4C7D-9716-FB4EE058761E}" type="pres">
      <dgm:prSet presAssocID="{9A3192CD-09BE-491C-9D0D-2559C81373EA}" presName="desTx" presStyleLbl="revTx" presStyleIdx="0" presStyleCnt="4" custScaleX="119262" custLinFactNeighborX="6987" custLinFactNeighborY="-99">
        <dgm:presLayoutVars>
          <dgm:bulletEnabled val="1"/>
        </dgm:presLayoutVars>
      </dgm:prSet>
      <dgm:spPr/>
    </dgm:pt>
    <dgm:pt modelId="{00447031-8DC2-4064-BF67-A72EC04EE535}" type="pres">
      <dgm:prSet presAssocID="{91BC6E39-FCDA-47ED-86E3-30E99171C6E3}" presName="space" presStyleCnt="0"/>
      <dgm:spPr/>
    </dgm:pt>
    <dgm:pt modelId="{521FAADC-AB94-41FB-A84A-112894EC125F}" type="pres">
      <dgm:prSet presAssocID="{C9A448B1-1386-4C49-8D35-150BDE6AA572}" presName="composite" presStyleCnt="0"/>
      <dgm:spPr/>
    </dgm:pt>
    <dgm:pt modelId="{975B6C7D-5E16-4FD7-BF1D-F1A9E627DA00}" type="pres">
      <dgm:prSet presAssocID="{C9A448B1-1386-4C49-8D35-150BDE6AA57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AC9307-1DE8-424F-8419-982932C2DFF1}" type="pres">
      <dgm:prSet presAssocID="{C9A448B1-1386-4C49-8D35-150BDE6AA572}" presName="desTx" presStyleLbl="revTx" presStyleIdx="1" presStyleCnt="4" custScaleX="123391" custLinFactNeighborX="7294">
        <dgm:presLayoutVars>
          <dgm:bulletEnabled val="1"/>
        </dgm:presLayoutVars>
      </dgm:prSet>
      <dgm:spPr/>
    </dgm:pt>
    <dgm:pt modelId="{908FBEA5-083A-41C6-9926-DF260DCDD315}" type="pres">
      <dgm:prSet presAssocID="{8313499F-B66F-4D66-8384-57BFC218A24E}" presName="space" presStyleCnt="0"/>
      <dgm:spPr/>
    </dgm:pt>
    <dgm:pt modelId="{239697A4-C2B0-4578-B19F-43C79BD17749}" type="pres">
      <dgm:prSet presAssocID="{25E0A4C4-4945-4CF0-81F5-F4ACB2BF400D}" presName="composite" presStyleCnt="0"/>
      <dgm:spPr/>
    </dgm:pt>
    <dgm:pt modelId="{224A520E-B74B-4DF7-8000-F918D597F3E5}" type="pres">
      <dgm:prSet presAssocID="{25E0A4C4-4945-4CF0-81F5-F4ACB2BF400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E1167D-C417-4E52-984E-65AB40622FAE}" type="pres">
      <dgm:prSet presAssocID="{25E0A4C4-4945-4CF0-81F5-F4ACB2BF400D}" presName="desTx" presStyleLbl="revTx" presStyleIdx="2" presStyleCnt="4" custScaleX="115588" custLinFactNeighborX="9950">
        <dgm:presLayoutVars>
          <dgm:bulletEnabled val="1"/>
        </dgm:presLayoutVars>
      </dgm:prSet>
      <dgm:spPr/>
    </dgm:pt>
    <dgm:pt modelId="{206ABBA9-5DEC-4E4B-A91F-1C2E55D4E481}" type="pres">
      <dgm:prSet presAssocID="{EDEC7585-54F2-4BFA-9645-8388EC74CF81}" presName="space" presStyleCnt="0"/>
      <dgm:spPr/>
    </dgm:pt>
    <dgm:pt modelId="{65585ADB-A394-4374-AA15-9F6CD92723A1}" type="pres">
      <dgm:prSet presAssocID="{3A168E12-D1D5-4442-94AA-D50C5703F00A}" presName="composite" presStyleCnt="0"/>
      <dgm:spPr/>
    </dgm:pt>
    <dgm:pt modelId="{E0C0A98B-FAA0-4C7A-8F56-C865ACC944B8}" type="pres">
      <dgm:prSet presAssocID="{3A168E12-D1D5-4442-94AA-D50C5703F00A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C6856C0-4255-4986-B3EB-AC746EFE43FD}" type="pres">
      <dgm:prSet presAssocID="{3A168E12-D1D5-4442-94AA-D50C5703F00A}" presName="desTx" presStyleLbl="revTx" presStyleIdx="3" presStyleCnt="4" custScaleX="112155" custLinFactNeighborX="15933" custLinFactNeighborY="1067">
        <dgm:presLayoutVars>
          <dgm:bulletEnabled val="1"/>
        </dgm:presLayoutVars>
      </dgm:prSet>
      <dgm:spPr/>
    </dgm:pt>
  </dgm:ptLst>
  <dgm:cxnLst>
    <dgm:cxn modelId="{42BA9780-804B-4253-8C9B-00F99AD3F910}" type="presOf" srcId="{42C2BCAE-67CA-4FCB-9E10-8682EC64144D}" destId="{36AC9307-1DE8-424F-8419-982932C2DFF1}" srcOrd="0" destOrd="4" presId="urn:microsoft.com/office/officeart/2005/8/layout/chevron1"/>
    <dgm:cxn modelId="{C5F4879B-1D2B-46BC-8E63-6E4F86335F7F}" srcId="{3A168E12-D1D5-4442-94AA-D50C5703F00A}" destId="{5F47D062-02E0-4830-8A28-2A8C4FB12E0E}" srcOrd="6" destOrd="0" parTransId="{DB8473F9-EC26-4F0A-87DE-903217D8F34C}" sibTransId="{6712A05C-00F6-4A86-B0CC-2895A80A2D36}"/>
    <dgm:cxn modelId="{EE85F023-E578-4280-9223-EB2277B68A67}" srcId="{25E0A4C4-4945-4CF0-81F5-F4ACB2BF400D}" destId="{F1C90CFB-7D59-4898-9B86-5818E7794355}" srcOrd="3" destOrd="0" parTransId="{268EDDFA-E931-431A-B74F-1B4303A34EC9}" sibTransId="{B558CE7E-386F-467F-9DAA-A640F424D94F}"/>
    <dgm:cxn modelId="{1E042303-97AE-4A7E-9992-8DD8DE671DF0}" srcId="{9A3192CD-09BE-491C-9D0D-2559C81373EA}" destId="{A9FF7557-B2EA-43F9-AE97-32B6EB725F4D}" srcOrd="8" destOrd="0" parTransId="{6CA6430A-F7B9-4336-AA3E-5F37171DA608}" sibTransId="{FB340E86-E925-4042-867E-A9DFFEE587F9}"/>
    <dgm:cxn modelId="{EA3CCCAB-C3AC-4AB0-AFD7-DD1AB8BBA51A}" srcId="{25E0A4C4-4945-4CF0-81F5-F4ACB2BF400D}" destId="{B28770B3-F5E5-4801-9AA0-0FF3683B3CCF}" srcOrd="5" destOrd="0" parTransId="{41EF0472-2207-4928-9285-4CA00CFC7F9C}" sibTransId="{954F24FF-D838-4D81-8A11-61646062DED4}"/>
    <dgm:cxn modelId="{49EAC3C1-B6C1-46E5-9EDB-745EEFF07084}" srcId="{9A3192CD-09BE-491C-9D0D-2559C81373EA}" destId="{C68F5C9B-1AFA-40B4-9B1B-62BF16C475F7}" srcOrd="2" destOrd="0" parTransId="{62D68448-3D93-412D-AF00-5AE6E077EC36}" sibTransId="{DEF9C980-3ED8-4625-92EB-BD3164777101}"/>
    <dgm:cxn modelId="{74221B89-F173-4CA3-A7D3-50CE1160C0CB}" srcId="{3A168E12-D1D5-4442-94AA-D50C5703F00A}" destId="{0366ACEA-CB8D-4C22-883C-0DC4B5909B64}" srcOrd="4" destOrd="0" parTransId="{AA21EFE2-BB31-4992-9D05-78359305FAC1}" sibTransId="{BE345F85-33A5-42EE-AE01-E851CC993A02}"/>
    <dgm:cxn modelId="{32BECF69-F19A-4658-A184-C35D409D5899}" srcId="{C9A448B1-1386-4C49-8D35-150BDE6AA572}" destId="{6B6BF3F7-1796-41F6-B4B3-5FFC32789D7D}" srcOrd="2" destOrd="0" parTransId="{7C28740F-4641-443E-9B0D-F9BD19D6CBF9}" sibTransId="{D4362B39-133B-4694-897F-DB70047EC1DD}"/>
    <dgm:cxn modelId="{05CFE541-FE79-4891-8C65-B055893E5657}" srcId="{D826F2EA-C285-4E0B-A273-24E27E4E7771}" destId="{C9A448B1-1386-4C49-8D35-150BDE6AA572}" srcOrd="1" destOrd="0" parTransId="{229A3023-B12F-4E77-ABBF-0A9C3C2A0644}" sibTransId="{8313499F-B66F-4D66-8384-57BFC218A24E}"/>
    <dgm:cxn modelId="{2A5C8493-A2EE-4448-B341-3F45F88C9F92}" type="presOf" srcId="{C2A87C00-5690-4B8C-8242-8F3C6920C757}" destId="{9C6856C0-4255-4986-B3EB-AC746EFE43FD}" srcOrd="0" destOrd="3" presId="urn:microsoft.com/office/officeart/2005/8/layout/chevron1"/>
    <dgm:cxn modelId="{7E3C3EC7-3238-48C8-8D0B-24D209FACBE8}" type="presOf" srcId="{25E0A4C4-4945-4CF0-81F5-F4ACB2BF400D}" destId="{224A520E-B74B-4DF7-8000-F918D597F3E5}" srcOrd="0" destOrd="0" presId="urn:microsoft.com/office/officeart/2005/8/layout/chevron1"/>
    <dgm:cxn modelId="{A735131F-471D-4704-9551-E769AE69D9B6}" type="presOf" srcId="{F91467BA-332A-4DF8-BAE8-D854AFF409ED}" destId="{36AC9307-1DE8-424F-8419-982932C2DFF1}" srcOrd="0" destOrd="1" presId="urn:microsoft.com/office/officeart/2005/8/layout/chevron1"/>
    <dgm:cxn modelId="{5CB0CA3A-750A-4769-A4D7-B7694823C7D7}" srcId="{9A3192CD-09BE-491C-9D0D-2559C81373EA}" destId="{9ED40E29-E30A-4033-B0E4-174CD0FDC6DC}" srcOrd="0" destOrd="0" parTransId="{0BB1184C-0A14-49A7-8EDC-DA0947A9A4C6}" sibTransId="{366DB6F0-C9DA-4AEC-A75B-8E024ADF4F0C}"/>
    <dgm:cxn modelId="{816AF388-DE52-41B8-992B-8796A0D5F219}" type="presOf" srcId="{B5E6B79A-2978-4742-B64F-D7A99CE29F05}" destId="{9C6856C0-4255-4986-B3EB-AC746EFE43FD}" srcOrd="0" destOrd="0" presId="urn:microsoft.com/office/officeart/2005/8/layout/chevron1"/>
    <dgm:cxn modelId="{CDCE25F5-1E55-4011-9563-0B3727B83CA3}" srcId="{9A3192CD-09BE-491C-9D0D-2559C81373EA}" destId="{B11CFE09-6832-4C78-ABAF-FA985EFCF264}" srcOrd="6" destOrd="0" parTransId="{CE33DFAE-101D-43D9-9123-0BE3A7325A69}" sibTransId="{A5433DBE-07D5-44B0-B4D9-8FA486AC0C33}"/>
    <dgm:cxn modelId="{F306795F-FBAE-4E2A-B47D-BECF9E47F999}" type="presOf" srcId="{E4C32F7A-76B8-445C-B892-A2BE2CD991C7}" destId="{9C6856C0-4255-4986-B3EB-AC746EFE43FD}" srcOrd="0" destOrd="1" presId="urn:microsoft.com/office/officeart/2005/8/layout/chevron1"/>
    <dgm:cxn modelId="{23E7964C-48AD-4221-8C9E-48753B988239}" srcId="{3A168E12-D1D5-4442-94AA-D50C5703F00A}" destId="{E4C32F7A-76B8-445C-B892-A2BE2CD991C7}" srcOrd="1" destOrd="0" parTransId="{6E86A599-ABDE-4429-8D46-6C998AD3A58A}" sibTransId="{812A1BD6-23A8-4B72-978F-B7D199CBBFA3}"/>
    <dgm:cxn modelId="{1FA2B18A-6F28-407A-939D-29E885EF5588}" type="presOf" srcId="{9A3192CD-09BE-491C-9D0D-2559C81373EA}" destId="{8519A8D2-D357-4CE8-B872-C7B232233752}" srcOrd="0" destOrd="0" presId="urn:microsoft.com/office/officeart/2005/8/layout/chevron1"/>
    <dgm:cxn modelId="{69A85720-A65E-44FE-A853-CA51DA4C36BE}" srcId="{25E0A4C4-4945-4CF0-81F5-F4ACB2BF400D}" destId="{DA82E8C7-D624-4760-BAFF-B2D0BB86A420}" srcOrd="4" destOrd="0" parTransId="{96302D17-A26B-44E7-90E5-97245589E99A}" sibTransId="{6621E119-FB20-49F8-9B4D-98EC4952328B}"/>
    <dgm:cxn modelId="{0E037F83-1336-497B-871F-87DA034936DC}" srcId="{D826F2EA-C285-4E0B-A273-24E27E4E7771}" destId="{25E0A4C4-4945-4CF0-81F5-F4ACB2BF400D}" srcOrd="2" destOrd="0" parTransId="{B7E00A5D-2F72-4E9D-8572-F10402E7C48F}" sibTransId="{EDEC7585-54F2-4BFA-9645-8388EC74CF81}"/>
    <dgm:cxn modelId="{95DA1C0B-3EA4-45D1-AC17-14C695D80D55}" srcId="{25E0A4C4-4945-4CF0-81F5-F4ACB2BF400D}" destId="{2D108C87-7786-4C57-9E5F-777421F35E85}" srcOrd="0" destOrd="0" parTransId="{2F0ADDB2-F037-454E-90D5-8E7AC6234D09}" sibTransId="{992E6C7D-4473-4147-9168-0259A0C909FA}"/>
    <dgm:cxn modelId="{3E76BD8A-0B7D-4737-BE7A-8C3DDD834C22}" type="presOf" srcId="{E1455AC7-BD19-47B3-9131-81F03EFEB3CD}" destId="{99E1167D-C417-4E52-984E-65AB40622FAE}" srcOrd="0" destOrd="6" presId="urn:microsoft.com/office/officeart/2005/8/layout/chevron1"/>
    <dgm:cxn modelId="{275037C2-D27A-434E-BDE8-DE581DC81B2D}" type="presOf" srcId="{DA82E8C7-D624-4760-BAFF-B2D0BB86A420}" destId="{99E1167D-C417-4E52-984E-65AB40622FAE}" srcOrd="0" destOrd="4" presId="urn:microsoft.com/office/officeart/2005/8/layout/chevron1"/>
    <dgm:cxn modelId="{38CB579F-B118-4D6E-A9C2-D7041E85A157}" type="presOf" srcId="{C9A448B1-1386-4C49-8D35-150BDE6AA572}" destId="{975B6C7D-5E16-4FD7-BF1D-F1A9E627DA00}" srcOrd="0" destOrd="0" presId="urn:microsoft.com/office/officeart/2005/8/layout/chevron1"/>
    <dgm:cxn modelId="{CCBBC014-F3CB-4348-A44B-37ACCBA0B251}" srcId="{3A168E12-D1D5-4442-94AA-D50C5703F00A}" destId="{B5E6B79A-2978-4742-B64F-D7A99CE29F05}" srcOrd="0" destOrd="0" parTransId="{6D620D19-C6AC-4494-9328-383889597D93}" sibTransId="{564EC23A-4CBB-4E45-93DE-EF4E2E2A727A}"/>
    <dgm:cxn modelId="{08CE350D-7C4A-4065-B029-F189462AD343}" type="presOf" srcId="{5F47D062-02E0-4830-8A28-2A8C4FB12E0E}" destId="{9C6856C0-4255-4986-B3EB-AC746EFE43FD}" srcOrd="0" destOrd="6" presId="urn:microsoft.com/office/officeart/2005/8/layout/chevron1"/>
    <dgm:cxn modelId="{EF01D490-1694-4845-BF73-71E0864A41EA}" srcId="{C9A448B1-1386-4C49-8D35-150BDE6AA572}" destId="{42C2BCAE-67CA-4FCB-9E10-8682EC64144D}" srcOrd="4" destOrd="0" parTransId="{BC217A8C-261D-4784-8715-EF661EACB4E0}" sibTransId="{58B81CA9-883A-4456-81D7-3B4ECD4F4470}"/>
    <dgm:cxn modelId="{EDB0697B-7133-4498-9D2F-227F95614C22}" srcId="{9A3192CD-09BE-491C-9D0D-2559C81373EA}" destId="{371A7884-F958-4525-9278-9277CE731016}" srcOrd="3" destOrd="0" parTransId="{3FAEF9DD-654C-4A22-927E-083153DBE83A}" sibTransId="{7F513D59-563C-4682-B587-4E762F49BA06}"/>
    <dgm:cxn modelId="{664C935A-9BDB-4550-BB91-482F5AE376A6}" srcId="{9A3192CD-09BE-491C-9D0D-2559C81373EA}" destId="{A1D9212C-1226-46BB-B6B1-F98BC06AD25D}" srcOrd="5" destOrd="0" parTransId="{98396242-070A-4F3B-8AA5-6FFF998CA5C6}" sibTransId="{DA050A62-8BF6-42C6-85A4-C26C6BB14F3E}"/>
    <dgm:cxn modelId="{A3CA25BA-B620-44A7-B242-EFCAD0F68EC1}" type="presOf" srcId="{2D108C87-7786-4C57-9E5F-777421F35E85}" destId="{99E1167D-C417-4E52-984E-65AB40622FAE}" srcOrd="0" destOrd="0" presId="urn:microsoft.com/office/officeart/2005/8/layout/chevron1"/>
    <dgm:cxn modelId="{11BE45DB-2183-4A38-BD04-7E74CB4724D7}" srcId="{C9A448B1-1386-4C49-8D35-150BDE6AA572}" destId="{F5CC3252-7EC5-4BF5-B786-ED23EC47F589}" srcOrd="5" destOrd="0" parTransId="{930EEB86-8C61-48C6-B7D8-5A383111A4DA}" sibTransId="{2B84BF46-2397-468F-8CA4-A2C16EA024A8}"/>
    <dgm:cxn modelId="{5E5C380C-60BD-48AC-9AC0-6BE3CD26ECDB}" srcId="{9A3192CD-09BE-491C-9D0D-2559C81373EA}" destId="{F3B49874-D306-4BB2-A8C6-38DBF409E091}" srcOrd="4" destOrd="0" parTransId="{FC828FB6-4ED6-403E-B0B2-A379EAC8F38C}" sibTransId="{4275AE5E-6FA6-4E80-8A29-6A9D3FF43BBA}"/>
    <dgm:cxn modelId="{38E0C3DA-80A9-44E4-97C4-6A43909B19BF}" type="presOf" srcId="{371A7884-F958-4525-9278-9277CE731016}" destId="{27A29EAA-A091-4C7D-9716-FB4EE058761E}" srcOrd="0" destOrd="3" presId="urn:microsoft.com/office/officeart/2005/8/layout/chevron1"/>
    <dgm:cxn modelId="{AD2F0D96-67DE-4C15-82BC-A95BC759C007}" type="presOf" srcId="{A409F1BF-8C0D-492E-8424-FA55D8151042}" destId="{36AC9307-1DE8-424F-8419-982932C2DFF1}" srcOrd="0" destOrd="0" presId="urn:microsoft.com/office/officeart/2005/8/layout/chevron1"/>
    <dgm:cxn modelId="{80A680D0-BFA1-441C-A9DB-E1234C3F752B}" srcId="{C9A448B1-1386-4C49-8D35-150BDE6AA572}" destId="{A461DB2A-6D5E-4B54-85BE-1057DEF862E3}" srcOrd="3" destOrd="0" parTransId="{C4A8D031-09F9-4096-8FD8-98397257916B}" sibTransId="{134E5223-EECE-4C21-83E7-BF255D29BF70}"/>
    <dgm:cxn modelId="{37EC435F-8B37-41DA-8245-619A1A5683DD}" srcId="{3A168E12-D1D5-4442-94AA-D50C5703F00A}" destId="{C2A87C00-5690-4B8C-8242-8F3C6920C757}" srcOrd="3" destOrd="0" parTransId="{EFB18F07-1608-40E7-8E7E-056E748E47BF}" sibTransId="{DFF0B302-28CC-46A5-A731-DC2BA2F87064}"/>
    <dgm:cxn modelId="{F9CEC119-A3E7-4291-BED8-B4982764A163}" type="presOf" srcId="{F3B49874-D306-4BB2-A8C6-38DBF409E091}" destId="{27A29EAA-A091-4C7D-9716-FB4EE058761E}" srcOrd="0" destOrd="4" presId="urn:microsoft.com/office/officeart/2005/8/layout/chevron1"/>
    <dgm:cxn modelId="{4D8DB588-07B1-41C0-9A60-A8E56CC49F20}" srcId="{C9A448B1-1386-4C49-8D35-150BDE6AA572}" destId="{AFCAC65F-D4A1-4598-B091-11549F425D5D}" srcOrd="6" destOrd="0" parTransId="{A887219E-995A-49F1-BCDF-5317DBA82932}" sibTransId="{935200FF-812E-47F8-9AA2-D383B8B658AD}"/>
    <dgm:cxn modelId="{B41D5EA1-3DDC-4E83-8AF3-68948B1A7AAF}" type="presOf" srcId="{A9FF7557-B2EA-43F9-AE97-32B6EB725F4D}" destId="{27A29EAA-A091-4C7D-9716-FB4EE058761E}" srcOrd="0" destOrd="8" presId="urn:microsoft.com/office/officeart/2005/8/layout/chevron1"/>
    <dgm:cxn modelId="{0F453497-EC9F-4F27-9C36-DF8941F9EF9A}" srcId="{D826F2EA-C285-4E0B-A273-24E27E4E7771}" destId="{9A3192CD-09BE-491C-9D0D-2559C81373EA}" srcOrd="0" destOrd="0" parTransId="{1CCF4574-B072-4102-B832-A674A72C4AF9}" sibTransId="{91BC6E39-FCDA-47ED-86E3-30E99171C6E3}"/>
    <dgm:cxn modelId="{12C061BC-409C-4B3C-B872-2C72E41D7290}" type="presOf" srcId="{03F341CA-A6B9-40E1-824E-7348C00E8F16}" destId="{27A29EAA-A091-4C7D-9716-FB4EE058761E}" srcOrd="0" destOrd="1" presId="urn:microsoft.com/office/officeart/2005/8/layout/chevron1"/>
    <dgm:cxn modelId="{BF334DD5-E78A-43D7-8AF4-8641E4AA64A9}" type="presOf" srcId="{C68F5C9B-1AFA-40B4-9B1B-62BF16C475F7}" destId="{27A29EAA-A091-4C7D-9716-FB4EE058761E}" srcOrd="0" destOrd="2" presId="urn:microsoft.com/office/officeart/2005/8/layout/chevron1"/>
    <dgm:cxn modelId="{75849556-C542-4F5A-B08A-12805E52FC37}" type="presOf" srcId="{B28770B3-F5E5-4801-9AA0-0FF3683B3CCF}" destId="{99E1167D-C417-4E52-984E-65AB40622FAE}" srcOrd="0" destOrd="5" presId="urn:microsoft.com/office/officeart/2005/8/layout/chevron1"/>
    <dgm:cxn modelId="{C00AB54A-B1BE-4F6E-8E22-4C1B8B837757}" srcId="{3A168E12-D1D5-4442-94AA-D50C5703F00A}" destId="{BCA1BD2E-0E3A-49B8-99CA-9453F017FDCF}" srcOrd="2" destOrd="0" parTransId="{4ABAC0E9-75B5-432F-AC03-77BAFF10ABB0}" sibTransId="{887CB522-195A-4CEB-AF9A-2440325C0FF0}"/>
    <dgm:cxn modelId="{488E1B91-B055-4EF9-8549-922BFD9430D2}" type="presOf" srcId="{F5CC3252-7EC5-4BF5-B786-ED23EC47F589}" destId="{36AC9307-1DE8-424F-8419-982932C2DFF1}" srcOrd="0" destOrd="5" presId="urn:microsoft.com/office/officeart/2005/8/layout/chevron1"/>
    <dgm:cxn modelId="{8986F063-CD9E-4047-BBF6-701E297EE605}" type="presOf" srcId="{D826F2EA-C285-4E0B-A273-24E27E4E7771}" destId="{208F0A0B-2E66-481B-882F-77D888309D41}" srcOrd="0" destOrd="0" presId="urn:microsoft.com/office/officeart/2005/8/layout/chevron1"/>
    <dgm:cxn modelId="{E210FA50-7A37-443B-AF82-50882CDDA7AB}" srcId="{9A3192CD-09BE-491C-9D0D-2559C81373EA}" destId="{03F341CA-A6B9-40E1-824E-7348C00E8F16}" srcOrd="1" destOrd="0" parTransId="{BF4E2765-13B4-4678-8309-637570F6CBB0}" sibTransId="{1259D98A-771B-4467-97F1-4C3E671E9232}"/>
    <dgm:cxn modelId="{185B9DC9-C932-4085-8B92-5383C211BC4A}" type="presOf" srcId="{A461DB2A-6D5E-4B54-85BE-1057DEF862E3}" destId="{36AC9307-1DE8-424F-8419-982932C2DFF1}" srcOrd="0" destOrd="3" presId="urn:microsoft.com/office/officeart/2005/8/layout/chevron1"/>
    <dgm:cxn modelId="{952581B8-F7D7-4E84-9935-F7044F9A0427}" type="presOf" srcId="{0366ACEA-CB8D-4C22-883C-0DC4B5909B64}" destId="{9C6856C0-4255-4986-B3EB-AC746EFE43FD}" srcOrd="0" destOrd="4" presId="urn:microsoft.com/office/officeart/2005/8/layout/chevron1"/>
    <dgm:cxn modelId="{25E22FE4-48A6-4651-9077-2C1A8470E964}" type="presOf" srcId="{B11CFE09-6832-4C78-ABAF-FA985EFCF264}" destId="{27A29EAA-A091-4C7D-9716-FB4EE058761E}" srcOrd="0" destOrd="6" presId="urn:microsoft.com/office/officeart/2005/8/layout/chevron1"/>
    <dgm:cxn modelId="{41A4765F-EA68-4F9E-8C65-183A3CAFF031}" type="presOf" srcId="{BCA1BD2E-0E3A-49B8-99CA-9453F017FDCF}" destId="{9C6856C0-4255-4986-B3EB-AC746EFE43FD}" srcOrd="0" destOrd="2" presId="urn:microsoft.com/office/officeart/2005/8/layout/chevron1"/>
    <dgm:cxn modelId="{172BAEDA-B4AA-4122-83BA-E059AACE0B9A}" type="presOf" srcId="{9AFA79B0-365C-45AE-B4F0-F2422C3B0D98}" destId="{99E1167D-C417-4E52-984E-65AB40622FAE}" srcOrd="0" destOrd="1" presId="urn:microsoft.com/office/officeart/2005/8/layout/chevron1"/>
    <dgm:cxn modelId="{E7162D94-729A-4A75-B388-78B25E4FC74B}" type="presOf" srcId="{4228B1A1-A335-48DF-B135-4F2508CC57AC}" destId="{9C6856C0-4255-4986-B3EB-AC746EFE43FD}" srcOrd="0" destOrd="5" presId="urn:microsoft.com/office/officeart/2005/8/layout/chevron1"/>
    <dgm:cxn modelId="{EE7831F9-7966-43C9-AAE9-37E88CC30ACC}" type="presOf" srcId="{6B6BF3F7-1796-41F6-B4B3-5FFC32789D7D}" destId="{36AC9307-1DE8-424F-8419-982932C2DFF1}" srcOrd="0" destOrd="2" presId="urn:microsoft.com/office/officeart/2005/8/layout/chevron1"/>
    <dgm:cxn modelId="{A3203B6D-1823-4C30-B487-1BC05166DA95}" srcId="{C9A448B1-1386-4C49-8D35-150BDE6AA572}" destId="{F91467BA-332A-4DF8-BAE8-D854AFF409ED}" srcOrd="1" destOrd="0" parTransId="{F921D6E0-6602-4EBA-9E8E-1D509B1C5B53}" sibTransId="{8D1E06DB-806E-4699-86D8-59DD5AFB67DB}"/>
    <dgm:cxn modelId="{330D6EF8-C01F-4B96-9F1C-4B9A2CDB6DC6}" type="presOf" srcId="{738F558A-1B62-4C42-9A9D-94C0DC197990}" destId="{27A29EAA-A091-4C7D-9716-FB4EE058761E}" srcOrd="0" destOrd="7" presId="urn:microsoft.com/office/officeart/2005/8/layout/chevron1"/>
    <dgm:cxn modelId="{0DAFBBDB-A2D4-4570-BFF3-DC85FE4760B6}" type="presOf" srcId="{F1C90CFB-7D59-4898-9B86-5818E7794355}" destId="{99E1167D-C417-4E52-984E-65AB40622FAE}" srcOrd="0" destOrd="3" presId="urn:microsoft.com/office/officeart/2005/8/layout/chevron1"/>
    <dgm:cxn modelId="{7A88DBAF-0EA6-4C53-B778-F42561A3C476}" srcId="{9A3192CD-09BE-491C-9D0D-2559C81373EA}" destId="{738F558A-1B62-4C42-9A9D-94C0DC197990}" srcOrd="7" destOrd="0" parTransId="{94A12B6C-BDDA-4E3B-8CC0-83AD3B123CED}" sibTransId="{C5B79C77-4232-44D8-8A1C-3579A0F7506E}"/>
    <dgm:cxn modelId="{761EC16C-5952-4383-8AE9-D1553DD33D15}" type="presOf" srcId="{A1D9212C-1226-46BB-B6B1-F98BC06AD25D}" destId="{27A29EAA-A091-4C7D-9716-FB4EE058761E}" srcOrd="0" destOrd="5" presId="urn:microsoft.com/office/officeart/2005/8/layout/chevron1"/>
    <dgm:cxn modelId="{7BAA94AC-F29A-43E6-B743-FCFF073E6AFB}" type="presOf" srcId="{9ED40E29-E30A-4033-B0E4-174CD0FDC6DC}" destId="{27A29EAA-A091-4C7D-9716-FB4EE058761E}" srcOrd="0" destOrd="0" presId="urn:microsoft.com/office/officeart/2005/8/layout/chevron1"/>
    <dgm:cxn modelId="{F356E8E3-0E05-4F35-8225-E7146D589A8A}" type="presOf" srcId="{3A168E12-D1D5-4442-94AA-D50C5703F00A}" destId="{E0C0A98B-FAA0-4C7A-8F56-C865ACC944B8}" srcOrd="0" destOrd="0" presId="urn:microsoft.com/office/officeart/2005/8/layout/chevron1"/>
    <dgm:cxn modelId="{51206C47-789E-472F-8E88-0489C10C1B9C}" srcId="{C9A448B1-1386-4C49-8D35-150BDE6AA572}" destId="{A409F1BF-8C0D-492E-8424-FA55D8151042}" srcOrd="0" destOrd="0" parTransId="{75DB48D3-9408-4D68-8CEF-DC7C3D8A77CC}" sibTransId="{498E5D72-AC5B-4E0D-8EE8-A38238D6813E}"/>
    <dgm:cxn modelId="{AF470460-C163-4713-9E15-3765114BFAD8}" type="presOf" srcId="{AFCAC65F-D4A1-4598-B091-11549F425D5D}" destId="{36AC9307-1DE8-424F-8419-982932C2DFF1}" srcOrd="0" destOrd="6" presId="urn:microsoft.com/office/officeart/2005/8/layout/chevron1"/>
    <dgm:cxn modelId="{F4BE13C4-30CC-49B8-B2DF-C1DEF421B2A0}" srcId="{25E0A4C4-4945-4CF0-81F5-F4ACB2BF400D}" destId="{E1455AC7-BD19-47B3-9131-81F03EFEB3CD}" srcOrd="6" destOrd="0" parTransId="{A75E3F3A-A95C-4EEF-9852-12D77D8EA849}" sibTransId="{9F0085E1-EBC0-4028-B69C-A2F17A6BB5D7}"/>
    <dgm:cxn modelId="{B9871A74-E5DB-4A28-A0B1-E532F48B5513}" srcId="{3A168E12-D1D5-4442-94AA-D50C5703F00A}" destId="{4228B1A1-A335-48DF-B135-4F2508CC57AC}" srcOrd="5" destOrd="0" parTransId="{A62E7747-79CA-4C41-963F-D4DEAD94F48A}" sibTransId="{937D5714-34F3-458B-8133-4560E3490BCD}"/>
    <dgm:cxn modelId="{26D4690B-33A6-423D-9D95-6A1D9CE608BC}" srcId="{25E0A4C4-4945-4CF0-81F5-F4ACB2BF400D}" destId="{4C01CBCB-2EA7-430F-8174-B84D1CE10F77}" srcOrd="2" destOrd="0" parTransId="{E70DF830-F3BC-4580-B3C6-D454F1AA8FB8}" sibTransId="{EC9EC753-5F2C-45D7-A300-DD0BB3A8AD6A}"/>
    <dgm:cxn modelId="{DB542E70-552C-4CBF-A1E3-30D03B5FDB60}" srcId="{D826F2EA-C285-4E0B-A273-24E27E4E7771}" destId="{3A168E12-D1D5-4442-94AA-D50C5703F00A}" srcOrd="3" destOrd="0" parTransId="{8A7113B6-9526-4F03-B548-FD5278CBF5D5}" sibTransId="{9F8650F1-1BE1-4A46-A41A-E640A8A6D939}"/>
    <dgm:cxn modelId="{2090E854-C623-4E61-A2D9-3B5DC83C0369}" type="presOf" srcId="{4C01CBCB-2EA7-430F-8174-B84D1CE10F77}" destId="{99E1167D-C417-4E52-984E-65AB40622FAE}" srcOrd="0" destOrd="2" presId="urn:microsoft.com/office/officeart/2005/8/layout/chevron1"/>
    <dgm:cxn modelId="{42BBB0CA-56D7-40E1-BDF1-8559B9DDA240}" srcId="{25E0A4C4-4945-4CF0-81F5-F4ACB2BF400D}" destId="{9AFA79B0-365C-45AE-B4F0-F2422C3B0D98}" srcOrd="1" destOrd="0" parTransId="{D8B64B85-17CF-437A-A04F-6E320005FD67}" sibTransId="{65410245-03AB-4A07-898D-50BD245F0214}"/>
    <dgm:cxn modelId="{A5A6B22B-8016-409C-8002-F797E3C8105C}" type="presParOf" srcId="{208F0A0B-2E66-481B-882F-77D888309D41}" destId="{EF82D076-5B63-4E9F-847A-7CCF80753492}" srcOrd="0" destOrd="0" presId="urn:microsoft.com/office/officeart/2005/8/layout/chevron1"/>
    <dgm:cxn modelId="{FCCA37E0-1627-4FEA-B293-9F1C67B8BD5D}" type="presParOf" srcId="{EF82D076-5B63-4E9F-847A-7CCF80753492}" destId="{8519A8D2-D357-4CE8-B872-C7B232233752}" srcOrd="0" destOrd="0" presId="urn:microsoft.com/office/officeart/2005/8/layout/chevron1"/>
    <dgm:cxn modelId="{7E4D6D00-B227-4BFE-84A2-DAE0647CEF55}" type="presParOf" srcId="{EF82D076-5B63-4E9F-847A-7CCF80753492}" destId="{27A29EAA-A091-4C7D-9716-FB4EE058761E}" srcOrd="1" destOrd="0" presId="urn:microsoft.com/office/officeart/2005/8/layout/chevron1"/>
    <dgm:cxn modelId="{3870CD84-334F-4310-976F-7EC9855E655B}" type="presParOf" srcId="{208F0A0B-2E66-481B-882F-77D888309D41}" destId="{00447031-8DC2-4064-BF67-A72EC04EE535}" srcOrd="1" destOrd="0" presId="urn:microsoft.com/office/officeart/2005/8/layout/chevron1"/>
    <dgm:cxn modelId="{F3535A72-D190-4C64-B5CC-CD04C0F69CA7}" type="presParOf" srcId="{208F0A0B-2E66-481B-882F-77D888309D41}" destId="{521FAADC-AB94-41FB-A84A-112894EC125F}" srcOrd="2" destOrd="0" presId="urn:microsoft.com/office/officeart/2005/8/layout/chevron1"/>
    <dgm:cxn modelId="{443E3E8B-C293-489A-976E-4681C145544C}" type="presParOf" srcId="{521FAADC-AB94-41FB-A84A-112894EC125F}" destId="{975B6C7D-5E16-4FD7-BF1D-F1A9E627DA00}" srcOrd="0" destOrd="0" presId="urn:microsoft.com/office/officeart/2005/8/layout/chevron1"/>
    <dgm:cxn modelId="{5682222E-A2D3-47DE-AAEF-339DD03A03FB}" type="presParOf" srcId="{521FAADC-AB94-41FB-A84A-112894EC125F}" destId="{36AC9307-1DE8-424F-8419-982932C2DFF1}" srcOrd="1" destOrd="0" presId="urn:microsoft.com/office/officeart/2005/8/layout/chevron1"/>
    <dgm:cxn modelId="{B09FD5B4-061F-43F4-A39F-69BBD4928341}" type="presParOf" srcId="{208F0A0B-2E66-481B-882F-77D888309D41}" destId="{908FBEA5-083A-41C6-9926-DF260DCDD315}" srcOrd="3" destOrd="0" presId="urn:microsoft.com/office/officeart/2005/8/layout/chevron1"/>
    <dgm:cxn modelId="{5A2A0593-F495-418A-B24F-B7A94999BED4}" type="presParOf" srcId="{208F0A0B-2E66-481B-882F-77D888309D41}" destId="{239697A4-C2B0-4578-B19F-43C79BD17749}" srcOrd="4" destOrd="0" presId="urn:microsoft.com/office/officeart/2005/8/layout/chevron1"/>
    <dgm:cxn modelId="{5B0EDE8B-1BBC-44D0-A440-AFEB22777E2E}" type="presParOf" srcId="{239697A4-C2B0-4578-B19F-43C79BD17749}" destId="{224A520E-B74B-4DF7-8000-F918D597F3E5}" srcOrd="0" destOrd="0" presId="urn:microsoft.com/office/officeart/2005/8/layout/chevron1"/>
    <dgm:cxn modelId="{3BBBF045-9A43-43CC-8F26-B4859E795098}" type="presParOf" srcId="{239697A4-C2B0-4578-B19F-43C79BD17749}" destId="{99E1167D-C417-4E52-984E-65AB40622FAE}" srcOrd="1" destOrd="0" presId="urn:microsoft.com/office/officeart/2005/8/layout/chevron1"/>
    <dgm:cxn modelId="{BF491C0C-AE58-4D72-B680-703CE4A94101}" type="presParOf" srcId="{208F0A0B-2E66-481B-882F-77D888309D41}" destId="{206ABBA9-5DEC-4E4B-A91F-1C2E55D4E481}" srcOrd="5" destOrd="0" presId="urn:microsoft.com/office/officeart/2005/8/layout/chevron1"/>
    <dgm:cxn modelId="{743C41C8-D80C-40F5-B438-631F3385B260}" type="presParOf" srcId="{208F0A0B-2E66-481B-882F-77D888309D41}" destId="{65585ADB-A394-4374-AA15-9F6CD92723A1}" srcOrd="6" destOrd="0" presId="urn:microsoft.com/office/officeart/2005/8/layout/chevron1"/>
    <dgm:cxn modelId="{18A1FB02-EB41-4ED7-89EC-B6176761FDBB}" type="presParOf" srcId="{65585ADB-A394-4374-AA15-9F6CD92723A1}" destId="{E0C0A98B-FAA0-4C7A-8F56-C865ACC944B8}" srcOrd="0" destOrd="0" presId="urn:microsoft.com/office/officeart/2005/8/layout/chevron1"/>
    <dgm:cxn modelId="{6898A994-EF18-43DD-9DE9-9B1927D79D00}" type="presParOf" srcId="{65585ADB-A394-4374-AA15-9F6CD92723A1}" destId="{9C6856C0-4255-4986-B3EB-AC746EFE43F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63D4-20E0-AB44-AC50-63BE9902FC85}">
      <dsp:nvSpPr>
        <dsp:cNvPr id="0" name=""/>
        <dsp:cNvSpPr/>
      </dsp:nvSpPr>
      <dsp:spPr>
        <a:xfrm>
          <a:off x="0" y="193547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1D406-AB43-421D-830F-08F4A3E23ECB}">
      <dsp:nvSpPr>
        <dsp:cNvPr id="0" name=""/>
        <dsp:cNvSpPr/>
      </dsp:nvSpPr>
      <dsp:spPr>
        <a:xfrm>
          <a:off x="900684" y="4443222"/>
          <a:ext cx="210312" cy="21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47108-7938-4791-BDDF-79A7A8020D72}">
      <dsp:nvSpPr>
        <dsp:cNvPr id="0" name=""/>
        <dsp:cNvSpPr/>
      </dsp:nvSpPr>
      <dsp:spPr>
        <a:xfrm>
          <a:off x="0" y="4741926"/>
          <a:ext cx="3300153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  <a:t>Build on core principles of current safeguard policies and broaden coverage of environmental and social risks</a:t>
          </a:r>
        </a:p>
      </dsp:txBody>
      <dsp:txXfrm>
        <a:off x="0" y="4741926"/>
        <a:ext cx="3300153" cy="1360170"/>
      </dsp:txXfrm>
    </dsp:sp>
    <dsp:sp modelId="{5B037502-B2D2-4480-845D-99BA8863613A}">
      <dsp:nvSpPr>
        <dsp:cNvPr id="0" name=""/>
        <dsp:cNvSpPr/>
      </dsp:nvSpPr>
      <dsp:spPr>
        <a:xfrm>
          <a:off x="2386584" y="3113912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E2D3D-A1E9-49A7-98B8-19205F288BC8}">
      <dsp:nvSpPr>
        <dsp:cNvPr id="0" name=""/>
        <dsp:cNvSpPr/>
      </dsp:nvSpPr>
      <dsp:spPr>
        <a:xfrm>
          <a:off x="1572763" y="3493536"/>
          <a:ext cx="3674878" cy="123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  <a:t>Address new development demands and challenges and meet varied needs of borrowers</a:t>
          </a:r>
        </a:p>
      </dsp:txBody>
      <dsp:txXfrm>
        <a:off x="1572763" y="3493536"/>
        <a:ext cx="3674878" cy="1230188"/>
      </dsp:txXfrm>
    </dsp:sp>
    <dsp:sp modelId="{3F73C7ED-F1DF-4682-84F0-BA13143B6E19}">
      <dsp:nvSpPr>
        <dsp:cNvPr id="0" name=""/>
        <dsp:cNvSpPr/>
      </dsp:nvSpPr>
      <dsp:spPr>
        <a:xfrm>
          <a:off x="4283964" y="2134362"/>
          <a:ext cx="484632" cy="484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D5F26-8B26-4715-835E-15304D84F416}">
      <dsp:nvSpPr>
        <dsp:cNvPr id="0" name=""/>
        <dsp:cNvSpPr/>
      </dsp:nvSpPr>
      <dsp:spPr>
        <a:xfrm>
          <a:off x="3775811" y="2622248"/>
          <a:ext cx="3405276" cy="132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  <a:t>Balance monitoring and implementation support</a:t>
          </a:r>
          <a:b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</a:br>
          <a: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  <a:t>with borrower responsibility</a:t>
          </a:r>
        </a:p>
      </dsp:txBody>
      <dsp:txXfrm>
        <a:off x="3775811" y="2622248"/>
        <a:ext cx="3405276" cy="1322120"/>
      </dsp:txXfrm>
    </dsp:sp>
    <dsp:sp modelId="{1FD47EE7-6A64-4EAE-89BB-678326AC964B}">
      <dsp:nvSpPr>
        <dsp:cNvPr id="0" name=""/>
        <dsp:cNvSpPr/>
      </dsp:nvSpPr>
      <dsp:spPr>
        <a:xfrm>
          <a:off x="6350508" y="1486280"/>
          <a:ext cx="649224" cy="649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95C09-77BB-476A-9900-A29241421FB6}">
      <dsp:nvSpPr>
        <dsp:cNvPr id="0" name=""/>
        <dsp:cNvSpPr/>
      </dsp:nvSpPr>
      <dsp:spPr>
        <a:xfrm>
          <a:off x="6711631" y="1151006"/>
          <a:ext cx="2432368" cy="4097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rgbClr val="000000"/>
            </a:solidFill>
            <a:latin typeface="+mj-lt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rgbClr val="000000"/>
            </a:solidFill>
            <a:latin typeface="Trebuchet MS" panose="020B0603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Trebuchet MS" panose="020B0603020202020204" pitchFamily="34" charset="0"/>
            </a:rPr>
            <a:t>Strengthen environmental and social outcomes of Bank projects</a:t>
          </a:r>
        </a:p>
      </dsp:txBody>
      <dsp:txXfrm>
        <a:off x="6711631" y="1151006"/>
        <a:ext cx="2432368" cy="409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19729-A501-49BA-8212-180BAF35E547}">
      <dsp:nvSpPr>
        <dsp:cNvPr id="0" name=""/>
        <dsp:cNvSpPr/>
      </dsp:nvSpPr>
      <dsp:spPr>
        <a:xfrm>
          <a:off x="0" y="523999"/>
          <a:ext cx="2100237" cy="1117477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Preparation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558739" y="523999"/>
        <a:ext cx="982760" cy="1117477"/>
      </dsp:txXfrm>
    </dsp:sp>
    <dsp:sp modelId="{9D9681DC-F791-4973-AACB-347F17271C40}">
      <dsp:nvSpPr>
        <dsp:cNvPr id="0" name=""/>
        <dsp:cNvSpPr/>
      </dsp:nvSpPr>
      <dsp:spPr>
        <a:xfrm>
          <a:off x="1886399" y="532589"/>
          <a:ext cx="2015702" cy="1142923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II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Launch</a:t>
          </a:r>
        </a:p>
      </dsp:txBody>
      <dsp:txXfrm>
        <a:off x="2457861" y="532589"/>
        <a:ext cx="872779" cy="1142923"/>
      </dsp:txXfrm>
    </dsp:sp>
    <dsp:sp modelId="{0A08421C-760B-4178-8EE8-7AC9F74BB826}">
      <dsp:nvSpPr>
        <dsp:cNvPr id="0" name=""/>
        <dsp:cNvSpPr/>
      </dsp:nvSpPr>
      <dsp:spPr>
        <a:xfrm>
          <a:off x="3710778" y="533891"/>
          <a:ext cx="2096960" cy="1130271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III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Embedding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4275914" y="533891"/>
        <a:ext cx="966689" cy="1130271"/>
      </dsp:txXfrm>
    </dsp:sp>
    <dsp:sp modelId="{1801787B-3C6A-4DBF-B065-58454B76FF49}">
      <dsp:nvSpPr>
        <dsp:cNvPr id="0" name=""/>
        <dsp:cNvSpPr/>
      </dsp:nvSpPr>
      <dsp:spPr>
        <a:xfrm>
          <a:off x="5585156" y="532589"/>
          <a:ext cx="2589865" cy="1142923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IV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New Steady State</a:t>
          </a:r>
        </a:p>
      </dsp:txBody>
      <dsp:txXfrm>
        <a:off x="6156618" y="532589"/>
        <a:ext cx="1446942" cy="1142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9A8D2-D357-4CE8-B872-C7B232233752}">
      <dsp:nvSpPr>
        <dsp:cNvPr id="0" name=""/>
        <dsp:cNvSpPr/>
      </dsp:nvSpPr>
      <dsp:spPr>
        <a:xfrm>
          <a:off x="167087" y="13102"/>
          <a:ext cx="2081226" cy="594000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rebuchet MS" panose="020B0603020202020204" pitchFamily="34" charset="0"/>
            </a:rPr>
            <a:t>Awareness Raising</a:t>
          </a:r>
        </a:p>
      </dsp:txBody>
      <dsp:txXfrm>
        <a:off x="464087" y="13102"/>
        <a:ext cx="1487226" cy="594000"/>
      </dsp:txXfrm>
    </dsp:sp>
    <dsp:sp modelId="{27A29EAA-A091-4C7D-9716-FB4EE058761E}">
      <dsp:nvSpPr>
        <dsp:cNvPr id="0" name=""/>
        <dsp:cNvSpPr/>
      </dsp:nvSpPr>
      <dsp:spPr>
        <a:xfrm>
          <a:off x="123064" y="678506"/>
          <a:ext cx="1985689" cy="287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kern="1200" dirty="0">
              <a:latin typeface="Trebuchet MS" panose="020B0603020202020204" pitchFamily="34" charset="0"/>
            </a:rPr>
            <a:t>September 2016 – </a:t>
          </a:r>
        </a:p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kern="1200" dirty="0">
              <a:latin typeface="Trebuchet MS" panose="020B0603020202020204" pitchFamily="34" charset="0"/>
            </a:rPr>
            <a:t>June 2017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b="1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sz="1100" i="0" kern="1200" dirty="0">
              <a:latin typeface="Trebuchet MS" panose="020B0603020202020204" pitchFamily="34" charset="0"/>
            </a:rPr>
            <a:t> Bank staff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sz="1100" i="0" kern="1200" dirty="0">
              <a:latin typeface="Trebuchet MS" panose="020B0603020202020204" pitchFamily="34" charset="0"/>
            </a:rPr>
            <a:t> Key stakeholders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sz="1100" i="0" kern="1200" dirty="0">
              <a:latin typeface="Trebuchet MS" panose="020B0603020202020204" pitchFamily="34" charset="0"/>
            </a:rPr>
            <a:t> Clients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Outline of new ESF</a:t>
          </a: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ESF Implementation roll-out process and schedule</a:t>
          </a:r>
        </a:p>
      </dsp:txBody>
      <dsp:txXfrm>
        <a:off x="123064" y="678506"/>
        <a:ext cx="1985689" cy="2875162"/>
      </dsp:txXfrm>
    </dsp:sp>
    <dsp:sp modelId="{975B6C7D-5E16-4FD7-BF1D-F1A9E627DA00}">
      <dsp:nvSpPr>
        <dsp:cNvPr id="0" name=""/>
        <dsp:cNvSpPr/>
      </dsp:nvSpPr>
      <dsp:spPr>
        <a:xfrm>
          <a:off x="2227041" y="13102"/>
          <a:ext cx="2081226" cy="594000"/>
        </a:xfrm>
        <a:prstGeom prst="chevron">
          <a:avLst/>
        </a:prstGeom>
        <a:solidFill>
          <a:srgbClr val="139A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rebuchet MS" panose="020B0603020202020204" pitchFamily="34" charset="0"/>
            </a:rPr>
            <a:t>Training of Trainers</a:t>
          </a:r>
        </a:p>
      </dsp:txBody>
      <dsp:txXfrm>
        <a:off x="2524041" y="13102"/>
        <a:ext cx="1487226" cy="594000"/>
      </dsp:txXfrm>
    </dsp:sp>
    <dsp:sp modelId="{36AC9307-1DE8-424F-8419-982932C2DFF1}">
      <dsp:nvSpPr>
        <dsp:cNvPr id="0" name=""/>
        <dsp:cNvSpPr/>
      </dsp:nvSpPr>
      <dsp:spPr>
        <a:xfrm>
          <a:off x="2153757" y="681352"/>
          <a:ext cx="2054436" cy="287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February 2017 – </a:t>
          </a:r>
        </a:p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August 2017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i="0" kern="1200" dirty="0">
            <a:latin typeface="Trebuchet MS" panose="020B0603020202020204" pitchFamily="34" charset="0"/>
          </a:endParaRP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sz="1100" i="0" kern="1200" dirty="0">
              <a:latin typeface="Trebuchet MS" panose="020B0603020202020204" pitchFamily="34" charset="0"/>
            </a:rPr>
            <a:t> ESF Trainers (GENDR, GSURR, OPCS, LEG, ECR)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Provide cohort of Trainers with soft skills to deliver effective training</a:t>
          </a: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Provide cohort with content and skills to deliver training</a:t>
          </a:r>
        </a:p>
      </dsp:txBody>
      <dsp:txXfrm>
        <a:off x="2153757" y="681352"/>
        <a:ext cx="2054436" cy="2875162"/>
      </dsp:txXfrm>
    </dsp:sp>
    <dsp:sp modelId="{224A520E-B74B-4DF7-8000-F918D597F3E5}">
      <dsp:nvSpPr>
        <dsp:cNvPr id="0" name=""/>
        <dsp:cNvSpPr/>
      </dsp:nvSpPr>
      <dsp:spPr>
        <a:xfrm>
          <a:off x="4222036" y="13102"/>
          <a:ext cx="2081226" cy="594000"/>
        </a:xfrm>
        <a:prstGeom prst="chevron">
          <a:avLst/>
        </a:prstGeom>
        <a:solidFill>
          <a:srgbClr val="021F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rebuchet MS" panose="020B0603020202020204" pitchFamily="34" charset="0"/>
            </a:rPr>
            <a:t>Training Material Development</a:t>
          </a:r>
        </a:p>
      </dsp:txBody>
      <dsp:txXfrm>
        <a:off x="4519036" y="13102"/>
        <a:ext cx="1487226" cy="594000"/>
      </dsp:txXfrm>
    </dsp:sp>
    <dsp:sp modelId="{99E1167D-C417-4E52-984E-65AB40622FAE}">
      <dsp:nvSpPr>
        <dsp:cNvPr id="0" name=""/>
        <dsp:cNvSpPr/>
      </dsp:nvSpPr>
      <dsp:spPr>
        <a:xfrm>
          <a:off x="4257933" y="681352"/>
          <a:ext cx="1924518" cy="287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March 2017 – </a:t>
          </a:r>
        </a:p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June 2017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kern="1200" dirty="0">
            <a:latin typeface="Trebuchet MS" panose="020B0603020202020204" pitchFamily="34" charset="0"/>
          </a:endParaRP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Develop training materials including content (using e-Learning platform) and application of the ESF (to be delivered Face-to-Face)</a:t>
          </a:r>
        </a:p>
      </dsp:txBody>
      <dsp:txXfrm>
        <a:off x="4257933" y="681352"/>
        <a:ext cx="1924518" cy="2875162"/>
      </dsp:txXfrm>
    </dsp:sp>
    <dsp:sp modelId="{E0C0A98B-FAA0-4C7A-8F56-C865ACC944B8}">
      <dsp:nvSpPr>
        <dsp:cNvPr id="0" name=""/>
        <dsp:cNvSpPr/>
      </dsp:nvSpPr>
      <dsp:spPr>
        <a:xfrm>
          <a:off x="6188451" y="13102"/>
          <a:ext cx="2081226" cy="594000"/>
        </a:xfrm>
        <a:prstGeom prst="chevron">
          <a:avLst/>
        </a:prstGeom>
        <a:solidFill>
          <a:srgbClr val="139A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rebuchet MS" panose="020B0603020202020204" pitchFamily="34" charset="0"/>
            </a:rPr>
            <a:t>Training Delivery</a:t>
          </a:r>
        </a:p>
      </dsp:txBody>
      <dsp:txXfrm>
        <a:off x="6485451" y="13102"/>
        <a:ext cx="1487226" cy="594000"/>
      </dsp:txXfrm>
    </dsp:sp>
    <dsp:sp modelId="{9C6856C0-4255-4986-B3EB-AC746EFE43FD}">
      <dsp:nvSpPr>
        <dsp:cNvPr id="0" name=""/>
        <dsp:cNvSpPr/>
      </dsp:nvSpPr>
      <dsp:spPr>
        <a:xfrm>
          <a:off x="6352544" y="694455"/>
          <a:ext cx="1867359" cy="287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September 2017 – </a:t>
          </a:r>
        </a:p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100" b="1" i="0" kern="1200" dirty="0">
              <a:latin typeface="Trebuchet MS" panose="020B0603020202020204" pitchFamily="34" charset="0"/>
            </a:rPr>
            <a:t>onwards</a:t>
          </a:r>
        </a:p>
        <a:p>
          <a:pPr marL="0" lvl="1" indent="-5715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en-US" sz="1100" b="1" i="0" kern="1200" dirty="0">
            <a:latin typeface="Trebuchet MS" panose="020B0603020202020204" pitchFamily="34" charset="0"/>
          </a:endParaRP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Ø"/>
          </a:pPr>
          <a:r>
            <a:rPr lang="en-US" sz="1100" i="0" kern="1200" dirty="0">
              <a:latin typeface="Trebuchet MS" panose="020B0603020202020204" pitchFamily="34" charset="0"/>
            </a:rPr>
            <a:t> Borrowers, E &amp; S and other staff</a:t>
          </a:r>
        </a:p>
        <a:p>
          <a:pPr marL="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"/>
          </a:pPr>
          <a:endParaRPr lang="en-US" sz="1100" i="0" kern="1200" dirty="0">
            <a:latin typeface="Trebuchet MS" panose="020B0603020202020204" pitchFamily="34" charset="0"/>
          </a:endParaRP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Deliver training to WB staff (E-Learning and Face-to-Face)</a:t>
          </a:r>
        </a:p>
        <a:p>
          <a:pPr marL="182880" lvl="1" indent="-57150" algn="l" defTabSz="488950">
            <a:lnSpc>
              <a:spcPct val="100000"/>
            </a:lnSpc>
            <a:spcBef>
              <a:spcPct val="0"/>
            </a:spcBef>
            <a:spcAft>
              <a:spcPts val="900"/>
            </a:spcAft>
            <a:buFont typeface="Wingdings" panose="05000000000000000000" pitchFamily="2" charset="2"/>
            <a:buChar char="ü"/>
          </a:pPr>
          <a:r>
            <a:rPr lang="en-US" sz="1100" i="1" kern="1200" dirty="0">
              <a:latin typeface="Trebuchet MS" panose="020B0603020202020204" pitchFamily="34" charset="0"/>
            </a:rPr>
            <a:t>Deliver training to Borrowers (Face-to-Face). </a:t>
          </a:r>
        </a:p>
      </dsp:txBody>
      <dsp:txXfrm>
        <a:off x="6352544" y="694455"/>
        <a:ext cx="1867359" cy="2875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5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157" y="5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r"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688068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b" anchorCtr="0" compatLnSpc="1">
            <a:prstTxWarp prst="textNoShape">
              <a:avLst/>
            </a:prstTxWarp>
          </a:bodyPr>
          <a:lstStyle>
            <a:lvl1pPr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157" y="8688068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b" anchorCtr="0" compatLnSpc="1">
            <a:prstTxWarp prst="textNoShape">
              <a:avLst/>
            </a:prstTxWarp>
          </a:bodyPr>
          <a:lstStyle>
            <a:lvl1pPr algn="r"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fld id="{A0D669B1-7CF6-49E5-B4CD-C852744A0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6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5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157" y="5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r"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3" y="4344033"/>
            <a:ext cx="5120120" cy="41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688068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b" anchorCtr="0" compatLnSpc="1">
            <a:prstTxWarp prst="textNoShape">
              <a:avLst/>
            </a:prstTxWarp>
          </a:bodyPr>
          <a:lstStyle>
            <a:lvl1pPr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157" y="8688068"/>
            <a:ext cx="3025089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b" anchorCtr="0" compatLnSpc="1">
            <a:prstTxWarp prst="textNoShape">
              <a:avLst/>
            </a:prstTxWarp>
          </a:bodyPr>
          <a:lstStyle>
            <a:lvl1pPr algn="r" defTabSz="911877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fld id="{E2288943-A205-46C6-A29B-D5A4E37BC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5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033" indent="-272320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281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4994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707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418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132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7844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556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A6725543-9165-43E7-9EDC-F9736213CDF6}" type="slidenum">
              <a:rPr lang="en-US" altLang="en-US" sz="1100"/>
              <a:pPr/>
              <a:t>0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1417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9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033" indent="-272320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281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4994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707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418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132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7844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556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8DC7BD2-3DE0-4E7D-91F5-94351218559B}" type="slidenum">
              <a:rPr lang="en-US" altLang="en-US" sz="1100"/>
              <a:pPr/>
              <a:t>11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0774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033" indent="-272320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281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4994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707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418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132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7844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556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8DC7BD2-3DE0-4E7D-91F5-94351218559B}" type="slidenum">
              <a:rPr lang="en-US" altLang="en-US" sz="1100"/>
              <a:pPr/>
              <a:t>12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542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033" indent="-272320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281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4994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707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418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132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7844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556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8DC7BD2-3DE0-4E7D-91F5-94351218559B}" type="slidenum">
              <a:rPr lang="en-US" altLang="en-US" sz="1100"/>
              <a:pPr/>
              <a:t>13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52763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033" indent="-272320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281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4994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707" indent="-21785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418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132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7844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556" indent="-21785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8DC7BD2-3DE0-4E7D-91F5-94351218559B}" type="slidenum">
              <a:rPr lang="en-US" altLang="en-US" sz="1100"/>
              <a:pPr/>
              <a:t>14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8139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Provided by Sivaram Krishnamoorthy.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64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6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96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3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26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1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11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1A62-C165-4BCE-B421-ECAC371E7BC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11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53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0C2CE22B-9988-4955-8956-962EFF080CC4}" type="slidenum">
              <a:rPr lang="en-US" altLang="en-US" sz="1100"/>
              <a:pPr/>
              <a:t>26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51570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52463"/>
            <a:ext cx="4356100" cy="3267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0103" indent="-269271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77081" indent="-21541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07914" indent="-21541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38746" indent="-215417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69578" indent="-21541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00412" indent="-21541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31243" indent="-21541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662077" indent="-215417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8DC7BD2-3DE0-4E7D-91F5-94351218559B}" type="slidenum">
              <a:rPr lang="en-US" altLang="en-US" sz="1100"/>
              <a:pPr/>
              <a:t>28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552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3E5663C-74F4-4149-B901-3CAB6E5D29C4}" type="slidenum">
              <a:rPr lang="en-US" altLang="en-US" sz="1100"/>
              <a:pPr/>
              <a:t>2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5759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3E5663C-74F4-4149-B901-3CAB6E5D29C4}" type="slidenum">
              <a:rPr lang="en-US" altLang="en-US" sz="1100"/>
              <a:pPr/>
              <a:t>3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3739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88943-A205-46C6-A29B-D5A4E37BC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5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9F6A5DE-FE98-48A9-ADA4-7AF3FA61EB69}" type="slidenum">
              <a:rPr lang="en-US" altLang="en-US" sz="1100"/>
              <a:pPr/>
              <a:t>6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5293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9F6A5DE-FE98-48A9-ADA4-7AF3FA61EB69}" type="slidenum">
              <a:rPr lang="en-US" altLang="en-US" sz="1100"/>
              <a:pPr/>
              <a:t>7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617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2B3DA0EE-640E-491E-BCA2-B881EE5D4216}" type="slidenum">
              <a:rPr lang="en-US" altLang="en-US" sz="1100"/>
              <a:pPr/>
              <a:t>8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3184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1888" y="663575"/>
            <a:ext cx="4427537" cy="3321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08106" indent="-272348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089393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525151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1960908" indent="-217879"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2B3DA0EE-640E-491E-BCA2-B881EE5D4216}" type="slidenum">
              <a:rPr lang="en-US" altLang="en-US" sz="1100"/>
              <a:pPr/>
              <a:t>9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6905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" y="4581911"/>
            <a:ext cx="5628324" cy="993381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 dirty="0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71241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4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7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0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0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</p:spTree>
    <p:extLst>
      <p:ext uri="{BB962C8B-B14F-4D97-AF65-F5344CB8AC3E}">
        <p14:creationId xmlns:p14="http://schemas.microsoft.com/office/powerpoint/2010/main" val="378045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</p:spTree>
    <p:extLst>
      <p:ext uri="{BB962C8B-B14F-4D97-AF65-F5344CB8AC3E}">
        <p14:creationId xmlns:p14="http://schemas.microsoft.com/office/powerpoint/2010/main" val="129361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01625"/>
            <a:ext cx="8461375" cy="612775"/>
          </a:xfrm>
        </p:spPr>
        <p:txBody>
          <a:bodyPr anchor="ctr"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Sector: [Sector]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89" y="1697039"/>
            <a:ext cx="5053011" cy="2249487"/>
          </a:xfrm>
        </p:spPr>
        <p:txBody>
          <a:bodyPr/>
          <a:lstStyle>
            <a:lvl1pPr>
              <a:defRPr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Client Needs: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861D751-08EE-473B-A8ED-BF8B10CA3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189" y="3990976"/>
            <a:ext cx="4121149" cy="2336799"/>
          </a:xfrm>
        </p:spPr>
        <p:txBody>
          <a:bodyPr/>
          <a:lstStyle>
            <a:lvl1pPr>
              <a:defRPr lang="en-US" b="1" baseline="0" dirty="0" smtClean="0">
                <a:solidFill>
                  <a:schemeClr val="bg2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lvl="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</a:pPr>
            <a:r>
              <a:rPr lang="en-US" dirty="0"/>
              <a:t>IFC Advisory Services: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62600" y="1697039"/>
            <a:ext cx="3255963" cy="221428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Company Logo here: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8200" y="3987801"/>
            <a:ext cx="4191000" cy="2336799"/>
          </a:xfrm>
        </p:spPr>
        <p:txBody>
          <a:bodyPr/>
          <a:lstStyle>
            <a:lvl1pPr>
              <a:defRPr lang="en-US" b="1" baseline="0" dirty="0" smtClean="0">
                <a:solidFill>
                  <a:schemeClr val="bg2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lvl="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</a:pPr>
            <a:r>
              <a:rPr lang="en-US" dirty="0"/>
              <a:t>Key Results: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>
          <a:xfrm>
            <a:off x="335280" y="990875"/>
            <a:ext cx="8483283" cy="706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68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944825" y="4663925"/>
            <a:ext cx="282117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25439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5903" y="4657243"/>
            <a:ext cx="1700878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63297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0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3"/>
            <a:ext cx="2811462" cy="306387"/>
          </a:xfrm>
          <a:prstGeom prst="rect">
            <a:avLst/>
          </a:prstGeo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7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Information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274217" y="6363035"/>
            <a:ext cx="552283" cy="35844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938D076B-835E-4F34-AD29-B36B6034BCE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4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05FC-0275-48FF-BB87-0E231342AD8D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B287-53C2-41F0-9AA3-513829BCA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286247" y="4571932"/>
            <a:ext cx="5628324" cy="1013340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 algn="r">
              <a:defRPr/>
            </a:pPr>
            <a:r>
              <a:rPr lang="en-US" dirty="0"/>
              <a:t>Footer Information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" y="4581911"/>
            <a:ext cx="5628324" cy="9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6392" y="6356350"/>
            <a:ext cx="552450" cy="358775"/>
          </a:xfrm>
          <a:prstGeom prst="rect">
            <a:avLst/>
          </a:prstGeom>
        </p:spPr>
        <p:txBody>
          <a:bodyPr/>
          <a:lstStyle/>
          <a:p>
            <a:fld id="{E3ABC50A-D228-4670-9EF2-26E094F0B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Blank, Slide Title, Emphasis Text Here or image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0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37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3599656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4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99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46364"/>
            <a:ext cx="3145592" cy="5784272"/>
          </a:xfrm>
        </p:spPr>
        <p:txBody>
          <a:bodyPr anchor="ctr">
            <a:normAutofit/>
          </a:bodyPr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or important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Bullets are not suggested for this slide style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Content may be text, photo, smart art, movie, charts or tables.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0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2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lipArt Placeholder 9"/>
          <p:cNvSpPr>
            <a:spLocks noGrp="1"/>
          </p:cNvSpPr>
          <p:nvPr>
            <p:ph type="clipArt" sz="quarter" idx="49" hasCustomPrompt="1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 hasCustomPrompt="1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 hasCustomPrompt="1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 hasCustomPrompt="1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 hasCustomPrompt="1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Tombstone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603491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2321508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 hasCustomPrompt="1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 hasCustomPrompt="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101439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 hasCustomPrompt="1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5863108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7636461" y="3775118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 hasCustomPrompt="1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 hasCustomPrompt="1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 hasCustomPrompt="1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 hasCustomPrompt="1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 hasCustomPrompt="1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 hasCustomPrompt="1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 hasCustomPrompt="1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 hasCustomPrompt="1"/>
          </p:nvPr>
        </p:nvSpPr>
        <p:spPr>
          <a:xfrm>
            <a:off x="610748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 hasCustomPrompt="1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 hasCustomPrompt="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 hasCustomPrompt="1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 hasCustomPrompt="1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 hasCustomPrompt="1"/>
          </p:nvPr>
        </p:nvSpPr>
        <p:spPr>
          <a:xfrm>
            <a:off x="2328765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 hasCustomPrompt="1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 hasCustomPrompt="1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 hasCustomPrompt="1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 hasCustomPrompt="1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 hasCustomPrompt="1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 hasCustomPrompt="1"/>
          </p:nvPr>
        </p:nvSpPr>
        <p:spPr>
          <a:xfrm>
            <a:off x="4108696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 hasCustomPrompt="1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 hasCustomPrompt="1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 hasCustomPrompt="1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 hasCustomPrompt="1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 hasCustomPrompt="1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 hasCustomPrompt="1"/>
          </p:nvPr>
        </p:nvSpPr>
        <p:spPr>
          <a:xfrm>
            <a:off x="5870365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 hasCustomPrompt="1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 hasCustomPrompt="1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 hasCustomPrompt="1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 hasCustomPrompt="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 hasCustomPrompt="1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 hasCustomPrompt="1"/>
          </p:nvPr>
        </p:nvSpPr>
        <p:spPr>
          <a:xfrm>
            <a:off x="7643718" y="1423804"/>
            <a:ext cx="933450" cy="22458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 hasCustomPrompt="1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 hasCustomPrompt="1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 hasCustomPrompt="1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 hasCustomPrompt="1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Area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 hasCustomPrompt="1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38759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9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TWO LINES 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34" y="1025408"/>
            <a:ext cx="8435473" cy="51740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Graphic, Image, Smart Art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0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307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1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Single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35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Two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53315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Three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94391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5"/>
            <a:ext cx="8410104" cy="708526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Four  Chart Slide Title up to Two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152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00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Contact Slide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30968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2829407"/>
            <a:ext cx="9144000" cy="1762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2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4292930"/>
            <a:ext cx="9144000" cy="1762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6843890" y="6342701"/>
            <a:ext cx="1773388" cy="351870"/>
            <a:chOff x="490511" y="4563533"/>
            <a:chExt cx="5191655" cy="1030111"/>
          </a:xfrm>
        </p:grpSpPr>
        <p:pic>
          <p:nvPicPr>
            <p:cNvPr id="73" name="Picture 72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/>
          </p:blipFill>
          <p:spPr>
            <a:xfrm>
              <a:off x="1524000" y="4571932"/>
              <a:ext cx="4158166" cy="1013340"/>
            </a:xfrm>
            <a:prstGeom prst="rect">
              <a:avLst/>
            </a:prstGeom>
          </p:spPr>
        </p:pic>
        <p:pic>
          <p:nvPicPr>
            <p:cNvPr id="74" name="Picture 73" descr="NEW-WHITE-GRADIENT-GLOBES.pn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/>
          </p:blipFill>
          <p:spPr>
            <a:xfrm>
              <a:off x="490511" y="4563533"/>
              <a:ext cx="1079501" cy="103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427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bg>
      <p:bgPr>
        <a:solidFill>
          <a:srgbClr val="033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0" y="4292930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6843890" y="6342701"/>
            <a:ext cx="1773388" cy="351870"/>
            <a:chOff x="490511" y="4563533"/>
            <a:chExt cx="5191655" cy="1030111"/>
          </a:xfrm>
        </p:grpSpPr>
        <p:pic>
          <p:nvPicPr>
            <p:cNvPr id="73" name="Picture 72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/>
          </p:blipFill>
          <p:spPr>
            <a:xfrm>
              <a:off x="1524000" y="4571932"/>
              <a:ext cx="4158166" cy="1013340"/>
            </a:xfrm>
            <a:prstGeom prst="rect">
              <a:avLst/>
            </a:prstGeom>
          </p:spPr>
        </p:pic>
        <p:pic>
          <p:nvPicPr>
            <p:cNvPr id="74" name="Picture 73" descr="NEW-WHITE-GRADIENT-GLOBES.pn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/>
          </p:blipFill>
          <p:spPr>
            <a:xfrm>
              <a:off x="490511" y="4563533"/>
              <a:ext cx="1079501" cy="103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626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2032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2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2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474" y="6356350"/>
            <a:ext cx="5601368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r>
              <a:rPr lang="en-US" dirty="0"/>
              <a:t>Footer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463" y="63296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20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/>
              <a:t>Footer Information</a:t>
            </a:r>
          </a:p>
        </p:txBody>
      </p:sp>
      <p:pic>
        <p:nvPicPr>
          <p:cNvPr id="205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CACA-2974-4769-881F-2659BD767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1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  <p:sldLayoutId id="214748526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4243" y="6323013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73" r:id="rId2"/>
    <p:sldLayoutId id="2147485274" r:id="rId3"/>
    <p:sldLayoutId id="2147485275" r:id="rId4"/>
    <p:sldLayoutId id="2147485276" r:id="rId5"/>
    <p:sldLayoutId id="2147485277" r:id="rId6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63486" y="6347253"/>
            <a:ext cx="1963468" cy="353508"/>
          </a:xfrm>
          <a:prstGeom prst="rect">
            <a:avLst/>
          </a:prstGeom>
        </p:spPr>
      </p:pic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rgbClr val="021F43"/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43" r:id="rId3"/>
    <p:sldLayoutId id="2147485244" r:id="rId4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45" r:id="rId2"/>
    <p:sldLayoutId id="2147485246" r:id="rId3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0" i="0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/>
          <a:stretch/>
        </p:blipFill>
        <p:spPr>
          <a:xfrm>
            <a:off x="6853961" y="6347253"/>
            <a:ext cx="1963468" cy="3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enknowledge.worldbank.org/bitstream/handle/10986/16095/32824_ebook.pdf?sequence=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6" y="4482001"/>
            <a:ext cx="3657600" cy="2375999"/>
          </a:xfrm>
          <a:prstGeom prst="rect">
            <a:avLst/>
          </a:prstGeom>
        </p:spPr>
      </p:pic>
      <p:pic>
        <p:nvPicPr>
          <p:cNvPr id="26626" name="Picture Placeholder 10" descr="WB-WBG-vertical-RGB.png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359009" y="4500563"/>
            <a:ext cx="2312988" cy="2271712"/>
          </a:xfrm>
        </p:spPr>
      </p:pic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877825" y="1114538"/>
            <a:ext cx="7327392" cy="2339102"/>
          </a:xfrm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Trebuchet MS" panose="020B0603020202020204" pitchFamily="34" charset="0"/>
              </a:rPr>
              <a:t>Environmental and Social Framework</a:t>
            </a:r>
            <a:br>
              <a:rPr lang="en-US" sz="3200" dirty="0">
                <a:latin typeface="Trebuchet MS" panose="020B0603020202020204" pitchFamily="34" charset="0"/>
              </a:rPr>
            </a:br>
            <a:br>
              <a:rPr lang="en-US" sz="3200" dirty="0">
                <a:latin typeface="Trebuchet MS" panose="020B0603020202020204" pitchFamily="34" charset="0"/>
              </a:rPr>
            </a:br>
            <a:r>
              <a:rPr lang="en-US" sz="2800" cap="small" dirty="0">
                <a:latin typeface="Trebuchet MS" panose="020B0603020202020204" pitchFamily="34" charset="0"/>
              </a:rPr>
              <a:t>Protecting People and the Environment in Investment Projects</a:t>
            </a:r>
          </a:p>
        </p:txBody>
      </p:sp>
    </p:spTree>
    <p:extLst>
      <p:ext uri="{BB962C8B-B14F-4D97-AF65-F5344CB8AC3E}">
        <p14:creationId xmlns:p14="http://schemas.microsoft.com/office/powerpoint/2010/main" val="37590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42" y="4881420"/>
            <a:ext cx="3122058" cy="207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31648"/>
            <a:ext cx="8461375" cy="5014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cap="small" dirty="0">
                <a:latin typeface="Trebuchet MS" panose="020B0603020202020204" pitchFamily="34" charset="0"/>
              </a:rPr>
              <a:t>Why is this a Step Forward?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6934" y="1346356"/>
            <a:ext cx="8446955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  <a:cs typeface="Arial" panose="020B0604020202020204" pitchFamily="34" charset="0"/>
              </a:rPr>
              <a:t>Harmonization</a:t>
            </a:r>
          </a:p>
          <a:p>
            <a:pPr marL="285750" lvl="0" indent="-28575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2345"/>
                </a:solidFill>
                <a:cs typeface="Arial" panose="020B0604020202020204" pitchFamily="34" charset="0"/>
              </a:rPr>
              <a:t>Greater </a:t>
            </a:r>
            <a:r>
              <a:rPr lang="en-US" sz="2000" b="0" u="sng" dirty="0">
                <a:solidFill>
                  <a:srgbClr val="139AF0"/>
                </a:solidFill>
                <a:cs typeface="Arial" panose="020B0604020202020204" pitchFamily="34" charset="0"/>
              </a:rPr>
              <a:t>convergence</a:t>
            </a:r>
            <a:r>
              <a:rPr lang="en-US" sz="2000" b="0" dirty="0">
                <a:solidFill>
                  <a:srgbClr val="002345"/>
                </a:solidFill>
                <a:cs typeface="Arial" panose="020B0604020202020204" pitchFamily="34" charset="0"/>
              </a:rPr>
              <a:t> with requirements of other development partners   </a:t>
            </a:r>
          </a:p>
          <a:p>
            <a:pPr marL="285750" lvl="0" indent="-28575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2345"/>
                </a:solidFill>
                <a:cs typeface="Arial" panose="020B0604020202020204" pitchFamily="34" charset="0"/>
              </a:rPr>
              <a:t>World Bank can </a:t>
            </a:r>
            <a:r>
              <a:rPr lang="en-US" sz="2000" b="0" dirty="0"/>
              <a:t>agree on a “</a:t>
            </a:r>
            <a:r>
              <a:rPr lang="en-US" sz="2000" b="0" u="sng" dirty="0">
                <a:solidFill>
                  <a:srgbClr val="139AF0"/>
                </a:solidFill>
              </a:rPr>
              <a:t>Common Approach</a:t>
            </a:r>
            <a:r>
              <a:rPr lang="en-US" sz="2000" b="0" dirty="0"/>
              <a:t>” for co-financing, on a project-by-project basis, including for Financial Intermediaries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</a:pPr>
            <a:endParaRPr lang="en-US" altLang="en-US" sz="2000" b="0" dirty="0">
              <a:solidFill>
                <a:srgbClr val="002345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bg2"/>
                </a:solidFill>
                <a:cs typeface="Arial" panose="020B0604020202020204" pitchFamily="34" charset="0"/>
              </a:rPr>
              <a:t>Documentation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Carrying out and disclosing some aspects of environmental and social assessment documents after Board approval possible in some cases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000" b="0" dirty="0">
                <a:cs typeface="Arial" panose="020B0604020202020204" pitchFamily="34" charset="0"/>
              </a:rPr>
              <a:t>Environmental and Social Commitment Plan (ESCP) as “one-stop-shop” for environmental and social risk documentation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b="0" dirty="0">
                <a:cs typeface="Arial" panose="020B0604020202020204" pitchFamily="34" charset="0"/>
              </a:rPr>
              <a:t>Environmental and Social Review Summary (ESRS) 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b="0" dirty="0">
                <a:cs typeface="Arial" panose="020B0604020202020204" pitchFamily="34" charset="0"/>
              </a:rPr>
              <a:t>Stakeholder Engagement Plan (SEP) </a:t>
            </a:r>
            <a:endParaRPr lang="en-US" altLang="en-US" sz="2000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9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37" y="3082712"/>
            <a:ext cx="4988764" cy="3342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8288" y="0"/>
            <a:ext cx="5090082" cy="48768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b="1" cap="none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34" y="1109250"/>
            <a:ext cx="7290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dirty="0">
                <a:solidFill>
                  <a:schemeClr val="bg2"/>
                </a:solidFill>
              </a:rPr>
              <a:t>Architecture and Content</a:t>
            </a:r>
          </a:p>
        </p:txBody>
      </p:sp>
    </p:spTree>
    <p:extLst>
      <p:ext uri="{BB962C8B-B14F-4D97-AF65-F5344CB8AC3E}">
        <p14:creationId xmlns:p14="http://schemas.microsoft.com/office/powerpoint/2010/main" val="211841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16547" y="1630478"/>
            <a:ext cx="8445084" cy="4654162"/>
            <a:chOff x="1264719" y="828497"/>
            <a:chExt cx="9928001" cy="5388085"/>
          </a:xfrm>
        </p:grpSpPr>
        <p:sp>
          <p:nvSpPr>
            <p:cNvPr id="26" name="Rectangle 25"/>
            <p:cNvSpPr/>
            <p:nvPr/>
          </p:nvSpPr>
          <p:spPr>
            <a:xfrm>
              <a:off x="4452912" y="4722431"/>
              <a:ext cx="1781497" cy="505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Assessment </a:t>
              </a:r>
              <a:b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</a:br>
              <a: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 and implementation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43661" y="2372247"/>
              <a:ext cx="1262849" cy="505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Review and</a:t>
              </a:r>
              <a:r>
                <a:rPr lang="en-US" sz="1400" b="1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due</a:t>
              </a:r>
              <a:r>
                <a:rPr lang="en-US" sz="1400" b="1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diligence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66876" y="3064191"/>
              <a:ext cx="1701389" cy="13539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Legal Agreement; E&amp;S Commitment Plan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42451" y="1761163"/>
              <a:ext cx="2604190" cy="5814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  <a:t>World Bank </a:t>
              </a:r>
              <a:b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  <a:t>Responsibilities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91325" y="1738281"/>
              <a:ext cx="3048488" cy="5814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  <a:t>Borrower </a:t>
              </a:r>
              <a:b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prstClr val="white">
                      <a:lumMod val="50000"/>
                    </a:prstClr>
                  </a:solidFill>
                  <a:cs typeface="Times New Roman" panose="02020603050405020304" pitchFamily="18" charset="0"/>
                </a:rPr>
                <a:t>Responsibilities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36119" y="5189045"/>
              <a:ext cx="2454253" cy="1027537"/>
            </a:xfrm>
            <a:prstGeom prst="rect">
              <a:avLst/>
            </a:prstGeom>
            <a:solidFill>
              <a:srgbClr val="FDFB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Times New Roman" panose="02020603050405020304" pitchFamily="18" charset="0"/>
                </a:rPr>
                <a:t>Implementation Guidance, Information Management Systems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3978" y="5189045"/>
              <a:ext cx="2403904" cy="1027537"/>
            </a:xfrm>
            <a:prstGeom prst="rect">
              <a:avLst/>
            </a:prstGeom>
            <a:solidFill>
              <a:srgbClr val="FDFB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Times New Roman" panose="02020603050405020304" pitchFamily="18" charset="0"/>
                </a:rPr>
                <a:t>Guidance, Case Studies, Tools, etc.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36119" y="828497"/>
              <a:ext cx="7347880" cy="664475"/>
            </a:xfrm>
            <a:prstGeom prst="rect">
              <a:avLst/>
            </a:prstGeom>
            <a:solidFill>
              <a:srgbClr val="FCFA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b="1" dirty="0">
                  <a:solidFill>
                    <a:srgbClr val="323232">
                      <a:lumMod val="90000"/>
                      <a:lumOff val="10000"/>
                    </a:srgbClr>
                  </a:solidFill>
                  <a:cs typeface="Times New Roman" panose="02020603050405020304" pitchFamily="18" charset="0"/>
                </a:rPr>
                <a:t>A Vision for Sustainable Development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-817708" y="3772332"/>
              <a:ext cx="4526676" cy="3618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PROJECT LEVEL</a:t>
              </a:r>
            </a:p>
          </p:txBody>
        </p:sp>
        <p:sp>
          <p:nvSpPr>
            <p:cNvPr id="35" name="Curved Down Arrow 34"/>
            <p:cNvSpPr/>
            <p:nvPr/>
          </p:nvSpPr>
          <p:spPr>
            <a:xfrm>
              <a:off x="3948763" y="1910763"/>
              <a:ext cx="1394898" cy="1085000"/>
            </a:xfrm>
            <a:prstGeom prst="curvedDownArrow">
              <a:avLst>
                <a:gd name="adj1" fmla="val 25000"/>
                <a:gd name="adj2" fmla="val 43165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36119" y="3405365"/>
              <a:ext cx="2454253" cy="6531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Environmental and Social Procedure</a:t>
              </a:r>
            </a:p>
          </p:txBody>
        </p:sp>
        <p:sp>
          <p:nvSpPr>
            <p:cNvPr id="37" name="Curved Down Arrow 36"/>
            <p:cNvSpPr/>
            <p:nvPr/>
          </p:nvSpPr>
          <p:spPr>
            <a:xfrm rot="10800000">
              <a:off x="5975689" y="4362321"/>
              <a:ext cx="1200866" cy="80951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37262" y="3105215"/>
              <a:ext cx="1555458" cy="35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endParaRPr lang="en-US" sz="1400" b="1" dirty="0">
                <a:solidFill>
                  <a:prstClr val="white">
                    <a:lumMod val="50000"/>
                  </a:prst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38396" y="5378173"/>
              <a:ext cx="1399040" cy="35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endParaRPr lang="en-US" sz="1400" b="1" dirty="0">
                <a:solidFill>
                  <a:prstClr val="white">
                    <a:lumMod val="50000"/>
                  </a:prst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36119" y="2413330"/>
              <a:ext cx="2454253" cy="6531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Environmental and Social Policy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83978" y="2413330"/>
              <a:ext cx="2394556" cy="17207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Environmental and Social Standards </a:t>
              </a:r>
            </a:p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1 - 10</a:t>
              </a:r>
            </a:p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algn="ctr" defTabSz="342900"/>
              <a:endParaRPr 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36119" y="4274809"/>
              <a:ext cx="2454253" cy="6531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Directive for Bank Staff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3978" y="4227683"/>
              <a:ext cx="2394554" cy="7474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Environmental, Health, and Safety Guidelines (EHSG)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56934" y="231648"/>
            <a:ext cx="8461375" cy="5014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cap="small" dirty="0">
                <a:latin typeface="Trebuchet MS" panose="020B0603020202020204" pitchFamily="34" charset="0"/>
              </a:rPr>
              <a:t>How is the ESF Structured?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11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6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11" y="2475823"/>
            <a:ext cx="2562489" cy="23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806" y="1481077"/>
            <a:ext cx="84872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Sets out the </a:t>
            </a:r>
            <a:r>
              <a:rPr lang="en-US" sz="2000" b="0" u="sng" dirty="0">
                <a:solidFill>
                  <a:schemeClr val="bg2"/>
                </a:solidFill>
              </a:rPr>
              <a:t>mandatory requirements for the World Bank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/>
              <a:t>in relation to its investment project finance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0" u="sng" dirty="0">
                <a:solidFill>
                  <a:schemeClr val="bg2"/>
                </a:solidFill>
              </a:rPr>
              <a:t>Specifies requirements </a:t>
            </a:r>
            <a:r>
              <a:rPr lang="en-US" sz="2000" b="0" dirty="0"/>
              <a:t>regarding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Due diligence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Support to Borrowers with regard to stakeholder </a:t>
            </a:r>
            <a:br>
              <a:rPr lang="en-US" sz="2000" b="0" dirty="0"/>
            </a:br>
            <a:r>
              <a:rPr lang="en-US" sz="2000" b="0" dirty="0"/>
              <a:t>engagement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Assist Borrowers in selecting methods and tools to </a:t>
            </a:r>
            <a:br>
              <a:rPr lang="en-US" sz="2000" b="0" dirty="0"/>
            </a:br>
            <a:r>
              <a:rPr lang="en-US" sz="2000" b="0" dirty="0"/>
              <a:t>assess and manage environmental and social risk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Conditions under which the World Bank agrees to </a:t>
            </a:r>
            <a:br>
              <a:rPr lang="en-US" sz="2000" b="0" dirty="0"/>
            </a:br>
            <a:r>
              <a:rPr lang="en-US" sz="2000" b="0" dirty="0"/>
              <a:t>provide support to a project</a:t>
            </a: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b="0" dirty="0"/>
              <a:t>Monitoring of environmental and social performance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0" u="sng" dirty="0">
                <a:solidFill>
                  <a:schemeClr val="bg2"/>
                </a:solidFill>
              </a:rPr>
              <a:t>Defines environmental and social risks </a:t>
            </a:r>
            <a:r>
              <a:rPr lang="en-US" sz="2000" b="0" dirty="0"/>
              <a:t>to take into account in Bank’s due diligence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6934" y="231648"/>
            <a:ext cx="8461375" cy="5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800" b="1" kern="0" cap="small" dirty="0">
                <a:latin typeface="Trebuchet MS" panose="020B0603020202020204" pitchFamily="34" charset="0"/>
              </a:rPr>
              <a:t>What is the Environmental &amp; Social Policy?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82" y="2869354"/>
            <a:ext cx="3494870" cy="3494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806" y="1481077"/>
            <a:ext cx="864747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Establishes </a:t>
            </a:r>
            <a:r>
              <a:rPr lang="en-US" sz="2000" b="0" u="sng" dirty="0">
                <a:solidFill>
                  <a:schemeClr val="bg2"/>
                </a:solidFill>
              </a:rPr>
              <a:t>directions for Bank staff </a:t>
            </a:r>
            <a:r>
              <a:rPr lang="en-US" sz="2000" b="0" dirty="0"/>
              <a:t>regarding due diligence relating to assessment and management of risks and impacts on individuals or groups who may be disadvantaged or vulnerable because of their particular circumstances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Lists </a:t>
            </a:r>
            <a:r>
              <a:rPr lang="en-US" sz="2000" b="0" u="sng" dirty="0">
                <a:solidFill>
                  <a:schemeClr val="bg2"/>
                </a:solidFill>
              </a:rPr>
              <a:t>examples of circumstances </a:t>
            </a:r>
            <a:r>
              <a:rPr lang="en-US" sz="2000" b="0" dirty="0"/>
              <a:t>that may make </a:t>
            </a:r>
            <a:br>
              <a:rPr lang="en-US" sz="2000" b="0" dirty="0"/>
            </a:br>
            <a:r>
              <a:rPr lang="en-US" sz="2000" b="0" dirty="0"/>
              <a:t>people more likely to be adversely affected by </a:t>
            </a:r>
            <a:br>
              <a:rPr lang="en-US" sz="2000" b="0" dirty="0"/>
            </a:br>
            <a:r>
              <a:rPr lang="en-US" sz="2000" b="0" dirty="0"/>
              <a:t>project impacts and may limit their ability to </a:t>
            </a:r>
            <a:br>
              <a:rPr lang="en-US" sz="2000" b="0" dirty="0"/>
            </a:br>
            <a:r>
              <a:rPr lang="en-US" sz="2000" b="0" dirty="0"/>
              <a:t>take advantage of a project’s benefits</a:t>
            </a:r>
          </a:p>
          <a:p>
            <a:pPr>
              <a:spcAft>
                <a:spcPts val="600"/>
              </a:spcAft>
            </a:pPr>
            <a:endParaRPr lang="en-US" sz="2000" b="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8854" y="256032"/>
            <a:ext cx="8461375" cy="6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600" b="1" kern="0" cap="small" dirty="0">
                <a:latin typeface="Trebuchet MS" panose="020B0603020202020204" pitchFamily="34" charset="0"/>
              </a:rPr>
              <a:t>What is the World Bank Directive on </a:t>
            </a:r>
          </a:p>
          <a:p>
            <a:pPr algn="ctr">
              <a:defRPr/>
            </a:pPr>
            <a:r>
              <a:rPr lang="en-US" sz="2600" b="1" kern="0" cap="small" dirty="0">
                <a:latin typeface="Trebuchet MS" panose="020B0603020202020204" pitchFamily="34" charset="0"/>
              </a:rPr>
              <a:t>Disadvantaged or Vulnerable Individuals or Groups?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13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4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39" y="4406090"/>
            <a:ext cx="3222975" cy="2447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806" y="1737178"/>
            <a:ext cx="86474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Designed to help Borrowers </a:t>
            </a:r>
            <a:r>
              <a:rPr lang="en-US" sz="2000" b="0" u="sng" dirty="0">
                <a:solidFill>
                  <a:schemeClr val="bg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manage project risks and impacts</a:t>
            </a: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, and </a:t>
            </a:r>
            <a:r>
              <a:rPr lang="en-US" sz="2000" b="0" u="sng" dirty="0">
                <a:solidFill>
                  <a:schemeClr val="bg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improve environmental and social performance</a:t>
            </a: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, consistent with good international practice and national and international obligations</a:t>
            </a:r>
          </a:p>
          <a:p>
            <a:pPr marR="0" lvl="0" algn="just">
              <a:spcBef>
                <a:spcPts val="0"/>
              </a:spcBef>
              <a:spcAft>
                <a:spcPts val="1200"/>
              </a:spcAft>
            </a:pPr>
            <a:endParaRPr lang="en-US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6934" y="231648"/>
            <a:ext cx="8461375" cy="5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800" b="1" kern="0" cap="small" dirty="0">
                <a:latin typeface="Trebuchet MS" panose="020B0603020202020204" pitchFamily="34" charset="0"/>
              </a:rPr>
              <a:t>What are the Environmental &amp; Social Standards?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814" y="377952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Include </a:t>
            </a:r>
            <a:r>
              <a:rPr lang="en-US" sz="2000" b="0" u="sng" dirty="0">
                <a:solidFill>
                  <a:schemeClr val="bg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objectives</a:t>
            </a: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 that define the environmental and social outcomes to be achieved  </a:t>
            </a:r>
            <a:r>
              <a:rPr lang="en-US" sz="2000" b="0" dirty="0">
                <a:solidFill>
                  <a:srgbClr val="139A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506" y="3779520"/>
            <a:ext cx="329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Include </a:t>
            </a:r>
            <a:r>
              <a:rPr lang="en-US" sz="2000" b="0" u="sng" dirty="0">
                <a:solidFill>
                  <a:schemeClr val="bg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requirements</a:t>
            </a:r>
            <a:r>
              <a:rPr lang="en-US" sz="2000" b="0" dirty="0">
                <a:ea typeface="MS PGothic" panose="020B0600070205080204" pitchFamily="34" charset="-128"/>
                <a:cs typeface="Arial" panose="020B0604020202020204" pitchFamily="34" charset="0"/>
              </a:rPr>
              <a:t> that help Borrowers achieve ESS objectives through means appropriate to nature, scale and risks of the project </a:t>
            </a:r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 bwMode="auto">
          <a:xfrm flipH="1">
            <a:off x="2185734" y="2804516"/>
            <a:ext cx="2383808" cy="9750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 bwMode="auto">
          <a:xfrm>
            <a:off x="4569542" y="2816352"/>
            <a:ext cx="2717884" cy="9631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14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2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" y="677465"/>
            <a:ext cx="2895726" cy="260035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070" y="994916"/>
            <a:ext cx="5950346" cy="2796229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Identify, assess, evaluate, and manage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environment and social risks and impacts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Adopt a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mitigation hierarchy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Adopt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differentiated measures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so that adverse impacts do not fall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disproportionately on the disadvantaged or vulnerable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Utilize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national environmental and social institutions, systems, laws, regulations and procedures</a:t>
            </a:r>
            <a:r>
              <a:rPr lang="en-US" sz="1500" b="0" u="sng" dirty="0">
                <a:solidFill>
                  <a:srgbClr val="021F43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where appropriate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improved environmental and social performance, in ways which recognize and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enhance Borrower capacity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16165" y="3828417"/>
            <a:ext cx="8947251" cy="148787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Risk-based, outcomes-focused, tailored, and proportionate approach 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to project risks and impacts, recognition of </a:t>
            </a:r>
            <a:r>
              <a:rPr lang="en-US" sz="1500" b="0" kern="1200" dirty="0">
                <a:solidFill>
                  <a:srgbClr val="139AF0"/>
                </a:solidFill>
                <a:latin typeface="Trebuchet MS" panose="020B0603020202020204" pitchFamily="34" charset="0"/>
              </a:rPr>
              <a:t>practical project challenges</a:t>
            </a: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, including Borrower control and capacity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Clearer provisions on the types of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social and environmental risks and impacts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Clarity on the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definition of the project</a:t>
            </a:r>
            <a:r>
              <a:rPr lang="en-US" sz="1500" b="0" u="sng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and on treatment of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Associated Facilities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Emphasis on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non-discrimination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and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inclusion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Use of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Borrower’s environmental and social framework 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where appropriate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Clear and actionable mitigation, monitoring agreements and other follow-up actions through the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Environmental and Social Commitment Plan (ESCP)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Introduction of a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common approach</a:t>
            </a:r>
            <a:r>
              <a:rPr lang="en-US" sz="1500" b="0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, </a:t>
            </a: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when funding 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with other development partners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Annex on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management of contractors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sz="1600" b="0" kern="1200" dirty="0"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9540"/>
            <a:ext cx="9144000" cy="830997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ESS1: Assessment and Management of </a:t>
            </a:r>
          </a:p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Environmental &amp; Social Risks and Impacts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65" y="3390000"/>
            <a:ext cx="442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3737785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15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8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35" y="479775"/>
            <a:ext cx="3171826" cy="295588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4" y="646565"/>
            <a:ext cx="5786181" cy="1690903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safety and health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at work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the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fair treatment, non-discrimination, and equal opportunity</a:t>
            </a:r>
            <a:r>
              <a:rPr lang="en-US" sz="1500" b="0" u="sng" dirty="0">
                <a:solidFill>
                  <a:srgbClr val="021F43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of project workers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Protect project workers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, with particular emphasis on vulnerable workers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Prevent the use of all forms of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forced labor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and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child labor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Support the principles of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freedom of association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and collective bargaining of project workers in a manner consistent with national law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Provide project workers with accessible means to raise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workplace concerns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354" y="3843941"/>
            <a:ext cx="442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ESS2: Labor &amp; Working Conditions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83" y="4331303"/>
            <a:ext cx="877353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cs typeface="Arial"/>
              </a:rPr>
              <a:t>More specific requirements on occupational health and safety, expanding on the </a:t>
            </a:r>
            <a:r>
              <a:rPr lang="en-US" sz="1500" b="0" u="sng" dirty="0">
                <a:solidFill>
                  <a:schemeClr val="bg2"/>
                </a:solidFill>
                <a:cs typeface="Arial"/>
              </a:rPr>
              <a:t>WBG Environmental, Health and Safety Guidelines (EHSGs)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cs typeface="Arial"/>
              </a:rPr>
              <a:t>Introduction of </a:t>
            </a:r>
            <a:r>
              <a:rPr lang="en-US" sz="1500" b="0" u="sng" dirty="0">
                <a:solidFill>
                  <a:schemeClr val="bg2"/>
                </a:solidFill>
                <a:cs typeface="Arial"/>
              </a:rPr>
              <a:t>labor management procedures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cs typeface="Arial"/>
              </a:rPr>
              <a:t>Emphasis on </a:t>
            </a:r>
            <a:r>
              <a:rPr lang="en-US" sz="1500" b="0" u="sng" dirty="0">
                <a:solidFill>
                  <a:schemeClr val="bg2"/>
                </a:solidFill>
                <a:cs typeface="Arial"/>
              </a:rPr>
              <a:t>non-discrimination</a:t>
            </a:r>
            <a:r>
              <a:rPr lang="en-US" sz="1500" b="0" dirty="0">
                <a:solidFill>
                  <a:schemeClr val="bg2"/>
                </a:solidFill>
                <a:cs typeface="Arial"/>
              </a:rPr>
              <a:t> </a:t>
            </a:r>
            <a:r>
              <a:rPr lang="en-US" sz="1500" b="0" dirty="0">
                <a:solidFill>
                  <a:srgbClr val="021F43"/>
                </a:solidFill>
                <a:cs typeface="Arial"/>
              </a:rPr>
              <a:t>and</a:t>
            </a:r>
            <a:r>
              <a:rPr lang="en-US" sz="1500" b="0" dirty="0">
                <a:solidFill>
                  <a:schemeClr val="bg2"/>
                </a:solidFill>
                <a:cs typeface="Arial"/>
              </a:rPr>
              <a:t> </a:t>
            </a:r>
            <a:r>
              <a:rPr lang="en-US" sz="1500" b="0" u="sng" dirty="0">
                <a:solidFill>
                  <a:schemeClr val="bg2"/>
                </a:solidFill>
                <a:cs typeface="Arial"/>
              </a:rPr>
              <a:t>equal opportunity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cs typeface="Arial"/>
              </a:rPr>
              <a:t>Specific requirements for </a:t>
            </a:r>
            <a:r>
              <a:rPr lang="en-US" sz="1500" b="0" dirty="0">
                <a:cs typeface="Arial"/>
              </a:rPr>
              <a:t>the treatment of</a:t>
            </a:r>
            <a:r>
              <a:rPr lang="en-US" sz="1500" b="0" dirty="0">
                <a:solidFill>
                  <a:schemeClr val="bg2"/>
                </a:solidFill>
                <a:cs typeface="Arial"/>
              </a:rPr>
              <a:t> </a:t>
            </a:r>
            <a:r>
              <a:rPr lang="en-US" sz="1500" b="0" u="sng" dirty="0">
                <a:solidFill>
                  <a:srgbClr val="139AF0"/>
                </a:solidFill>
                <a:cs typeface="Arial"/>
              </a:rPr>
              <a:t>direct</a:t>
            </a:r>
            <a:r>
              <a:rPr lang="en-US" sz="1500" b="0" dirty="0">
                <a:cs typeface="Arial"/>
              </a:rPr>
              <a:t>, </a:t>
            </a:r>
            <a:r>
              <a:rPr lang="en-US" sz="1500" b="0" u="sng" dirty="0">
                <a:solidFill>
                  <a:srgbClr val="139AF0"/>
                </a:solidFill>
                <a:cs typeface="Arial"/>
              </a:rPr>
              <a:t>contracted</a:t>
            </a:r>
            <a:r>
              <a:rPr lang="en-US" sz="1500" b="0" dirty="0">
                <a:cs typeface="Arial"/>
              </a:rPr>
              <a:t>, </a:t>
            </a:r>
            <a:r>
              <a:rPr lang="en-US" sz="1500" b="0" u="sng" dirty="0">
                <a:solidFill>
                  <a:srgbClr val="139AF0"/>
                </a:solidFill>
                <a:cs typeface="Arial"/>
              </a:rPr>
              <a:t>community</a:t>
            </a:r>
            <a:r>
              <a:rPr lang="en-US" sz="1500" b="0" dirty="0">
                <a:cs typeface="Arial"/>
              </a:rPr>
              <a:t>, </a:t>
            </a:r>
            <a:r>
              <a:rPr lang="en-US" sz="1500" b="0" u="sng" dirty="0">
                <a:solidFill>
                  <a:srgbClr val="139AF0"/>
                </a:solidFill>
                <a:cs typeface="Arial"/>
              </a:rPr>
              <a:t>primary supply</a:t>
            </a:r>
            <a:r>
              <a:rPr lang="en-US" sz="1500" b="0" dirty="0">
                <a:cs typeface="Arial"/>
              </a:rPr>
              <a:t>, </a:t>
            </a:r>
            <a:r>
              <a:rPr lang="en-US" sz="1500" b="0" u="sng" dirty="0">
                <a:solidFill>
                  <a:srgbClr val="139AF0"/>
                </a:solidFill>
                <a:cs typeface="Arial"/>
              </a:rPr>
              <a:t>government civil servants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cs typeface="Arial"/>
              </a:rPr>
              <a:t>Recognition of </a:t>
            </a:r>
            <a:r>
              <a:rPr lang="en-US" sz="1500" b="0" u="sng" dirty="0">
                <a:solidFill>
                  <a:schemeClr val="bg2"/>
                </a:solidFill>
                <a:cs typeface="Arial"/>
              </a:rPr>
              <a:t>workers organizations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u="sng" dirty="0">
                <a:solidFill>
                  <a:schemeClr val="bg2"/>
                </a:solidFill>
                <a:cs typeface="Arial"/>
              </a:rPr>
              <a:t>Grievance mechanism </a:t>
            </a:r>
            <a:r>
              <a:rPr lang="en-US" sz="1500" b="0" dirty="0">
                <a:cs typeface="Arial"/>
              </a:rPr>
              <a:t>for all project workers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4213273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16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4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20"/>
            <a:ext cx="3555429" cy="23963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829" y="893106"/>
            <a:ext cx="5283769" cy="1542023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the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sustainable use of resources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, including energy, water, and raw materials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or minimize adverse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impacts on human health and the environment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caused by pollution from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project activities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or minimize </a:t>
            </a:r>
            <a:r>
              <a:rPr lang="en-US" sz="1500" b="0" u="sng" dirty="0">
                <a:latin typeface="Trebuchet MS" panose="020B0603020202020204" pitchFamily="34" charset="0"/>
              </a:rPr>
              <a:t>project-related emissions</a:t>
            </a:r>
            <a:r>
              <a:rPr lang="en-US" sz="1500" b="0" dirty="0"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of short and long-lived climate pollutants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or minimize generation of </a:t>
            </a:r>
            <a:r>
              <a:rPr lang="en-US" sz="1500" b="0" u="sng" dirty="0">
                <a:latin typeface="Trebuchet MS" panose="020B0603020202020204" pitchFamily="34" charset="0"/>
              </a:rPr>
              <a:t>hazardous and non-hazardous waste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Minimize and manage the risks and impacts associated with </a:t>
            </a:r>
            <a:r>
              <a:rPr lang="en-US" sz="1500" b="0" u="sng" dirty="0">
                <a:latin typeface="Trebuchet MS" panose="020B0603020202020204" pitchFamily="34" charset="0"/>
              </a:rPr>
              <a:t>pesticide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165" y="3664768"/>
            <a:ext cx="442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22005"/>
            <a:ext cx="9144000" cy="830997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ESS3: Resource Efficiency and </a:t>
            </a:r>
          </a:p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Pollution Prevention &amp;  Management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83" y="4184953"/>
            <a:ext cx="896611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Implement </a:t>
            </a:r>
            <a:r>
              <a:rPr lang="en-US" sz="1500" b="0" u="sng" dirty="0">
                <a:solidFill>
                  <a:schemeClr val="bg2"/>
                </a:solidFill>
              </a:rPr>
              <a:t>technically and financially feasible measures </a:t>
            </a:r>
            <a:r>
              <a:rPr lang="en-US" sz="1500" b="0" dirty="0">
                <a:solidFill>
                  <a:srgbClr val="021F43"/>
                </a:solidFill>
              </a:rPr>
              <a:t>to improve efficient consumption of energy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Emphasis on </a:t>
            </a:r>
            <a:r>
              <a:rPr lang="en-US" sz="1500" b="0" u="sng" dirty="0">
                <a:solidFill>
                  <a:schemeClr val="bg2"/>
                </a:solidFill>
              </a:rPr>
              <a:t>EHSGs</a:t>
            </a:r>
            <a:r>
              <a:rPr lang="en-US" sz="1500" b="0" dirty="0">
                <a:solidFill>
                  <a:srgbClr val="021F43"/>
                </a:solidFill>
              </a:rPr>
              <a:t> and other </a:t>
            </a:r>
            <a:r>
              <a:rPr lang="en-US" sz="1500" b="0" u="sng" dirty="0">
                <a:solidFill>
                  <a:schemeClr val="bg2"/>
                </a:solidFill>
              </a:rPr>
              <a:t>Good International Industry Practice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Climate pollutants include</a:t>
            </a:r>
            <a:r>
              <a:rPr lang="en-US" sz="1500" b="0" dirty="0">
                <a:solidFill>
                  <a:schemeClr val="bg2"/>
                </a:solidFill>
              </a:rPr>
              <a:t> </a:t>
            </a:r>
            <a:r>
              <a:rPr lang="en-US" sz="1500" b="0" u="sng" dirty="0">
                <a:solidFill>
                  <a:schemeClr val="bg2"/>
                </a:solidFill>
              </a:rPr>
              <a:t>all greenhouse gases and black carbon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Specific requirements where project has </a:t>
            </a:r>
            <a:r>
              <a:rPr lang="en-US" sz="1500" b="0" u="sng" dirty="0">
                <a:solidFill>
                  <a:schemeClr val="bg2"/>
                </a:solidFill>
              </a:rPr>
              <a:t>high water demand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Provisions on </a:t>
            </a:r>
            <a:r>
              <a:rPr lang="en-US" sz="1500" b="0" u="sng" dirty="0">
                <a:solidFill>
                  <a:schemeClr val="bg2"/>
                </a:solidFill>
              </a:rPr>
              <a:t>historical pollution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Requirements on management of </a:t>
            </a:r>
            <a:r>
              <a:rPr lang="en-US" sz="1500" b="0" u="sng" dirty="0">
                <a:solidFill>
                  <a:schemeClr val="bg2"/>
                </a:solidFill>
              </a:rPr>
              <a:t>wastes, chemical and hazardous materials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Requirement to estimate </a:t>
            </a:r>
            <a:r>
              <a:rPr lang="en-US" sz="1500" b="0" u="sng" dirty="0">
                <a:solidFill>
                  <a:schemeClr val="bg2"/>
                </a:solidFill>
              </a:rPr>
              <a:t>gross GHG emissions</a:t>
            </a:r>
            <a:r>
              <a:rPr lang="en-US" sz="1500" b="0" dirty="0"/>
              <a:t>, where technically and financially feasible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21F43"/>
              </a:solidFill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4084384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17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679" y="562739"/>
            <a:ext cx="5378521" cy="1677028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Anticipate or avoid adverse impacts on the </a:t>
            </a:r>
            <a:r>
              <a:rPr lang="en-US" sz="1500" b="0" u="sng" dirty="0">
                <a:latin typeface="Trebuchet MS" panose="020B0603020202020204" pitchFamily="34" charset="0"/>
              </a:rPr>
              <a:t>health and </a:t>
            </a:r>
            <a:br>
              <a:rPr lang="en-US" sz="1500" b="0" u="sng" dirty="0">
                <a:latin typeface="Trebuchet MS" panose="020B0603020202020204" pitchFamily="34" charset="0"/>
              </a:rPr>
            </a:br>
            <a:r>
              <a:rPr lang="en-US" sz="1500" b="0" u="sng" dirty="0">
                <a:latin typeface="Trebuchet MS" panose="020B0603020202020204" pitchFamily="34" charset="0"/>
              </a:rPr>
              <a:t>safety of project-affected communities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 during project </a:t>
            </a:r>
            <a:b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</a:b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life-cycle from routine and non-routine circumstances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quality, safety, and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climate change </a:t>
            </a:r>
            <a:b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</a:b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considerations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 in infrastructure design and </a:t>
            </a:r>
            <a:b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</a:b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construction, including dams  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or minimize community exposure to </a:t>
            </a:r>
            <a:b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</a:br>
            <a:r>
              <a:rPr lang="en-US" sz="1500" b="0" u="sng" dirty="0">
                <a:latin typeface="Trebuchet MS" panose="020B0603020202020204" pitchFamily="34" charset="0"/>
              </a:rPr>
              <a:t>project-related traffic and road safety risks, diseases </a:t>
            </a:r>
            <a:br>
              <a:rPr lang="en-US" sz="1500" b="0" u="sng" dirty="0">
                <a:latin typeface="Trebuchet MS" panose="020B0603020202020204" pitchFamily="34" charset="0"/>
              </a:rPr>
            </a:br>
            <a:r>
              <a:rPr lang="en-US" sz="1500" b="0" u="sng" dirty="0">
                <a:latin typeface="Trebuchet MS" panose="020B0603020202020204" pitchFamily="34" charset="0"/>
              </a:rPr>
              <a:t>and hazardous materials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, and have in place effective </a:t>
            </a:r>
            <a:b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</a:b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measures to address</a:t>
            </a:r>
            <a:r>
              <a:rPr lang="en-US" sz="1500" b="0" dirty="0">
                <a:latin typeface="Trebuchet MS" panose="020B0603020202020204" pitchFamily="34" charset="0"/>
              </a:rPr>
              <a:t> </a:t>
            </a:r>
            <a:r>
              <a:rPr lang="en-US" sz="1500" b="0" u="sng" dirty="0">
                <a:latin typeface="Trebuchet MS" panose="020B0603020202020204" pitchFamily="34" charset="0"/>
              </a:rPr>
              <a:t>emergency events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Ensure that </a:t>
            </a:r>
            <a:r>
              <a:rPr lang="en-US" sz="1500" b="0" u="sng" dirty="0">
                <a:latin typeface="Trebuchet MS" panose="020B0603020202020204" pitchFamily="34" charset="0"/>
              </a:rPr>
              <a:t>safeguarding of personnel and property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is carried out in a manner that avoids or minimizes risks to the project-affected communities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21F43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ESS4: </a:t>
            </a:r>
            <a:r>
              <a:rPr lang="en-US" sz="2400" cap="small" dirty="0">
                <a:solidFill>
                  <a:schemeClr val="bg1"/>
                </a:solidFill>
              </a:rPr>
              <a:t>Community Health &amp; Safety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09" y="3681500"/>
            <a:ext cx="89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19" y="4167973"/>
            <a:ext cx="909896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Increased emphasis on </a:t>
            </a:r>
            <a:r>
              <a:rPr lang="en-US" sz="1500" b="0" u="sng" dirty="0">
                <a:solidFill>
                  <a:schemeClr val="bg2"/>
                </a:solidFill>
              </a:rPr>
              <a:t>community exposure </a:t>
            </a:r>
            <a:r>
              <a:rPr lang="en-US" sz="1500" b="0" dirty="0"/>
              <a:t>to risks and impacts of project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Introduction of concept of </a:t>
            </a:r>
            <a:r>
              <a:rPr lang="en-US" sz="1500" b="0" u="sng" dirty="0">
                <a:solidFill>
                  <a:schemeClr val="bg2"/>
                </a:solidFill>
              </a:rPr>
              <a:t>universal access</a:t>
            </a:r>
            <a:r>
              <a:rPr lang="en-US" sz="1500" b="0" dirty="0">
                <a:solidFill>
                  <a:srgbClr val="021F43"/>
                </a:solidFill>
              </a:rPr>
              <a:t>, where technically and financially feasible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u="sng" dirty="0">
                <a:solidFill>
                  <a:schemeClr val="bg2"/>
                </a:solidFill>
              </a:rPr>
              <a:t>Evaluate and monitor traffic and road safety</a:t>
            </a:r>
            <a:r>
              <a:rPr lang="en-US" sz="1500" b="0" u="sng" dirty="0">
                <a:solidFill>
                  <a:srgbClr val="021F43"/>
                </a:solidFill>
              </a:rPr>
              <a:t> </a:t>
            </a:r>
            <a:r>
              <a:rPr lang="en-US" sz="1500" b="0" dirty="0">
                <a:solidFill>
                  <a:srgbClr val="021F43"/>
                </a:solidFill>
              </a:rPr>
              <a:t>and conduct </a:t>
            </a:r>
            <a:r>
              <a:rPr lang="en-US" sz="1500" b="0" u="sng" dirty="0">
                <a:solidFill>
                  <a:schemeClr val="bg2"/>
                </a:solidFill>
              </a:rPr>
              <a:t>road safety assessments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Identify impacts on </a:t>
            </a:r>
            <a:r>
              <a:rPr lang="en-US" sz="1500" b="0" u="sng" dirty="0">
                <a:solidFill>
                  <a:schemeClr val="bg2"/>
                </a:solidFill>
              </a:rPr>
              <a:t>provisioning and regulating ecosystem services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</a:rPr>
              <a:t>Measures on </a:t>
            </a:r>
            <a:r>
              <a:rPr lang="en-US" sz="1500" b="0" dirty="0">
                <a:solidFill>
                  <a:schemeClr val="bg2"/>
                </a:solidFill>
              </a:rPr>
              <a:t>water-related, communicable and non-communicable diseases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u="sng" dirty="0">
                <a:solidFill>
                  <a:schemeClr val="bg2"/>
                </a:solidFill>
              </a:rPr>
              <a:t>Dam safety requirements </a:t>
            </a:r>
            <a:r>
              <a:rPr lang="en-US" sz="1500" b="0" dirty="0"/>
              <a:t>take into account contextual risk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0" dirty="0"/>
              <a:t>Requirement to assess risks associated with </a:t>
            </a:r>
            <a:r>
              <a:rPr lang="en-US" sz="1500" b="0" u="sng" dirty="0">
                <a:solidFill>
                  <a:schemeClr val="bg2"/>
                </a:solidFill>
              </a:rPr>
              <a:t>security personnel</a:t>
            </a:r>
            <a:r>
              <a:rPr lang="en-US" sz="1500" b="0" dirty="0"/>
              <a:t>, and </a:t>
            </a:r>
            <a:r>
              <a:rPr lang="en-US" sz="1500" b="0" u="sng" dirty="0">
                <a:solidFill>
                  <a:schemeClr val="bg2"/>
                </a:solidFill>
              </a:rPr>
              <a:t>report unlawful and abusive acts</a:t>
            </a:r>
            <a:r>
              <a:rPr lang="en-US" sz="1500" b="0" dirty="0"/>
              <a:t> to relevant authorities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21F43"/>
              </a:solidFill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4109402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738"/>
            <a:ext cx="3308279" cy="24578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18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28288" y="0"/>
            <a:ext cx="5090082" cy="48768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b="1" cap="none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882" y="1204315"/>
            <a:ext cx="8716488" cy="457991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None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285750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285750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1800" b="0" i="0" baseline="0">
                <a:solidFill>
                  <a:schemeClr val="tx2"/>
                </a:solidFill>
                <a:latin typeface="Arial"/>
                <a:cs typeface="Arial"/>
              </a:defRPr>
            </a:lvl3pPr>
            <a:lvl4pPr marL="832104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97864" indent="-2857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 b="0" i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  <a:lvl6pPr marL="50292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“The World Bank Group is committed to </a:t>
            </a:r>
            <a:br>
              <a:rPr lang="en-US" sz="24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supporting countries in reducing poverty and </a:t>
            </a:r>
            <a:br>
              <a:rPr lang="en-US" sz="24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building shared prosperity in a sustainable manner.”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Trebuchet MS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Trebuchet MS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</a:t>
            </a:r>
            <a:r>
              <a:rPr lang="en-US" sz="20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end poverty and promote shared prosperity, </a:t>
            </a:r>
            <a:r>
              <a:rPr lang="en-US" sz="20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aspects</a:t>
            </a:r>
            <a:br>
              <a:rPr lang="en-US" sz="20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social and environmental sustainability must be taken into consideration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Wingdings"/>
              <a:buChar char="à"/>
            </a:pPr>
            <a:endParaRPr lang="en-US" sz="2000" dirty="0">
              <a:solidFill>
                <a:schemeClr val="tx1"/>
              </a:solidFill>
              <a:latin typeface="Trebuchet MS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Protecting the environment and the world’s poorest and most vulnerable people </a:t>
            </a:r>
            <a:r>
              <a:rPr lang="en-US" sz="2000" dirty="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our projects are central to this vision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/>
              <a:buChar char="à"/>
            </a:pPr>
            <a:endParaRPr lang="en-U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</a:rPr>
              <a:t>* </a:t>
            </a:r>
            <a:r>
              <a:rPr lang="en-US" sz="1600" kern="0" dirty="0">
                <a:solidFill>
                  <a:schemeClr val="tx1"/>
                </a:solidFill>
                <a:latin typeface="Trebuchet MS" panose="020B0603020202020204" pitchFamily="34" charset="0"/>
                <a:hlinkClick r:id="rId4"/>
              </a:rPr>
              <a:t>World Bank Group Strategy</a:t>
            </a:r>
            <a:r>
              <a:rPr lang="en-US" sz="1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, October 2013</a:t>
            </a:r>
          </a:p>
        </p:txBody>
      </p:sp>
    </p:spTree>
    <p:extLst>
      <p:ext uri="{BB962C8B-B14F-4D97-AF65-F5344CB8AC3E}">
        <p14:creationId xmlns:p14="http://schemas.microsoft.com/office/powerpoint/2010/main" val="296865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2" y="893385"/>
            <a:ext cx="8966117" cy="1616912"/>
          </a:xfrm>
        </p:spPr>
        <p:txBody>
          <a:bodyPr/>
          <a:lstStyle/>
          <a:p>
            <a:pPr marL="348615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or minimize involuntary resettlement by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exploring project design alternatives</a:t>
            </a:r>
          </a:p>
          <a:p>
            <a:pPr marL="348615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Avoid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forced eviction</a:t>
            </a:r>
          </a:p>
          <a:p>
            <a:pPr marL="348615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Mitigate unavoidable adverse impacts from land acquisition or restrictions on land use through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timely compensation for loss of assets</a:t>
            </a:r>
            <a:r>
              <a:rPr lang="en-US" sz="14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at replacement cost and assisting displaced persons in their efforts to improve, or at least restore, livelihoods and living standards, in real terms, to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pre-displacement levels or to levels prevailing prior to the beginning of project </a:t>
            </a: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implementation, whichever is higher</a:t>
            </a:r>
          </a:p>
          <a:p>
            <a:pPr marL="348615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Improve living conditions of poor or vulnerable persons who are physically displaced, through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provision of adequate housing, access to services and facilities, and security of tenure</a:t>
            </a:r>
          </a:p>
          <a:p>
            <a:pPr marL="3486150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  <a:latin typeface="Trebuchet MS" panose="020B0603020202020204" pitchFamily="34" charset="0"/>
              </a:rPr>
              <a:t>Ensure that resettlement activities are planned and implemented with appropriate </a:t>
            </a:r>
            <a:r>
              <a:rPr lang="en-US" sz="14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disclosure of information, meaningful consultation, and informed participation</a:t>
            </a:r>
            <a:endParaRPr lang="en-US" sz="14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030" y="4210746"/>
            <a:ext cx="423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21726"/>
            <a:ext cx="9144000" cy="830997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ESS5: </a:t>
            </a:r>
            <a:r>
              <a:rPr lang="en-US" sz="2400" cap="small" dirty="0">
                <a:solidFill>
                  <a:schemeClr val="bg1"/>
                </a:solidFill>
              </a:rPr>
              <a:t>Land Acquisition, </a:t>
            </a:r>
          </a:p>
          <a:p>
            <a:pPr algn="ctr"/>
            <a:r>
              <a:rPr lang="en-US" sz="2400" cap="small" dirty="0">
                <a:solidFill>
                  <a:schemeClr val="bg1"/>
                </a:solidFill>
              </a:rPr>
              <a:t>Restrictions on Land Use &amp; Involuntary Resettlement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92" y="4584885"/>
            <a:ext cx="87735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Includes</a:t>
            </a:r>
            <a:r>
              <a:rPr lang="en-US" sz="1400" b="0" dirty="0">
                <a:solidFill>
                  <a:srgbClr val="021F43"/>
                </a:solidFill>
              </a:rPr>
              <a:t> situations where project makes land </a:t>
            </a:r>
            <a:r>
              <a:rPr lang="en-US" sz="1400" b="0" u="sng" dirty="0">
                <a:solidFill>
                  <a:schemeClr val="bg2"/>
                </a:solidFill>
              </a:rPr>
              <a:t>physically unusable or inaccessible</a:t>
            </a:r>
            <a:r>
              <a:rPr lang="en-US" sz="1400" b="0" dirty="0">
                <a:solidFill>
                  <a:srgbClr val="021F43"/>
                </a:solidFill>
              </a:rPr>
              <a:t>, even when there is no land acquisition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</a:rPr>
              <a:t>Covers restrictions on access to </a:t>
            </a:r>
            <a:r>
              <a:rPr lang="en-US" sz="1400" b="0" u="sng" dirty="0">
                <a:solidFill>
                  <a:schemeClr val="bg2"/>
                </a:solidFill>
              </a:rPr>
              <a:t>communal property</a:t>
            </a:r>
            <a:r>
              <a:rPr lang="en-US" sz="1400" b="0" dirty="0">
                <a:solidFill>
                  <a:srgbClr val="021F43"/>
                </a:solidFill>
              </a:rPr>
              <a:t> and </a:t>
            </a:r>
            <a:r>
              <a:rPr lang="en-US" sz="1400" b="0" u="sng" dirty="0">
                <a:solidFill>
                  <a:schemeClr val="bg2"/>
                </a:solidFill>
              </a:rPr>
              <a:t>natural resources</a:t>
            </a:r>
            <a:r>
              <a:rPr lang="en-US" sz="1400" b="0" dirty="0">
                <a:solidFill>
                  <a:srgbClr val="021F43"/>
                </a:solidFill>
              </a:rPr>
              <a:t>, including </a:t>
            </a:r>
            <a:r>
              <a:rPr lang="en-US" sz="1400" b="0" u="sng" dirty="0">
                <a:solidFill>
                  <a:schemeClr val="bg2"/>
                </a:solidFill>
              </a:rPr>
              <a:t>marine and aquatic, timber, freshwater, hunting and gathering ground, grazing and cropping areas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Contains criteria on </a:t>
            </a:r>
            <a:r>
              <a:rPr lang="en-US" sz="1400" b="0" u="sng" dirty="0">
                <a:solidFill>
                  <a:schemeClr val="bg2"/>
                </a:solidFill>
              </a:rPr>
              <a:t>voluntary transactions, land donations, forced eviction and eminent domain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Definition of </a:t>
            </a:r>
            <a:r>
              <a:rPr lang="en-US" sz="1400" b="0" u="sng" dirty="0">
                <a:solidFill>
                  <a:schemeClr val="bg2"/>
                </a:solidFill>
              </a:rPr>
              <a:t>replacement cost</a:t>
            </a:r>
            <a:r>
              <a:rPr lang="en-US" sz="1400" b="0" dirty="0"/>
              <a:t>, including </a:t>
            </a:r>
            <a:r>
              <a:rPr lang="en-US" sz="1400" b="0" dirty="0">
                <a:solidFill>
                  <a:srgbClr val="021F43"/>
                </a:solidFill>
              </a:rPr>
              <a:t>where inflation exists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</a:rPr>
              <a:t>Provides some flexibility where a party derived substantial income from </a:t>
            </a:r>
            <a:r>
              <a:rPr lang="en-US" sz="1400" b="0" u="sng" dirty="0">
                <a:solidFill>
                  <a:schemeClr val="bg2"/>
                </a:solidFill>
              </a:rPr>
              <a:t>multiple illegal rental units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21F43"/>
                </a:solidFill>
              </a:rPr>
              <a:t>Provisions to </a:t>
            </a:r>
            <a:r>
              <a:rPr lang="en-US" sz="1400" b="0" u="sng" dirty="0">
                <a:solidFill>
                  <a:schemeClr val="bg2"/>
                </a:solidFill>
              </a:rPr>
              <a:t>protect and support women</a:t>
            </a:r>
            <a:r>
              <a:rPr lang="en-US" sz="1400" b="0" dirty="0">
                <a:solidFill>
                  <a:srgbClr val="021F43"/>
                </a:solidFill>
              </a:rPr>
              <a:t>, including documentation, training, access to credit and jobs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021F43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2" y="4580078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588"/>
            <a:ext cx="3279816" cy="25633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19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7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367" y="831156"/>
            <a:ext cx="4110215" cy="24242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94" y="988908"/>
            <a:ext cx="4766473" cy="169090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u="sng" dirty="0">
                <a:latin typeface="Trebuchet MS" panose="020B0603020202020204" pitchFamily="34" charset="0"/>
              </a:rPr>
              <a:t>Protect and conserve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biodiversity and habitats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Apply the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mitigation hierarchy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and the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precautionary approach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in the design and implementation of projects that could have an impact on biodiversity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021F43"/>
                </a:solidFill>
                <a:latin typeface="Trebuchet MS" panose="020B0603020202020204" pitchFamily="34" charset="0"/>
              </a:rPr>
              <a:t>Support livelihoods of local communities, including Indigenous Peoples, and inclusive economic development, through the adoption of practices that </a:t>
            </a:r>
            <a:r>
              <a:rPr lang="en-US" sz="1500" b="0" u="sng" dirty="0">
                <a:latin typeface="Trebuchet MS" panose="020B0603020202020204" pitchFamily="34" charset="0"/>
              </a:rPr>
              <a:t>integrate conservation needs and development priorities</a:t>
            </a:r>
            <a:endParaRPr lang="en-US" sz="15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38433" y="4056007"/>
            <a:ext cx="8667134" cy="16725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Addresses different types of habitats</a:t>
            </a:r>
            <a:r>
              <a:rPr lang="en-US" sz="15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: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modified habitat, natural habitat and critical habitat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Requirements for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legally protected, designated or regionally/internationally recognized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areas of high biodiversity value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Promotes sustainable management of living natural resources, including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primary production and harvesting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Provisions on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invasive alien species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</a:rPr>
              <a:t>Requirements on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animal husbandry</a:t>
            </a:r>
            <a:r>
              <a:rPr lang="en-US" sz="15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5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</a:rPr>
              <a:t>and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large-scale commercial farming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Requirements relating to </a:t>
            </a:r>
            <a:r>
              <a:rPr lang="en-US" sz="15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primary suppliers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, where project purchasing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natural resource commodities, including food, timber and fiber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894" y="3636677"/>
            <a:ext cx="423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9"/>
            <a:ext cx="9144000" cy="830997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ESS6: </a:t>
            </a:r>
            <a:r>
              <a:rPr lang="en-US" sz="2400" cap="small" dirty="0">
                <a:solidFill>
                  <a:schemeClr val="bg1"/>
                </a:solidFill>
              </a:rPr>
              <a:t>Biodiversity Conservation &amp; Sustainable Management of Living Natural Resources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4006009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5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5" y="892638"/>
            <a:ext cx="8844115" cy="1690903"/>
          </a:xfrm>
        </p:spPr>
        <p:txBody>
          <a:bodyPr/>
          <a:lstStyle/>
          <a:p>
            <a:pPr marL="3425825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Ensure that the development process fosters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full respect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for affected parties’ human rights, dignity, aspirations, identity, culture, and natural resource-based livelihoods</a:t>
            </a:r>
          </a:p>
          <a:p>
            <a:pPr marL="3425825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Promote sustainable development benefits and opportunities in a manner that is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accessible, culturally appropriate and inclusive</a:t>
            </a:r>
            <a:endParaRPr lang="en-US" sz="1500" b="0" u="sng" dirty="0">
              <a:solidFill>
                <a:srgbClr val="014C6D"/>
              </a:solidFill>
              <a:latin typeface="Trebuchet MS" panose="020B0603020202020204" pitchFamily="34" charset="0"/>
            </a:endParaRPr>
          </a:p>
          <a:p>
            <a:pPr marL="3425825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Establish and maintain an ongoing relationship based on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meaningful consultation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with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project-affected parties</a:t>
            </a:r>
          </a:p>
          <a:p>
            <a:pPr marL="3425825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Obtain the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Free, Prior, and Informed Consent (FPIC)</a:t>
            </a:r>
            <a:r>
              <a:rPr lang="en-US" sz="15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of affected parties</a:t>
            </a:r>
          </a:p>
          <a:p>
            <a:pPr marL="3425825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  <a:latin typeface="Trebuchet MS" panose="020B0603020202020204" pitchFamily="34" charset="0"/>
              </a:rPr>
              <a:t>Recognize, respect and preserve the culture, knowledge, and practices of Indigenous Peoples, and to provide them with an opportunity to adapt to changing conditions </a:t>
            </a:r>
            <a:r>
              <a:rPr lang="en-US" sz="15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in a manner and in a timeframe acceptable to them</a:t>
            </a:r>
            <a:endParaRPr lang="en-US" sz="1500" b="0" u="sng" dirty="0">
              <a:solidFill>
                <a:srgbClr val="014C6D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47485" y="4588323"/>
            <a:ext cx="8814466" cy="1913910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Increased emphasis on use of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different terminology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for Indigenous Peoples, while satisfying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Bank criteria</a:t>
            </a:r>
            <a:r>
              <a:rPr lang="en-US" sz="1500" b="0" kern="1200" dirty="0">
                <a:latin typeface="Trebuchet MS" panose="020B0603020202020204" pitchFamily="34" charset="0"/>
                <a:ea typeface="+mn-ea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Ability to use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national screening processes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,</a:t>
            </a:r>
            <a:r>
              <a:rPr lang="en-US" sz="15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5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providing these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meet Bank criteria and requirements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Coverage of </a:t>
            </a:r>
            <a:r>
              <a:rPr lang="en-US" sz="1500" b="0" u="sng" kern="1200" dirty="0">
                <a:latin typeface="Trebuchet MS" panose="020B0603020202020204" pitchFamily="34" charset="0"/>
              </a:rPr>
              <a:t>forest dwellers, hunter-gathers, pastoralists and other nomadic groups</a:t>
            </a:r>
            <a:endParaRPr lang="en-US" sz="1500" b="0" u="sng" kern="1200" dirty="0">
              <a:latin typeface="Trebuchet MS" panose="020B0603020202020204" pitchFamily="34" charset="0"/>
              <a:ea typeface="+mn-ea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Protection for affected parties in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voluntary isolation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</a:rPr>
              <a:t>Conduct </a:t>
            </a:r>
            <a:r>
              <a:rPr lang="en-US" sz="1500" b="0" u="sng" kern="1200" dirty="0">
                <a:latin typeface="Trebuchet MS" panose="020B0603020202020204" pitchFamily="34" charset="0"/>
                <a:ea typeface="+mn-ea"/>
              </a:rPr>
              <a:t>meaningful consultation tailored to affected parties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Specification on FPIC </a:t>
            </a:r>
            <a:r>
              <a:rPr lang="en-US" sz="1500" b="0" u="sng" kern="1200" dirty="0">
                <a:latin typeface="Trebuchet MS" panose="020B0603020202020204" pitchFamily="34" charset="0"/>
              </a:rPr>
              <a:t>process and outcome</a:t>
            </a:r>
            <a:r>
              <a:rPr lang="en-US" sz="1500" b="0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, nature of </a:t>
            </a:r>
            <a:r>
              <a:rPr lang="en-US" sz="1500" b="0" u="sng" kern="1200" dirty="0">
                <a:latin typeface="Trebuchet MS" panose="020B0603020202020204" pitchFamily="34" charset="0"/>
              </a:rPr>
              <a:t>consent</a:t>
            </a:r>
            <a:r>
              <a:rPr lang="en-US" sz="1500" b="0" u="sng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, </a:t>
            </a:r>
            <a:r>
              <a:rPr lang="en-US" sz="1500" b="0" u="sng" kern="1200" dirty="0">
                <a:latin typeface="Trebuchet MS" panose="020B0603020202020204" pitchFamily="34" charset="0"/>
              </a:rPr>
              <a:t>unanimity not required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0" kern="1200" dirty="0">
              <a:solidFill>
                <a:srgbClr val="021F43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485" y="4059299"/>
            <a:ext cx="283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cap="small" dirty="0">
                <a:solidFill>
                  <a:schemeClr val="bg1"/>
                </a:solidFill>
              </a:rPr>
              <a:t>ESS7: Indigenous Peoples / Sub-Saharan African Historically Underserved Traditional Local Communities</a:t>
            </a:r>
            <a:endParaRPr lang="en-US" sz="23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0" y="4481861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219"/>
            <a:ext cx="3315329" cy="21964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9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433002"/>
            <a:ext cx="3742819" cy="299139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66" y="704216"/>
            <a:ext cx="4529605" cy="169090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u="sng" dirty="0">
                <a:latin typeface="Trebuchet MS" panose="020B0603020202020204" pitchFamily="34" charset="0"/>
              </a:rPr>
              <a:t>Protect cultural heritage</a:t>
            </a:r>
            <a:r>
              <a:rPr lang="en-US" sz="1600" b="0" dirty="0"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from the adverse impacts of project activities and support its preservation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Address cultural heritage as an </a:t>
            </a:r>
            <a:r>
              <a:rPr lang="en-US" sz="1600" b="0" u="sng" dirty="0">
                <a:latin typeface="Trebuchet MS" panose="020B0603020202020204" pitchFamily="34" charset="0"/>
              </a:rPr>
              <a:t>integral aspect of sustainable development</a:t>
            </a:r>
            <a:endParaRPr lang="en-US" sz="16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</a:t>
            </a:r>
            <a:r>
              <a:rPr lang="en-US" sz="1600" b="0" u="sng" dirty="0">
                <a:latin typeface="Trebuchet MS" panose="020B0603020202020204" pitchFamily="34" charset="0"/>
              </a:rPr>
              <a:t>meaningful consultation</a:t>
            </a:r>
            <a:r>
              <a:rPr lang="en-US" sz="1600" b="0" dirty="0"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with stakeholders regarding cultural heritage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the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equitable sharing of benefits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from the use of cultural heritage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18066" y="3894732"/>
            <a:ext cx="8773533" cy="16725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Covers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tangible cultural heritage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and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intangible cultural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heritage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(material impact/commercial use)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Tangible cultural heritage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may be located in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urban or rural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settings, be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above or below land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 or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under water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, and includes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natural features and landscapes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Intangible cultural heritage</a:t>
            </a:r>
            <a:r>
              <a:rPr lang="en-US" sz="1600" b="0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includes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practices, representations, expressions, knowledge, skills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Recognition of need for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confidentiality</a:t>
            </a:r>
            <a:r>
              <a:rPr lang="en-US" sz="1600" b="0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and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access</a:t>
            </a:r>
            <a:endParaRPr lang="en-US" sz="1600" b="0" u="sng" kern="1200" dirty="0">
              <a:solidFill>
                <a:srgbClr val="021F43"/>
              </a:solidFill>
              <a:latin typeface="Trebuchet MS" panose="020B0603020202020204" pitchFamily="34" charset="0"/>
              <a:ea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Specific provisions on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archaeological sites and material, built heritage, natural features with cultural significance, and movable cultural heritage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Requirements where use of cultural heritage is for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commercial purposes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066" y="3453797"/>
            <a:ext cx="423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3693"/>
            <a:ext cx="9144000" cy="461665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ESS8: </a:t>
            </a:r>
            <a:r>
              <a:rPr lang="en-US" sz="2400" cap="small" dirty="0">
                <a:solidFill>
                  <a:schemeClr val="bg1"/>
                </a:solidFill>
              </a:rPr>
              <a:t>Cultural Heritage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483" y="3823129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22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4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" y="464541"/>
            <a:ext cx="4475113" cy="244058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96" y="627804"/>
            <a:ext cx="4248311" cy="169090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Sets out how Financial Intermediaries (FI) will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assess and manage environmental and social risks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 and impacts associated with the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subprojects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 it finances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u="sng" dirty="0">
                <a:latin typeface="Trebuchet MS" panose="020B0603020202020204" pitchFamily="34" charset="0"/>
              </a:rPr>
              <a:t>Promote good environmental and social management practices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 in the subprojects the FI finances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good environmental and sound </a:t>
            </a:r>
            <a:r>
              <a:rPr lang="en-US" sz="1600" b="0" u="sng" dirty="0">
                <a:latin typeface="Trebuchet MS" panose="020B0603020202020204" pitchFamily="34" charset="0"/>
              </a:rPr>
              <a:t>human resources management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 within the FI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44489" y="3461073"/>
            <a:ext cx="8814618" cy="16725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Requirement for FI to have an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Environmental and Social Management System (ESMS)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,</a:t>
            </a:r>
            <a:r>
              <a:rPr lang="en-US" sz="1600" b="0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covering policy, procedures, organizational capacity monitoring and reporting and stakeholder engagement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rPr>
              <a:t>All F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I subprojects prepared and implemented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in accordance with national law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</a:rPr>
              <a:t>In addition,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apply relevant requirements of ESSs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if FI subproject involves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resettlement, adverse risks on IPs, or significant risks/impacts on environment, community health and safety, labor, biodiversity or cultural heritage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FI to develop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categorization system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for subprojects;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all projects above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to be categorized as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high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or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substantial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FI subproject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to conduct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stakeholder engagement</a:t>
            </a:r>
            <a:r>
              <a:rPr lang="en-US" sz="1600" b="0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in a manner proportionate to the risks and impacts of the FI subprojects;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FI may be involved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if Bank requires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FI to require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sub-borrowers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</a:rPr>
              <a:t>to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disclose documents</a:t>
            </a:r>
            <a:endParaRPr lang="en-US" sz="1600" b="0" u="sng" kern="1200" dirty="0">
              <a:solidFill>
                <a:srgbClr val="021F43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979" y="3027471"/>
            <a:ext cx="427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ESS9: </a:t>
            </a:r>
            <a:r>
              <a:rPr lang="en-US" sz="2400" cap="small" dirty="0">
                <a:solidFill>
                  <a:schemeClr val="bg1"/>
                </a:solidFill>
              </a:rPr>
              <a:t>Financial Intermediaries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0" y="3396803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23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48" y="714135"/>
            <a:ext cx="5550487" cy="169090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Establish a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systematic approach to stakeholder engagement</a:t>
            </a:r>
            <a:r>
              <a:rPr lang="en-US" sz="16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that helps Borrowers identify stakeholders and maintain a </a:t>
            </a:r>
            <a:r>
              <a:rPr lang="en-US" sz="1600" b="0" u="sng" dirty="0">
                <a:latin typeface="Trebuchet MS" panose="020B0603020202020204" pitchFamily="34" charset="0"/>
              </a:rPr>
              <a:t>constructive relationship</a:t>
            </a:r>
            <a:r>
              <a:rPr lang="en-US" sz="1600" b="0" dirty="0"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with them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Assess </a:t>
            </a:r>
            <a:r>
              <a:rPr lang="en-US" sz="1600" b="0" u="sng" dirty="0">
                <a:latin typeface="Trebuchet MS" panose="020B0603020202020204" pitchFamily="34" charset="0"/>
              </a:rPr>
              <a:t>stakeholder interest and support</a:t>
            </a:r>
            <a:r>
              <a:rPr lang="en-US" sz="1600" b="0" dirty="0"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for the project and enable stakeholders’ views to be </a:t>
            </a:r>
            <a:r>
              <a:rPr lang="en-US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taken into account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in project design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Promote and provide means for effective and inclusive engagement with project-affected parties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throughout the project life-cycle</a:t>
            </a:r>
            <a:endParaRPr lang="en-US" sz="1600" b="0" u="sng" dirty="0">
              <a:solidFill>
                <a:srgbClr val="021F43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Ensure that appropriate project information is disclosed to stakeholders in a </a:t>
            </a:r>
            <a:r>
              <a:rPr lang="en-US" sz="1600" b="0" u="sng" dirty="0">
                <a:solidFill>
                  <a:srgbClr val="139AF0"/>
                </a:solidFill>
                <a:latin typeface="Trebuchet MS" panose="020B0603020202020204" pitchFamily="34" charset="0"/>
              </a:rPr>
              <a:t>timely, understandable, accessible and appropriate</a:t>
            </a:r>
            <a:r>
              <a:rPr lang="en-US" sz="1600" b="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1600" b="0" dirty="0">
                <a:solidFill>
                  <a:srgbClr val="021F43"/>
                </a:solidFill>
                <a:latin typeface="Trebuchet MS" panose="020B0603020202020204" pitchFamily="34" charset="0"/>
              </a:rPr>
              <a:t>manner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48908" y="4490864"/>
            <a:ext cx="8995092" cy="16725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Emphasizes stakeholder engagement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throughout the project life-cycle, and requires a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</a:rPr>
              <a:t>Stakeholder Engagement Plan</a:t>
            </a:r>
            <a:r>
              <a:rPr lang="en-US" sz="1600" b="0" u="sng" kern="1200" dirty="0">
                <a:solidFill>
                  <a:srgbClr val="021F43"/>
                </a:solidFill>
                <a:latin typeface="Trebuchet MS" panose="020B0603020202020204" pitchFamily="34" charset="0"/>
              </a:rPr>
              <a:t> </a:t>
            </a:r>
            <a:r>
              <a:rPr lang="en-US" sz="1600" b="0" u="sng" kern="1200" dirty="0">
                <a:latin typeface="Trebuchet MS" panose="020B0603020202020204" pitchFamily="34" charset="0"/>
              </a:rPr>
              <a:t>(SEP)</a:t>
            </a:r>
            <a:endParaRPr lang="en-US" sz="1600" b="0" u="sng" kern="1200" dirty="0">
              <a:latin typeface="Trebuchet MS" panose="020B0603020202020204" pitchFamily="34" charset="0"/>
              <a:ea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Encourages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early identification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of stakeholders, both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project-affected parties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and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other interested parties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Engagement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proportionate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to the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nature, scale, risks and impacts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 of the project, and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appropriate to stakeholders’ interests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Specifies process and criteria for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information disclosure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and </a:t>
            </a:r>
            <a:r>
              <a:rPr lang="en-US" sz="1600" b="0" u="sng" kern="1200" dirty="0">
                <a:latin typeface="Trebuchet MS" panose="020B0603020202020204" pitchFamily="34" charset="0"/>
                <a:ea typeface="+mn-ea"/>
              </a:rPr>
              <a:t>meaningful consultation</a:t>
            </a:r>
            <a:r>
              <a:rPr lang="en-US" sz="1600" b="0" kern="1200" dirty="0">
                <a:latin typeface="Trebuchet MS" panose="020B0603020202020204" pitchFamily="34" charset="0"/>
                <a:ea typeface="+mn-ea"/>
              </a:rPr>
              <a:t> </a:t>
            </a:r>
            <a:endParaRPr lang="en-US" sz="1600" b="0" kern="1200" dirty="0">
              <a:solidFill>
                <a:srgbClr val="021F43"/>
              </a:solidFill>
              <a:latin typeface="Trebuchet MS" panose="020B0603020202020204" pitchFamily="34" charset="0"/>
              <a:ea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Requires an accessible and inclusive </a:t>
            </a:r>
            <a:r>
              <a:rPr lang="en-US" sz="1600" b="0" u="sng" kern="1200" dirty="0">
                <a:solidFill>
                  <a:srgbClr val="139AF0"/>
                </a:solidFill>
                <a:latin typeface="Trebuchet MS" panose="020B0603020202020204" pitchFamily="34" charset="0"/>
                <a:ea typeface="+mn-ea"/>
              </a:rPr>
              <a:t>grievance mechanism</a:t>
            </a:r>
            <a:r>
              <a:rPr lang="en-US" sz="1600" b="0" kern="1200" dirty="0">
                <a:solidFill>
                  <a:srgbClr val="021F43"/>
                </a:solidFill>
                <a:latin typeface="Trebuchet MS" panose="020B0603020202020204" pitchFamily="34" charset="0"/>
                <a:ea typeface="+mn-ea"/>
              </a:rPr>
              <a:t>, proportionate to risks and impacts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1200" dirty="0">
              <a:solidFill>
                <a:srgbClr val="021F43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031" y="4025244"/>
            <a:ext cx="423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39AF0"/>
                </a:solidFill>
              </a:rPr>
              <a:t>Highlights</a:t>
            </a:r>
            <a:endParaRPr lang="en-US" sz="1800" b="1" dirty="0">
              <a:solidFill>
                <a:srgbClr val="139AF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10362" y="1266826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469"/>
            <a:ext cx="9144000" cy="461665"/>
          </a:xfrm>
          <a:prstGeom prst="rect">
            <a:avLst/>
          </a:prstGeom>
          <a:solidFill>
            <a:srgbClr val="021F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ESS10: </a:t>
            </a:r>
            <a:r>
              <a:rPr lang="en-US" sz="2400" cap="small" dirty="0">
                <a:solidFill>
                  <a:schemeClr val="bg1"/>
                </a:solidFill>
              </a:rPr>
              <a:t>Stakeholder Engagement &amp; Information Disclosure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557962" y="1279724"/>
            <a:ext cx="2281238" cy="13817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0" y="4394576"/>
            <a:ext cx="4516631" cy="0"/>
          </a:xfrm>
          <a:prstGeom prst="line">
            <a:avLst/>
          </a:prstGeom>
          <a:noFill/>
          <a:ln w="9525" cap="flat" cmpd="sng" algn="ctr">
            <a:solidFill>
              <a:srgbClr val="00608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35" y="812087"/>
            <a:ext cx="3450365" cy="22912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D751-08EE-473B-A8ED-BF8B10CA3B74}" type="slidenum">
              <a:rPr lang="en-US" sz="1000" smtClean="0">
                <a:latin typeface="Trebuchet MS" panose="020B0603020202020204" pitchFamily="34" charset="0"/>
              </a:rPr>
              <a:pPr>
                <a:defRPr/>
              </a:pPr>
              <a:t>24</a:t>
            </a:fld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4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2" y="2913889"/>
            <a:ext cx="4697475" cy="35231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8288" y="0"/>
            <a:ext cx="5090082" cy="48768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b="1" cap="none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34" y="1275429"/>
            <a:ext cx="5876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dirty="0">
                <a:solidFill>
                  <a:schemeClr val="bg2"/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5586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8535" y="4609533"/>
            <a:ext cx="363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Effectiveness Date* to be decided based on set of Readiness Indicators around capacity to implement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247" y="5243721"/>
            <a:ext cx="521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*Effectiveness Date means: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Projects with PCNs approved prior to Effectiveness Date to utilize existing Safeguard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Projects with PCNs approval on or post Effectiveness Date to apply ESF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571544" y="2354169"/>
          <a:ext cx="8177349" cy="220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Callout 8"/>
          <p:cNvSpPr/>
          <p:nvPr/>
        </p:nvSpPr>
        <p:spPr bwMode="auto">
          <a:xfrm>
            <a:off x="2157113" y="2483795"/>
            <a:ext cx="914400" cy="914400"/>
          </a:xfrm>
          <a:prstGeom prst="down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 bwMode="auto">
          <a:xfrm>
            <a:off x="236334" y="1638230"/>
            <a:ext cx="946286" cy="1193908"/>
          </a:xfrm>
          <a:prstGeom prst="downArrowCallou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cs typeface="Times New Roman" pitchFamily="18" charset="0"/>
              </a:rPr>
              <a:t>Board Approval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300" dirty="0">
                <a:solidFill>
                  <a:srgbClr val="FFFFFF"/>
                </a:solidFill>
              </a:rPr>
              <a:t>Aug 2016</a:t>
            </a:r>
            <a:endParaRPr kumimoji="0" lang="en-US" sz="13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 bwMode="auto">
          <a:xfrm>
            <a:off x="1613358" y="1638230"/>
            <a:ext cx="1535925" cy="1193908"/>
          </a:xfrm>
          <a:prstGeom prst="downArrowCallou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300" dirty="0">
                <a:solidFill>
                  <a:srgbClr val="FFFFFF"/>
                </a:solidFill>
                <a:cs typeface="Times New Roman" pitchFamily="18" charset="0"/>
              </a:rPr>
              <a:t>Effectiveness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300" dirty="0">
                <a:solidFill>
                  <a:srgbClr val="FFFFFF"/>
                </a:solidFill>
              </a:rPr>
              <a:t>Date</a:t>
            </a:r>
            <a:endParaRPr lang="en-US" sz="1300" dirty="0">
              <a:solidFill>
                <a:srgbClr val="FFFFFF"/>
              </a:solidFill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Times New Roman" pitchFamily="18" charset="0"/>
              </a:rPr>
              <a:t>2018</a:t>
            </a:r>
            <a:r>
              <a:rPr kumimoji="0" lang="en-US" sz="13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endParaRPr kumimoji="0" lang="en-US" sz="13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7070885" y="1638230"/>
            <a:ext cx="1535925" cy="1193908"/>
          </a:xfrm>
          <a:prstGeom prst="downArrowCallou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300" dirty="0">
                <a:solidFill>
                  <a:srgbClr val="FFFFFF"/>
                </a:solidFill>
                <a:cs typeface="Times New Roman" pitchFamily="18" charset="0"/>
              </a:rPr>
              <a:t>Reporting back to Board on implementation </a:t>
            </a:r>
            <a:endParaRPr kumimoji="0" lang="en-US" sz="13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6934" y="231648"/>
            <a:ext cx="8461375" cy="5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800" b="1" kern="0" cap="small" dirty="0">
                <a:latin typeface="Trebuchet MS" panose="020B0603020202020204" pitchFamily="34" charset="0"/>
              </a:rPr>
              <a:t>What is the Timeline for Implementing the ESF?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1980962" y="2731757"/>
            <a:ext cx="560397" cy="325617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26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4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47624" y="1657829"/>
          <a:ext cx="8276411" cy="356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72967" y="5299637"/>
            <a:ext cx="8551069" cy="277751"/>
          </a:xfrm>
          <a:prstGeom prst="rect">
            <a:avLst/>
          </a:prstGeom>
          <a:solidFill>
            <a:srgbClr val="139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Capacity Building:  Accreditation for E &amp; S  Specialists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967" y="5657850"/>
            <a:ext cx="8551069" cy="289508"/>
          </a:xfrm>
          <a:prstGeom prst="rect">
            <a:avLst/>
          </a:prstGeom>
          <a:solidFill>
            <a:srgbClr val="139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Systems:  Integrated Environmental and Social Risk Management Platform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151" y="688347"/>
            <a:ext cx="7886700" cy="619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cap="small" dirty="0">
                <a:latin typeface="Trebuchet MS" panose="020B0603020202020204" pitchFamily="34" charset="0"/>
              </a:rPr>
              <a:t>Capacity Building Road Map 2017-2018</a:t>
            </a:r>
          </a:p>
        </p:txBody>
      </p:sp>
    </p:spTree>
    <p:extLst>
      <p:ext uri="{BB962C8B-B14F-4D97-AF65-F5344CB8AC3E}">
        <p14:creationId xmlns:p14="http://schemas.microsoft.com/office/powerpoint/2010/main" val="209266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60" y="1485260"/>
            <a:ext cx="2781940" cy="2781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969" y="1338956"/>
            <a:ext cx="87434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685800" eaLnBrk="1" hangingPunct="1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r>
              <a:rPr lang="en-US" sz="2000" b="0" dirty="0"/>
              <a:t>Development of </a:t>
            </a:r>
            <a:r>
              <a:rPr lang="en-US" sz="2000" b="0" u="sng" dirty="0">
                <a:solidFill>
                  <a:srgbClr val="139AF0"/>
                </a:solidFill>
              </a:rPr>
              <a:t>Guidance Notes</a:t>
            </a:r>
            <a:r>
              <a:rPr lang="en-US" sz="2000" b="0" dirty="0">
                <a:solidFill>
                  <a:srgbClr val="139AF0"/>
                </a:solidFill>
              </a:rPr>
              <a:t> </a:t>
            </a:r>
            <a:r>
              <a:rPr lang="en-US" sz="2000" b="0" dirty="0"/>
              <a:t>and other supporting materials   </a:t>
            </a:r>
          </a:p>
          <a:p>
            <a:pPr marL="342900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r>
              <a:rPr lang="en-US" sz="2000" b="0" u="sng" dirty="0">
                <a:solidFill>
                  <a:srgbClr val="139AF0"/>
                </a:solidFill>
              </a:rPr>
              <a:t>Capacity building</a:t>
            </a:r>
            <a:r>
              <a:rPr lang="en-US" sz="2000" b="0" dirty="0">
                <a:solidFill>
                  <a:srgbClr val="139AF0"/>
                </a:solidFill>
              </a:rPr>
              <a:t> </a:t>
            </a:r>
            <a:r>
              <a:rPr lang="en-US" sz="2000" b="0" dirty="0"/>
              <a:t>for World Bank staff and for Borrowers:</a:t>
            </a:r>
          </a:p>
          <a:p>
            <a:pPr marL="800100" lvl="1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en-US" sz="2000" b="0" dirty="0"/>
              <a:t>Communications and awareness raising</a:t>
            </a:r>
          </a:p>
          <a:p>
            <a:pPr marL="800100" lvl="1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en-US" sz="2000" b="0" dirty="0"/>
              <a:t>E-Learning on the substance of the ESF</a:t>
            </a:r>
          </a:p>
          <a:p>
            <a:pPr marL="800100" lvl="1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en-US" sz="2000" b="0" dirty="0"/>
              <a:t>Face-to-face training on skills and tools for ESF </a:t>
            </a:r>
            <a:br>
              <a:rPr lang="en-US" sz="2000" b="0" dirty="0"/>
            </a:br>
            <a:r>
              <a:rPr lang="en-US" sz="2000" b="0" dirty="0"/>
              <a:t>application, tailored to different audiences </a:t>
            </a:r>
          </a:p>
          <a:p>
            <a:pPr marL="800100" lvl="1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ü"/>
            </a:pPr>
            <a:r>
              <a:rPr lang="en-US" sz="2000" b="0" dirty="0"/>
              <a:t>Change management process to create a </a:t>
            </a:r>
            <a:br>
              <a:rPr lang="en-US" sz="2000" b="0" dirty="0"/>
            </a:br>
            <a:r>
              <a:rPr lang="en-US" sz="2000" b="0" dirty="0"/>
              <a:t>supportive environment for new approaches </a:t>
            </a:r>
          </a:p>
          <a:p>
            <a:pPr marL="342900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r>
              <a:rPr lang="en-US" sz="2000" b="0" u="sng" dirty="0">
                <a:solidFill>
                  <a:srgbClr val="139AF0"/>
                </a:solidFill>
              </a:rPr>
              <a:t>Accreditation</a:t>
            </a:r>
            <a:r>
              <a:rPr lang="en-US" sz="2000" b="0" dirty="0"/>
              <a:t> for Environmental and Social Specialists at the World bank</a:t>
            </a:r>
          </a:p>
          <a:p>
            <a:pPr marL="342900" lvl="0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r>
              <a:rPr lang="en-US" sz="2000" b="0" dirty="0"/>
              <a:t>New </a:t>
            </a:r>
            <a:r>
              <a:rPr lang="en-US" sz="2000" b="0" u="sng" dirty="0">
                <a:solidFill>
                  <a:srgbClr val="139AF0"/>
                </a:solidFill>
              </a:rPr>
              <a:t>IT/information management systems</a:t>
            </a:r>
            <a:r>
              <a:rPr lang="en-US" sz="2000" b="0" dirty="0"/>
              <a:t>, including integrated environmental and social risk tracking</a:t>
            </a:r>
          </a:p>
          <a:p>
            <a:pPr marL="342900" lvl="0" indent="-342900" defTabSz="685800">
              <a:spcBef>
                <a:spcPts val="0"/>
              </a:spcBef>
              <a:spcAft>
                <a:spcPts val="600"/>
              </a:spcAft>
              <a:buClr>
                <a:srgbClr val="021F43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21F43"/>
                </a:solidFill>
              </a:rPr>
              <a:t>ESF will become effective when </a:t>
            </a:r>
            <a:r>
              <a:rPr lang="en-US" sz="2000" b="0" u="sng" dirty="0">
                <a:solidFill>
                  <a:srgbClr val="139AF0"/>
                </a:solidFill>
              </a:rPr>
              <a:t>readiness indicators</a:t>
            </a:r>
            <a:r>
              <a:rPr lang="en-US" sz="2000" b="0" dirty="0">
                <a:solidFill>
                  <a:srgbClr val="139AF0"/>
                </a:solidFill>
              </a:rPr>
              <a:t> </a:t>
            </a:r>
            <a:r>
              <a:rPr lang="en-US" sz="2000" b="0" dirty="0">
                <a:solidFill>
                  <a:srgbClr val="021F43"/>
                </a:solidFill>
              </a:rPr>
              <a:t>are met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2969" y="328467"/>
            <a:ext cx="8461375" cy="5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800" b="1" kern="0" cap="small" dirty="0">
                <a:latin typeface="Trebuchet MS" panose="020B0603020202020204" pitchFamily="34" charset="0"/>
              </a:rPr>
              <a:t>What to Expect over the next 12 – 18 Months?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28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5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33" y="3616175"/>
            <a:ext cx="3002664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884"/>
            <a:ext cx="9143999" cy="6812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2400" b="1" dirty="0">
                <a:latin typeface="Trebuchet MS" panose="020B0603020202020204" pitchFamily="34" charset="0"/>
              </a:rPr>
              <a:t>Environmental and social framework</a:t>
            </a: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b="1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b="1" cap="none" dirty="0">
                <a:solidFill>
                  <a:srgbClr val="139AF0"/>
                </a:solidFill>
                <a:latin typeface="Trebuchet MS" panose="020B0603020202020204" pitchFamily="34" charset="0"/>
              </a:rPr>
              <a:t>In a nutshell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933" y="1377678"/>
            <a:ext cx="8462029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21F43"/>
                </a:solidFill>
              </a:rPr>
              <a:t>A cornerstone of the World Bank’s work on investment project finance is helping to ensure strong protections for people and for the environment. At this time, we help do this through </a:t>
            </a:r>
            <a:r>
              <a:rPr lang="en-US" sz="1800" b="0" u="sng" dirty="0">
                <a:solidFill>
                  <a:srgbClr val="139AF0"/>
                </a:solidFill>
              </a:rPr>
              <a:t>safeguard policies </a:t>
            </a:r>
            <a:r>
              <a:rPr lang="en-US" sz="1800" b="0" dirty="0">
                <a:solidFill>
                  <a:srgbClr val="021F43"/>
                </a:solidFill>
              </a:rPr>
              <a:t>that serve to identify, avoid, and minimize harm to people and the environment. These policies require certain </a:t>
            </a:r>
            <a:r>
              <a:rPr lang="en-US" sz="1800" b="0" u="sng" dirty="0">
                <a:solidFill>
                  <a:srgbClr val="139AF0"/>
                </a:solidFill>
              </a:rPr>
              <a:t>environmental and social risks</a:t>
            </a:r>
            <a:r>
              <a:rPr lang="en-US" sz="1800" dirty="0">
                <a:solidFill>
                  <a:srgbClr val="139AF0"/>
                </a:solidFill>
              </a:rPr>
              <a:t> </a:t>
            </a:r>
            <a:r>
              <a:rPr lang="en-US" sz="1800" b="0" dirty="0">
                <a:solidFill>
                  <a:srgbClr val="021F43"/>
                </a:solidFill>
              </a:rPr>
              <a:t>to be addressed in order for countries to receive Bank support for investment projects.</a:t>
            </a:r>
          </a:p>
          <a:p>
            <a:endParaRPr lang="en-US" sz="800" b="0" dirty="0">
              <a:solidFill>
                <a:srgbClr val="021F43"/>
              </a:solidFill>
            </a:endParaRPr>
          </a:p>
          <a:p>
            <a:r>
              <a:rPr lang="en-US" sz="1800" b="0" dirty="0">
                <a:solidFill>
                  <a:srgbClr val="021F43"/>
                </a:solidFill>
              </a:rPr>
              <a:t>The World Bank’s new Environmental and Social Framework is expected to </a:t>
            </a:r>
            <a:r>
              <a:rPr lang="en-US" sz="1800" b="0" u="sng" dirty="0">
                <a:solidFill>
                  <a:srgbClr val="139AF0"/>
                </a:solidFill>
              </a:rPr>
              <a:t>take effect in 2018</a:t>
            </a:r>
            <a:r>
              <a:rPr lang="en-US" sz="1800" b="0" dirty="0">
                <a:solidFill>
                  <a:srgbClr val="021F43"/>
                </a:solidFill>
              </a:rPr>
              <a:t> and will thereafter apply to new </a:t>
            </a:r>
            <a:r>
              <a:rPr lang="en-US" sz="1800" b="0" u="sng" dirty="0">
                <a:solidFill>
                  <a:srgbClr val="139AF0"/>
                </a:solidFill>
              </a:rPr>
              <a:t>investment projects</a:t>
            </a:r>
            <a:r>
              <a:rPr lang="en-US" sz="1800" b="0" dirty="0">
                <a:solidFill>
                  <a:srgbClr val="021F43"/>
                </a:solidFill>
              </a:rPr>
              <a:t>.</a:t>
            </a:r>
          </a:p>
          <a:p>
            <a:endParaRPr lang="en-US" sz="800" b="0" dirty="0">
              <a:solidFill>
                <a:srgbClr val="021F43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21F43"/>
                </a:solidFill>
              </a:rPr>
              <a:t>The new comprehensive framework will boost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protections for people and the environment; promote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u="sng" dirty="0">
                <a:solidFill>
                  <a:srgbClr val="139AF0"/>
                </a:solidFill>
              </a:rPr>
              <a:t>capacity- and institution-building </a:t>
            </a:r>
            <a:r>
              <a:rPr lang="en-US" sz="1800" b="0" dirty="0">
                <a:solidFill>
                  <a:srgbClr val="021F43"/>
                </a:solidFill>
              </a:rPr>
              <a:t>and </a:t>
            </a:r>
            <a:r>
              <a:rPr lang="en-US" sz="1800" b="0" u="sng" dirty="0">
                <a:solidFill>
                  <a:srgbClr val="139AF0"/>
                </a:solidFill>
              </a:rPr>
              <a:t>country ownership</a:t>
            </a:r>
            <a:r>
              <a:rPr lang="en-US" sz="1800" b="0" dirty="0">
                <a:solidFill>
                  <a:srgbClr val="021F43"/>
                </a:solidFill>
              </a:rPr>
              <a:t>,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and </a:t>
            </a:r>
            <a:r>
              <a:rPr lang="en-US" sz="1800" b="0" u="sng" dirty="0">
                <a:solidFill>
                  <a:srgbClr val="139AF0"/>
                </a:solidFill>
              </a:rPr>
              <a:t>enhance efficiency </a:t>
            </a:r>
            <a:r>
              <a:rPr lang="en-US" sz="1800" b="0" dirty="0">
                <a:solidFill>
                  <a:srgbClr val="021F43"/>
                </a:solidFill>
              </a:rPr>
              <a:t>for both the Borrower and the Bank.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21F43"/>
                </a:solidFill>
              </a:rPr>
              <a:t>It </a:t>
            </a:r>
            <a:r>
              <a:rPr lang="en-US" sz="1800" b="0" u="sng" dirty="0">
                <a:solidFill>
                  <a:srgbClr val="139AF0"/>
                </a:solidFill>
              </a:rPr>
              <a:t>consolidates</a:t>
            </a:r>
            <a:r>
              <a:rPr lang="en-US" sz="1800" b="0" dirty="0">
                <a:solidFill>
                  <a:srgbClr val="021F43"/>
                </a:solidFill>
              </a:rPr>
              <a:t> the Bank’s environmental and social policies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and </a:t>
            </a:r>
            <a:r>
              <a:rPr lang="en-US" sz="1800" b="0" u="sng" dirty="0">
                <a:solidFill>
                  <a:srgbClr val="139AF0"/>
                </a:solidFill>
              </a:rPr>
              <a:t>harmonizes</a:t>
            </a:r>
            <a:r>
              <a:rPr lang="en-US" sz="1800" b="0" dirty="0">
                <a:solidFill>
                  <a:srgbClr val="021F43"/>
                </a:solidFill>
              </a:rPr>
              <a:t> them with those of other development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institutions.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21F43"/>
                </a:solidFill>
              </a:rPr>
              <a:t>The framework makes important advances for the World Bank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in areas such as </a:t>
            </a:r>
            <a:r>
              <a:rPr lang="en-US" sz="1800" b="0" u="sng" dirty="0">
                <a:solidFill>
                  <a:srgbClr val="139AF0"/>
                </a:solidFill>
              </a:rPr>
              <a:t>transparency</a:t>
            </a:r>
            <a:r>
              <a:rPr lang="en-US" sz="1800" b="0" dirty="0">
                <a:solidFill>
                  <a:srgbClr val="021F43"/>
                </a:solidFill>
              </a:rPr>
              <a:t>, </a:t>
            </a:r>
            <a:r>
              <a:rPr lang="en-US" sz="1800" b="0" u="sng" dirty="0">
                <a:solidFill>
                  <a:srgbClr val="139AF0"/>
                </a:solidFill>
              </a:rPr>
              <a:t>accountability</a:t>
            </a:r>
            <a:r>
              <a:rPr lang="en-US" sz="1800" b="0" dirty="0">
                <a:solidFill>
                  <a:srgbClr val="021F43"/>
                </a:solidFill>
              </a:rPr>
              <a:t>, </a:t>
            </a:r>
            <a:r>
              <a:rPr lang="en-US" sz="1800" b="0" u="sng" dirty="0">
                <a:solidFill>
                  <a:srgbClr val="139AF0"/>
                </a:solidFill>
              </a:rPr>
              <a:t>nondiscrimination</a:t>
            </a:r>
            <a:r>
              <a:rPr lang="en-US" sz="1800" b="0" dirty="0">
                <a:solidFill>
                  <a:srgbClr val="021F43"/>
                </a:solidFill>
              </a:rPr>
              <a:t>, </a:t>
            </a:r>
            <a:br>
              <a:rPr lang="en-US" sz="1800" b="0" dirty="0">
                <a:solidFill>
                  <a:srgbClr val="021F43"/>
                </a:solidFill>
              </a:rPr>
            </a:br>
            <a:r>
              <a:rPr lang="en-US" sz="1800" b="0" dirty="0">
                <a:solidFill>
                  <a:srgbClr val="021F43"/>
                </a:solidFill>
              </a:rPr>
              <a:t>and </a:t>
            </a:r>
            <a:r>
              <a:rPr lang="en-US" sz="1800" b="0" u="sng" dirty="0">
                <a:solidFill>
                  <a:srgbClr val="139AF0"/>
                </a:solidFill>
              </a:rPr>
              <a:t>public participation</a:t>
            </a:r>
            <a:r>
              <a:rPr lang="en-US" sz="1800" b="0" dirty="0">
                <a:solidFill>
                  <a:srgbClr val="021F43"/>
                </a:solidFill>
              </a:rPr>
              <a:t>.</a:t>
            </a:r>
          </a:p>
          <a:p>
            <a:r>
              <a:rPr lang="en-US" b="0" dirty="0">
                <a:solidFill>
                  <a:srgbClr val="021F43"/>
                </a:solidFill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2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4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114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39AF0"/>
                </a:solidFill>
              </a:rPr>
              <a:t>QUESTIONS?</a:t>
            </a:r>
          </a:p>
          <a:p>
            <a:pPr algn="ctr"/>
            <a:endParaRPr lang="en-US" sz="2800" dirty="0">
              <a:solidFill>
                <a:srgbClr val="139AF0"/>
              </a:solidFill>
            </a:endParaRPr>
          </a:p>
          <a:p>
            <a:pPr algn="ctr"/>
            <a:r>
              <a:rPr lang="en-US" sz="2800" dirty="0">
                <a:solidFill>
                  <a:srgbClr val="139AF0"/>
                </a:solidFill>
              </a:rPr>
              <a:t>COMMENTS?</a:t>
            </a:r>
          </a:p>
        </p:txBody>
      </p:sp>
      <p:sp>
        <p:nvSpPr>
          <p:cNvPr id="9" name="Rectangle 8"/>
          <p:cNvSpPr/>
          <p:nvPr/>
        </p:nvSpPr>
        <p:spPr>
          <a:xfrm rot="20461890">
            <a:off x="350043" y="568202"/>
            <a:ext cx="11191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 </a:t>
            </a:r>
            <a:r>
              <a:rPr lang="en-US" sz="8000" b="1" cap="none" spc="0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 rot="947253">
            <a:off x="6671878" y="598722"/>
            <a:ext cx="10321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 </a:t>
            </a:r>
            <a:r>
              <a:rPr lang="en-US" sz="8000" b="1" cap="none" spc="0" dirty="0">
                <a:ln/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2852" y="1031127"/>
            <a:ext cx="608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1293" y="242538"/>
            <a:ext cx="608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ln/>
                <a:solidFill>
                  <a:schemeClr val="bg2">
                    <a:lumMod val="60000"/>
                    <a:lumOff val="40000"/>
                  </a:schemeClr>
                </a:solidFill>
              </a:rPr>
              <a:t>!</a:t>
            </a:r>
            <a:endParaRPr lang="en-US" sz="8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903"/>
            <a:ext cx="9144000" cy="4213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latin typeface="Trebuchet MS" panose="020B0603020202020204" pitchFamily="34" charset="0"/>
              </a:rPr>
              <a:t>Environmental and social framework</a:t>
            </a:r>
            <a:br>
              <a:rPr lang="en-US" b="1" dirty="0"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rgbClr val="139AF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cap="none" dirty="0">
                <a:solidFill>
                  <a:srgbClr val="139AF0"/>
                </a:solidFill>
                <a:latin typeface="Trebuchet MS" panose="020B0603020202020204" pitchFamily="34" charset="0"/>
              </a:rPr>
              <a:t>In a nutshell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933" y="1377678"/>
            <a:ext cx="84620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21F43"/>
                </a:solidFill>
              </a:rPr>
              <a:t>World Bank </a:t>
            </a:r>
            <a:r>
              <a:rPr lang="en-US" sz="2000" b="0" u="sng" dirty="0">
                <a:solidFill>
                  <a:srgbClr val="139AF0"/>
                </a:solidFill>
              </a:rPr>
              <a:t>environmental and social “Safeguard Policies” </a:t>
            </a:r>
            <a:r>
              <a:rPr lang="en-US" sz="2000" b="0" dirty="0"/>
              <a:t>progressively developed </a:t>
            </a:r>
            <a:r>
              <a:rPr lang="en-US" sz="2000" b="0" dirty="0">
                <a:solidFill>
                  <a:srgbClr val="021F43"/>
                </a:solidFill>
              </a:rPr>
              <a:t>and used from 1980’s through today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21F43"/>
                </a:solidFill>
              </a:rPr>
              <a:t>Updated to the World Bank’s new </a:t>
            </a:r>
            <a:r>
              <a:rPr lang="en-US" sz="2000" b="0" u="sng" dirty="0">
                <a:solidFill>
                  <a:srgbClr val="139AF0"/>
                </a:solidFill>
              </a:rPr>
              <a:t>Environmental and Social Framework</a:t>
            </a:r>
            <a:r>
              <a:rPr lang="en-US" sz="2000" b="0" dirty="0">
                <a:solidFill>
                  <a:srgbClr val="021F43"/>
                </a:solidFill>
              </a:rPr>
              <a:t>, approved August 2016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21F43"/>
                </a:solidFill>
              </a:rPr>
              <a:t>No change to policies on </a:t>
            </a:r>
            <a:r>
              <a:rPr lang="en-US" sz="2000" b="0" u="sng" dirty="0">
                <a:solidFill>
                  <a:srgbClr val="139AF0"/>
                </a:solidFill>
              </a:rPr>
              <a:t>International Waters </a:t>
            </a:r>
            <a:r>
              <a:rPr lang="en-US" sz="2000" b="0" dirty="0">
                <a:solidFill>
                  <a:srgbClr val="021F43"/>
                </a:solidFill>
              </a:rPr>
              <a:t>and </a:t>
            </a:r>
            <a:r>
              <a:rPr lang="en-US" sz="2000" b="0" u="sng" dirty="0">
                <a:solidFill>
                  <a:srgbClr val="139AF0"/>
                </a:solidFill>
              </a:rPr>
              <a:t>Disputed Territories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21F43"/>
                </a:solidFill>
              </a:rPr>
              <a:t>ESF and Safeguard Policies will run in parallel until the last project applying current Safeguard Policies is closed (approximately 7 years)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solidFill>
                  <a:srgbClr val="021F43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46" y="4150761"/>
            <a:ext cx="6376337" cy="27072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fld id="{938D076B-835E-4F34-AD29-B36B6034BCE3}" type="slidenum">
              <a:rPr lang="en-US" altLang="en-US" sz="1000">
                <a:latin typeface="Trebuchet MS" panose="020B0603020202020204" pitchFamily="34" charset="0"/>
              </a:rPr>
              <a:pPr/>
              <a:t>3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3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295918"/>
              </p:ext>
            </p:extLst>
          </p:nvPr>
        </p:nvGraphicFramePr>
        <p:xfrm>
          <a:off x="0" y="755905"/>
          <a:ext cx="9144000" cy="610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10211" y="190360"/>
            <a:ext cx="8723578" cy="5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/>
              <a:buNone/>
              <a:defRPr sz="2200" b="0" i="0" cap="all" baseline="0">
                <a:solidFill>
                  <a:schemeClr val="tx1"/>
                </a:solidFill>
                <a:latin typeface="+mn-lt"/>
                <a:ea typeface="+mj-ea"/>
                <a:cs typeface="Andes ExtraLigh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sz="2600" b="1" kern="0" cap="small" dirty="0">
                <a:latin typeface="Trebuchet MS" panose="020B0603020202020204" pitchFamily="34" charset="0"/>
              </a:rPr>
              <a:t>How the ESF Contributes to Stronger Project Outcomes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4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2650743"/>
            <a:ext cx="4207257" cy="4207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8288" y="0"/>
            <a:ext cx="5090082" cy="48768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b="1" cap="none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934" y="1667811"/>
            <a:ext cx="607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dirty="0">
                <a:solidFill>
                  <a:schemeClr val="bg2"/>
                </a:solidFill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230325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0415"/>
            <a:ext cx="8461375" cy="46214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sz="2800" b="1" cap="small" dirty="0">
                <a:latin typeface="Trebuchet MS" panose="020B0603020202020204" pitchFamily="34" charset="0"/>
              </a:rPr>
              <a:t>Why is the ESF a Step Forward?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8" y="1095917"/>
            <a:ext cx="3060192" cy="20868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7075121" y="4844143"/>
            <a:ext cx="0" cy="228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29481"/>
            <a:ext cx="9016138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en-US" sz="1900" u="sng" dirty="0">
                <a:solidFill>
                  <a:schemeClr val="bg2"/>
                </a:solidFill>
              </a:rPr>
              <a:t>Risk coverage</a:t>
            </a:r>
          </a:p>
          <a:p>
            <a:pPr marL="341313" lvl="0" indent="-3413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/>
              <a:t>First policy on </a:t>
            </a:r>
            <a:r>
              <a:rPr lang="en-US" altLang="en-US" sz="1900" b="0" u="sng" dirty="0">
                <a:solidFill>
                  <a:srgbClr val="139AF0"/>
                </a:solidFill>
              </a:rPr>
              <a:t>social impact assessment</a:t>
            </a:r>
          </a:p>
          <a:p>
            <a:pPr marL="341313" lvl="0" indent="-3413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/>
              <a:t>Stronger emphasis on </a:t>
            </a:r>
            <a:r>
              <a:rPr lang="en-US" altLang="en-US" sz="1900" b="0" u="sng" dirty="0">
                <a:solidFill>
                  <a:srgbClr val="139AF0"/>
                </a:solidFill>
              </a:rPr>
              <a:t>integrated environmental </a:t>
            </a:r>
            <a:br>
              <a:rPr lang="en-US" altLang="en-US" sz="1900" b="0" u="sng" dirty="0">
                <a:solidFill>
                  <a:srgbClr val="139AF0"/>
                </a:solidFill>
              </a:rPr>
            </a:br>
            <a:r>
              <a:rPr lang="en-US" altLang="en-US" sz="1900" b="0" u="sng" dirty="0">
                <a:solidFill>
                  <a:srgbClr val="139AF0"/>
                </a:solidFill>
              </a:rPr>
              <a:t>and social assessment</a:t>
            </a:r>
            <a:r>
              <a:rPr lang="en-US" altLang="en-US" sz="1900" b="0" dirty="0"/>
              <a:t> and risk management 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/>
              <a:t>Broader coverage of </a:t>
            </a:r>
            <a:r>
              <a:rPr lang="en-US" altLang="en-US" sz="1900" b="0" u="sng" dirty="0">
                <a:solidFill>
                  <a:schemeClr val="bg2"/>
                </a:solidFill>
              </a:rPr>
              <a:t>social issues</a:t>
            </a:r>
            <a:r>
              <a:rPr lang="en-US" altLang="en-US" sz="1900" b="0" dirty="0"/>
              <a:t>, including: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Inclusion and non-discrimination: explicit </a:t>
            </a:r>
            <a:br>
              <a:rPr lang="en-US" altLang="en-US" sz="1900" b="0" dirty="0"/>
            </a:br>
            <a:r>
              <a:rPr lang="en-US" altLang="en-US" sz="1900" b="0" dirty="0"/>
              <a:t>protection for disadvantaged and vulnerable groups 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Clearer and broader focus on gender issues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Labor and working conditions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Introduction of Free Prior and Informed Consent (FPIC) for Indigenous Peoples/Sub-Saharan African Historically Underserved Traditional Local Communities 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Expanded community health and safety provisions, including road safety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Introduction of loss of ecosystem services as a social impact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/>
              <a:t>Better integration of </a:t>
            </a:r>
            <a:r>
              <a:rPr lang="en-US" altLang="en-US" sz="1900" b="0" u="sng" dirty="0">
                <a:solidFill>
                  <a:schemeClr val="bg2"/>
                </a:solidFill>
              </a:rPr>
              <a:t>environmental issues</a:t>
            </a:r>
            <a:r>
              <a:rPr lang="en-US" altLang="en-US" sz="1900" b="0" dirty="0"/>
              <a:t>, including: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Estimation of project GHG emissions</a:t>
            </a:r>
          </a:p>
          <a:p>
            <a:pPr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900" b="0" dirty="0"/>
              <a:t>Sustainable management of living natural resource and water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6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9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0415"/>
            <a:ext cx="8461375" cy="4621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cap="small" dirty="0">
                <a:latin typeface="Trebuchet MS" panose="020B0603020202020204" pitchFamily="34" charset="0"/>
              </a:rPr>
              <a:t>Why is the ESF a Step Forward?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146304" y="1257856"/>
            <a:ext cx="886983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altLang="en-US" sz="1900" dirty="0">
                <a:solidFill>
                  <a:schemeClr val="bg2"/>
                </a:solidFill>
                <a:cs typeface="Arial" panose="020B0604020202020204" pitchFamily="34" charset="0"/>
              </a:rPr>
              <a:t>Risk management</a:t>
            </a:r>
          </a:p>
          <a:p>
            <a:pPr marL="341313" indent="-341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>
                <a:cs typeface="Arial" panose="020B0604020202020204" pitchFamily="34" charset="0"/>
              </a:rPr>
              <a:t>Greater emphasis on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stakeholder engagement</a:t>
            </a:r>
            <a:r>
              <a:rPr lang="en-US" altLang="en-US" sz="1900" b="0" u="sng" dirty="0"/>
              <a:t> </a:t>
            </a:r>
            <a:r>
              <a:rPr lang="en-US" altLang="en-US" sz="1900" b="0" dirty="0"/>
              <a:t>and meaningful consultation through enhanced requirements for transparency and stakeholder engagement throughout the project cycle and with regard to all environmental and social issues</a:t>
            </a:r>
          </a:p>
          <a:p>
            <a:pPr marL="341313" indent="-341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>
                <a:cs typeface="Arial" panose="020B0604020202020204" pitchFamily="34" charset="0"/>
              </a:rPr>
              <a:t>Increased responsiveness and attention to project issues during implementation through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adaptive risk management </a:t>
            </a:r>
            <a:r>
              <a:rPr lang="en-US" altLang="en-US" sz="1900" b="0" dirty="0">
                <a:cs typeface="Arial" panose="020B0604020202020204" pitchFamily="34" charset="0"/>
              </a:rPr>
              <a:t>and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proportionality</a:t>
            </a:r>
            <a:r>
              <a:rPr lang="en-US" altLang="en-US" sz="1900" b="0" dirty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>
                <a:cs typeface="Arial" panose="020B0604020202020204" pitchFamily="34" charset="0"/>
              </a:rPr>
              <a:t>Greater emphasis on strengthening Borrower institutions and efficiency gains when relying on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Borrowers’ environmental and social frameworks </a:t>
            </a:r>
            <a:r>
              <a:rPr lang="en-US" altLang="en-US" sz="1900" b="0" dirty="0">
                <a:cs typeface="Arial" panose="020B0604020202020204" pitchFamily="34" charset="0"/>
              </a:rPr>
              <a:t>in certain circumstances</a:t>
            </a:r>
          </a:p>
          <a:p>
            <a:pPr marL="341313" indent="-341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>
                <a:cs typeface="Arial" panose="020B0604020202020204" pitchFamily="34" charset="0"/>
              </a:rPr>
              <a:t>Clearer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roles and responsibilities </a:t>
            </a:r>
            <a:r>
              <a:rPr lang="en-US" altLang="en-US" sz="1900" b="0" dirty="0">
                <a:cs typeface="Arial" panose="020B0604020202020204" pitchFamily="34" charset="0"/>
              </a:rPr>
              <a:t>between World Bank and Borrower and clearer boundaries for application of requirements through, e.g., more explicit definitions of “projects,” “associated facilities,” and Borrower obligations relating to contractors and suppliers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900" b="0" dirty="0">
                <a:cs typeface="Arial" panose="020B0604020202020204" pitchFamily="34" charset="0"/>
              </a:rPr>
              <a:t>More </a:t>
            </a:r>
            <a:r>
              <a:rPr lang="en-US" altLang="en-US" sz="1900" b="0" u="sng" dirty="0">
                <a:solidFill>
                  <a:schemeClr val="bg2"/>
                </a:solidFill>
                <a:cs typeface="Arial" panose="020B0604020202020204" pitchFamily="34" charset="0"/>
              </a:rPr>
              <a:t>room for informed judgement</a:t>
            </a:r>
            <a:r>
              <a:rPr lang="en-US" altLang="en-US" sz="1900" b="0" dirty="0">
                <a:cs typeface="Arial" panose="020B0604020202020204" pitchFamily="34" charset="0"/>
              </a:rPr>
              <a:t>, guided by ESF and guidance materials, stronger decision-making structures, support from technical specialists, and good international practice with consideration of specific project conditions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075121" y="4844143"/>
            <a:ext cx="0" cy="228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7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14" y="303768"/>
            <a:ext cx="8461375" cy="4614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cap="small" dirty="0">
                <a:latin typeface="Trebuchet MS" panose="020B0603020202020204" pitchFamily="34" charset="0"/>
              </a:rPr>
              <a:t>Why is this a Step Forward?</a:t>
            </a:r>
            <a:endParaRPr lang="en-US" sz="2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56934" y="1280171"/>
            <a:ext cx="844695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bg2"/>
                </a:solidFill>
              </a:rPr>
              <a:t>Risk rating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000" b="0" dirty="0"/>
              <a:t>More modern risk management approach with </a:t>
            </a:r>
            <a:r>
              <a:rPr lang="en-US" altLang="en-US" sz="2000" b="0" u="sng" dirty="0">
                <a:solidFill>
                  <a:schemeClr val="bg2"/>
                </a:solidFill>
              </a:rPr>
              <a:t>four-tier risk classification</a:t>
            </a:r>
            <a:r>
              <a:rPr lang="en-US" altLang="en-US" sz="2000" b="0" dirty="0">
                <a:solidFill>
                  <a:schemeClr val="bg2"/>
                </a:solidFill>
              </a:rPr>
              <a:t> </a:t>
            </a:r>
            <a:r>
              <a:rPr lang="en-US" altLang="en-US" sz="2000" b="0" dirty="0"/>
              <a:t>with varied implications for requirements and </a:t>
            </a:r>
            <a:br>
              <a:rPr lang="en-US" altLang="en-US" sz="2000" b="0" dirty="0"/>
            </a:br>
            <a:r>
              <a:rPr lang="en-US" altLang="en-US" sz="2000" b="0" dirty="0"/>
              <a:t>oversight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/>
              <a:t>High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/>
              <a:t>Substantial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/>
              <a:t>Moderate</a:t>
            </a: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/>
              <a:t>Low 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cs typeface="Arial" panose="020B0604020202020204" pitchFamily="34" charset="0"/>
              </a:rPr>
              <a:t>More responsiveness through risk rating that is </a:t>
            </a:r>
            <a:r>
              <a:rPr lang="en-US" sz="2000" b="0" u="sng" dirty="0">
                <a:solidFill>
                  <a:schemeClr val="bg2"/>
                </a:solidFill>
                <a:cs typeface="Arial" panose="020B0604020202020204" pitchFamily="34" charset="0"/>
              </a:rPr>
              <a:t>changeable</a:t>
            </a:r>
            <a:r>
              <a:rPr lang="en-US" sz="2000" b="0" dirty="0">
                <a:cs typeface="Arial" panose="020B0604020202020204" pitchFamily="34" charset="0"/>
              </a:rPr>
              <a:t> over life of the project  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b="0" dirty="0"/>
              <a:t>Greater</a:t>
            </a:r>
            <a:r>
              <a:rPr lang="en-US" altLang="en-US" sz="2000" dirty="0"/>
              <a:t> </a:t>
            </a:r>
            <a:r>
              <a:rPr lang="en-US" altLang="en-US" sz="2000" b="0" dirty="0"/>
              <a:t>emphasis on </a:t>
            </a:r>
            <a:r>
              <a:rPr lang="en-US" altLang="en-US" sz="2000" b="0" u="sng" dirty="0">
                <a:solidFill>
                  <a:schemeClr val="bg2"/>
                </a:solidFill>
              </a:rPr>
              <a:t>monitoring during implementation</a:t>
            </a:r>
            <a:r>
              <a:rPr lang="en-US" altLang="en-US" sz="2000" b="0" u="sng" dirty="0"/>
              <a:t> </a:t>
            </a:r>
            <a:r>
              <a:rPr lang="en-US" altLang="en-US" sz="2000" b="0" dirty="0"/>
              <a:t>for projects with higher risk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b="0" dirty="0"/>
              <a:t>Better management of risk and </a:t>
            </a:r>
            <a:r>
              <a:rPr lang="en-US" altLang="en-US" sz="2000" b="0" u="sng" dirty="0">
                <a:solidFill>
                  <a:srgbClr val="139AF0"/>
                </a:solidFill>
              </a:rPr>
              <a:t>proportionate deployment of resources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45" y="2407030"/>
            <a:ext cx="2715717" cy="18836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D076B-835E-4F34-AD29-B36B6034BCE3}" type="slidenum">
              <a:rPr lang="en-US" altLang="en-US" sz="1000" smtClean="0">
                <a:latin typeface="Trebuchet MS" panose="020B0603020202020204" pitchFamily="34" charset="0"/>
              </a:rPr>
              <a:pPr>
                <a:defRPr/>
              </a:pPr>
              <a:t>8</a:t>
            </a:fld>
            <a:endParaRPr lang="en-US" alt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38365"/>
      </p:ext>
    </p:extLst>
  </p:cSld>
  <p:clrMapOvr>
    <a:masterClrMapping/>
  </p:clrMapOvr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vider Options">
  <a:themeElements>
    <a:clrScheme name="World Bank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2A3A47"/>
      </a:accent1>
      <a:accent2>
        <a:srgbClr val="7BB92B"/>
      </a:accent2>
      <a:accent3>
        <a:srgbClr val="FEBD09"/>
      </a:accent3>
      <a:accent4>
        <a:srgbClr val="AC0010"/>
      </a:accent4>
      <a:accent5>
        <a:srgbClr val="F9005C"/>
      </a:accent5>
      <a:accent6>
        <a:srgbClr val="094FA9"/>
      </a:accent6>
      <a:hlink>
        <a:srgbClr val="D2611C"/>
      </a:hlink>
      <a:folHlink>
        <a:srgbClr val="3B435B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Logo.thmx</Template>
  <TotalTime>63526</TotalTime>
  <Words>2701</Words>
  <Application>Microsoft Office PowerPoint</Application>
  <PresentationFormat>On-screen Show (4:3)</PresentationFormat>
  <Paragraphs>362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MS PGothic</vt:lpstr>
      <vt:lpstr>MS PGothic</vt:lpstr>
      <vt:lpstr>Andes ExtraLight</vt:lpstr>
      <vt:lpstr>Arial</vt:lpstr>
      <vt:lpstr>Arial Bold</vt:lpstr>
      <vt:lpstr>Calibri</vt:lpstr>
      <vt:lpstr>MS Mincho</vt:lpstr>
      <vt:lpstr>Times New Roman</vt:lpstr>
      <vt:lpstr>Trebuchet MS</vt:lpstr>
      <vt:lpstr>Wingdings</vt:lpstr>
      <vt:lpstr>IFC Fixed Logo</vt:lpstr>
      <vt:lpstr>Custom Design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1_Agenda Slide</vt:lpstr>
      <vt:lpstr>Environmental and Social Framework  Protecting People and the Environment in Investment Projects</vt:lpstr>
      <vt:lpstr> </vt:lpstr>
      <vt:lpstr>Environmental and social framework  In a nutshell</vt:lpstr>
      <vt:lpstr>Environmental and social framework  In a nutshell</vt:lpstr>
      <vt:lpstr>PowerPoint Presentation</vt:lpstr>
      <vt:lpstr> </vt:lpstr>
      <vt:lpstr>Why is the ESF a Step Forward?</vt:lpstr>
      <vt:lpstr>Why is the ESF a Step Forward?</vt:lpstr>
      <vt:lpstr>Why is this a Step Forward?</vt:lpstr>
      <vt:lpstr>Why is this a Step Forward?</vt:lpstr>
      <vt:lpstr> </vt:lpstr>
      <vt:lpstr>How is the ESF Structured?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CVI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John Kellenberg</cp:lastModifiedBy>
  <cp:revision>5491</cp:revision>
  <cp:lastPrinted>2017-03-13T14:21:45Z</cp:lastPrinted>
  <dcterms:created xsi:type="dcterms:W3CDTF">2007-03-26T18:34:25Z</dcterms:created>
  <dcterms:modified xsi:type="dcterms:W3CDTF">2017-03-13T22:22:49Z</dcterms:modified>
</cp:coreProperties>
</file>